
<file path=[Content_Types].xml><?xml version="1.0" encoding="utf-8"?>
<Types xmlns="http://schemas.openxmlformats.org/package/2006/content-types">
  <Default Extension="jpeg" ContentType="image/jpeg"/>
  <Default Extension="jpg" ContentType="image/jpeg"/>
  <Default Extension="png" ContentType="image/png"/>
  <Default Extension="png&amp;ehk=WqYFAYGZTY7"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7" r:id="rId2"/>
    <p:sldId id="306" r:id="rId3"/>
    <p:sldId id="315" r:id="rId4"/>
    <p:sldId id="405" r:id="rId5"/>
    <p:sldId id="319" r:id="rId6"/>
    <p:sldId id="317" r:id="rId7"/>
    <p:sldId id="272" r:id="rId8"/>
    <p:sldId id="320" r:id="rId9"/>
    <p:sldId id="363" r:id="rId10"/>
    <p:sldId id="408" r:id="rId11"/>
    <p:sldId id="409" r:id="rId12"/>
    <p:sldId id="326" r:id="rId13"/>
    <p:sldId id="366" r:id="rId14"/>
    <p:sldId id="367" r:id="rId15"/>
    <p:sldId id="339" r:id="rId16"/>
    <p:sldId id="400" r:id="rId17"/>
    <p:sldId id="302" r:id="rId18"/>
    <p:sldId id="346" r:id="rId19"/>
    <p:sldId id="347" r:id="rId20"/>
    <p:sldId id="343" r:id="rId21"/>
    <p:sldId id="277" r:id="rId22"/>
    <p:sldId id="425" r:id="rId23"/>
    <p:sldId id="437" r:id="rId24"/>
    <p:sldId id="399" r:id="rId25"/>
    <p:sldId id="434" r:id="rId26"/>
    <p:sldId id="386" r:id="rId27"/>
    <p:sldId id="293" r:id="rId28"/>
    <p:sldId id="349" r:id="rId29"/>
    <p:sldId id="344" r:id="rId30"/>
    <p:sldId id="396" r:id="rId31"/>
    <p:sldId id="412" r:id="rId32"/>
    <p:sldId id="413" r:id="rId33"/>
    <p:sldId id="289" r:id="rId34"/>
    <p:sldId id="323" r:id="rId35"/>
    <p:sldId id="298" r:id="rId36"/>
    <p:sldId id="278" r:id="rId37"/>
    <p:sldId id="345" r:id="rId38"/>
    <p:sldId id="331" r:id="rId39"/>
    <p:sldId id="330" r:id="rId40"/>
    <p:sldId id="328" r:id="rId41"/>
    <p:sldId id="324" r:id="rId42"/>
    <p:sldId id="336" r:id="rId43"/>
    <p:sldId id="381" r:id="rId44"/>
    <p:sldId id="390" r:id="rId45"/>
    <p:sldId id="281" r:id="rId46"/>
    <p:sldId id="359" r:id="rId47"/>
    <p:sldId id="314" r:id="rId48"/>
    <p:sldId id="401" r:id="rId49"/>
    <p:sldId id="446" r:id="rId50"/>
    <p:sldId id="447" r:id="rId51"/>
    <p:sldId id="406" r:id="rId52"/>
    <p:sldId id="410" r:id="rId53"/>
    <p:sldId id="436" r:id="rId54"/>
    <p:sldId id="351" r:id="rId55"/>
    <p:sldId id="268" r:id="rId56"/>
    <p:sldId id="352" r:id="rId57"/>
    <p:sldId id="353" r:id="rId58"/>
    <p:sldId id="354" r:id="rId59"/>
    <p:sldId id="357" r:id="rId60"/>
    <p:sldId id="338" r:id="rId61"/>
    <p:sldId id="435" r:id="rId62"/>
    <p:sldId id="393" r:id="rId63"/>
    <p:sldId id="395" r:id="rId64"/>
    <p:sldId id="398" r:id="rId65"/>
    <p:sldId id="414" r:id="rId66"/>
    <p:sldId id="429" r:id="rId67"/>
    <p:sldId id="415" r:id="rId68"/>
    <p:sldId id="416" r:id="rId69"/>
    <p:sldId id="431" r:id="rId70"/>
    <p:sldId id="442" r:id="rId71"/>
    <p:sldId id="443" r:id="rId72"/>
    <p:sldId id="441" r:id="rId73"/>
    <p:sldId id="444" r:id="rId74"/>
    <p:sldId id="397" r:id="rId75"/>
    <p:sldId id="370" r:id="rId76"/>
    <p:sldId id="433" r:id="rId77"/>
    <p:sldId id="426" r:id="rId78"/>
    <p:sldId id="421" r:id="rId79"/>
    <p:sldId id="279" r:id="rId80"/>
    <p:sldId id="427" r:id="rId81"/>
    <p:sldId id="333" r:id="rId82"/>
    <p:sldId id="388" r:id="rId83"/>
    <p:sldId id="301" r:id="rId84"/>
    <p:sldId id="432" r:id="rId85"/>
    <p:sldId id="440"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EBF6"/>
    <a:srgbClr val="F4E4CC"/>
    <a:srgbClr val="EC8CA7"/>
    <a:srgbClr val="F21A48"/>
    <a:srgbClr val="DBE7FD"/>
    <a:srgbClr val="FAE7FD"/>
    <a:srgbClr val="FFFFCC"/>
    <a:srgbClr val="F3E6B7"/>
    <a:srgbClr val="0099CC"/>
    <a:srgbClr val="DFE8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466" y="67"/>
      </p:cViewPr>
      <p:guideLst/>
    </p:cSldViewPr>
  </p:slideViewPr>
  <p:notesTextViewPr>
    <p:cViewPr>
      <p:scale>
        <a:sx n="3" d="2"/>
        <a:sy n="3" d="2"/>
      </p:scale>
      <p:origin x="0" y="0"/>
    </p:cViewPr>
  </p:notesTextViewPr>
  <p:sorterViewPr>
    <p:cViewPr varScale="1">
      <p:scale>
        <a:sx n="100" d="100"/>
        <a:sy n="100" d="100"/>
      </p:scale>
      <p:origin x="0" y="-1151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ja-JP" altLang="en-US"/>
              <a:t>マスター タイトルの書式設定</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6CCBD07-D6EB-4C78-ACF1-6E19623A584E}" type="datetimeFigureOut">
              <a:rPr kumimoji="1" lang="ja-JP" altLang="en-US" smtClean="0"/>
              <a:t>2018/11/15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1357419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6CCBD07-D6EB-4C78-ACF1-6E19623A584E}" type="datetimeFigureOut">
              <a:rPr kumimoji="1" lang="ja-JP" altLang="en-US" smtClean="0"/>
              <a:t>2018/11/15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2299416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6CCBD07-D6EB-4C78-ACF1-6E19623A584E}" type="datetimeFigureOut">
              <a:rPr kumimoji="1" lang="ja-JP" altLang="en-US" smtClean="0"/>
              <a:t>2018/11/15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1996785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ja-JP" altLang="en-US"/>
              <a:t>マスター タイトルの書式設定</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6CCBD07-D6EB-4C78-ACF1-6E19623A584E}" type="datetimeFigureOut">
              <a:rPr kumimoji="1" lang="ja-JP" altLang="en-US" smtClean="0"/>
              <a:t>2018/11/15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72952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6CCBD07-D6EB-4C78-ACF1-6E19623A584E}" type="datetimeFigureOut">
              <a:rPr kumimoji="1" lang="ja-JP" altLang="en-US" smtClean="0"/>
              <a:t>2018/11/15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1119999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ja-JP" altLang="en-US"/>
              <a:t>マスター タイトルの書式設定</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06CCBD07-D6EB-4C78-ACF1-6E19623A584E}" type="datetimeFigureOut">
              <a:rPr kumimoji="1" lang="ja-JP" altLang="en-US" smtClean="0"/>
              <a:t>2018/11/15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2090527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ja-JP" altLang="en-US"/>
              <a:t>マスター タイトルの書式設定</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06CCBD07-D6EB-4C78-ACF1-6E19623A584E}" type="datetimeFigureOut">
              <a:rPr kumimoji="1" lang="ja-JP" altLang="en-US" smtClean="0"/>
              <a:t>2018/11/15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2518073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6CCBD07-D6EB-4C78-ACF1-6E19623A584E}" type="datetimeFigureOut">
              <a:rPr kumimoji="1" lang="ja-JP" altLang="en-US" smtClean="0"/>
              <a:t>2018/11/15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727828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ja-JP" altLang="en-US"/>
              <a:t>マスター タイトルの書式設定</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6CCBD07-D6EB-4C78-ACF1-6E19623A584E}" type="datetimeFigureOut">
              <a:rPr kumimoji="1" lang="ja-JP" altLang="en-US" smtClean="0"/>
              <a:t>2018/11/15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125968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6CCBD07-D6EB-4C78-ACF1-6E19623A584E}" type="datetimeFigureOut">
              <a:rPr kumimoji="1" lang="ja-JP" altLang="en-US" smtClean="0"/>
              <a:t>2018/11/15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2968822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6CCBD07-D6EB-4C78-ACF1-6E19623A584E}" type="datetimeFigureOut">
              <a:rPr kumimoji="1" lang="ja-JP" altLang="en-US" smtClean="0"/>
              <a:t>2018/11/15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2116714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6CCBD07-D6EB-4C78-ACF1-6E19623A584E}" type="datetimeFigureOut">
              <a:rPr kumimoji="1" lang="ja-JP" altLang="en-US" smtClean="0"/>
              <a:t>2018/11/15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1198745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Content Placeholder 3"/>
          <p:cNvSpPr>
            <a:spLocks noGrp="1"/>
          </p:cNvSpPr>
          <p:nvPr>
            <p:ph sz="quarter" idx="13"/>
          </p:nvPr>
        </p:nvSpPr>
        <p:spPr>
          <a:xfrm>
            <a:off x="685331" y="3051013"/>
            <a:ext cx="3829520" cy="2740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3" name="Content Placeholder 5"/>
          <p:cNvSpPr>
            <a:spLocks noGrp="1"/>
          </p:cNvSpPr>
          <p:nvPr>
            <p:ph sz="quarter" idx="14"/>
          </p:nvPr>
        </p:nvSpPr>
        <p:spPr>
          <a:xfrm>
            <a:off x="4629150" y="3051013"/>
            <a:ext cx="3829051" cy="2740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6CCBD07-D6EB-4C78-ACF1-6E19623A584E}" type="datetimeFigureOut">
              <a:rPr kumimoji="1" lang="ja-JP" altLang="en-US" smtClean="0"/>
              <a:t>2018/11/15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3831971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6CCBD07-D6EB-4C78-ACF1-6E19623A584E}" type="datetimeFigureOut">
              <a:rPr kumimoji="1" lang="ja-JP" altLang="en-US" smtClean="0"/>
              <a:t>2018/11/15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3952286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06CCBD07-D6EB-4C78-ACF1-6E19623A584E}" type="datetimeFigureOut">
              <a:rPr kumimoji="1" lang="ja-JP" altLang="en-US" smtClean="0"/>
              <a:t>2018/11/15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596419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ja-JP" altLang="en-US"/>
              <a:t>マスター タイトルの書式設定</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6CCBD07-D6EB-4C78-ACF1-6E19623A584E}" type="datetimeFigureOut">
              <a:rPr kumimoji="1" lang="ja-JP" altLang="en-US" smtClean="0"/>
              <a:t>2018/11/15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604217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6CCBD07-D6EB-4C78-ACF1-6E19623A584E}" type="datetimeFigureOut">
              <a:rPr kumimoji="1" lang="ja-JP" altLang="en-US" smtClean="0"/>
              <a:t>2018/11/15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1579909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06CCBD07-D6EB-4C78-ACF1-6E19623A584E}" type="datetimeFigureOut">
              <a:rPr kumimoji="1" lang="ja-JP" altLang="en-US" smtClean="0"/>
              <a:t>2018/11/15</a:t>
            </a:fld>
            <a:endParaRPr kumimoji="1" lang="ja-JP" alt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kumimoji="1" lang="ja-JP" alt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38994843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lnSpc>
          <a:spcPct val="90000"/>
        </a:lnSpc>
        <a:spcBef>
          <a:spcPct val="0"/>
        </a:spcBef>
        <a:buNone/>
        <a:defRPr kumimoji="1"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kumimoji="1"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kumimoji="1"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kumimoji="1"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tmp"/><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27.tmp"/><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6.tmp"/><Relationship Id="rId1" Type="http://schemas.openxmlformats.org/officeDocument/2006/relationships/slideLayout" Target="../slideLayouts/slideLayout7.xml"/><Relationship Id="rId4" Type="http://schemas.openxmlformats.org/officeDocument/2006/relationships/image" Target="../media/image8.tmp"/></Relationships>
</file>

<file path=ppt/slides/_rels/slide60.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tmp"/></Relationships>
</file>

<file path=ppt/slides/_rels/slide63.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image" Target="../media/image42.tmp"/><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6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tmp"/><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49.tmp"/><Relationship Id="rId5" Type="http://schemas.openxmlformats.org/officeDocument/2006/relationships/image" Target="../media/image48.tmp"/><Relationship Id="rId4" Type="http://schemas.openxmlformats.org/officeDocument/2006/relationships/image" Target="../media/image46.jpeg"/></Relationships>
</file>

<file path=ppt/slides/_rels/slide68.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image" Target="../media/image50.tmp"/><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5.tmp"/><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70.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image" Target="../media/image53.tmp"/><Relationship Id="rId1" Type="http://schemas.openxmlformats.org/officeDocument/2006/relationships/slideLayout" Target="../slideLayouts/slideLayout7.xml"/><Relationship Id="rId5" Type="http://schemas.openxmlformats.org/officeDocument/2006/relationships/image" Target="../media/image56.tmp"/><Relationship Id="rId4" Type="http://schemas.openxmlformats.org/officeDocument/2006/relationships/image" Target="../media/image55.tmp"/></Relationships>
</file>

<file path=ppt/slides/_rels/slide71.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image" Target="../media/image54.tmp"/><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image" Target="../media/image57.tmp"/><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image" Target="../media/image58.tmp"/><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60.tmp"/><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2.tmp"/><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4.tmp"/><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image" Target="../media/image65.png&amp;ehk=WqYFAYGZTY7"/><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276702" y="129900"/>
            <a:ext cx="4024541" cy="63249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w="28575">
            <a:no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Tw Cen MT" panose="020B0602020104020603"/>
                <a:ea typeface="ＭＳ Ｐゴシック" panose="020B0600070205080204" pitchFamily="50" charset="-128"/>
                <a:cs typeface="+mn-cs"/>
              </a:rPr>
              <a:t>インフルエンザの話</a:t>
            </a:r>
          </a:p>
        </p:txBody>
      </p:sp>
      <p:sp>
        <p:nvSpPr>
          <p:cNvPr id="4" name="正方形/長方形 3"/>
          <p:cNvSpPr/>
          <p:nvPr/>
        </p:nvSpPr>
        <p:spPr>
          <a:xfrm>
            <a:off x="5863227" y="1217369"/>
            <a:ext cx="1923691" cy="538946"/>
          </a:xfrm>
          <a:prstGeom prst="rect">
            <a:avLst/>
          </a:prstGeom>
          <a:noFill/>
          <a:ln w="28575">
            <a:noFill/>
          </a:ln>
          <a:effectLst>
            <a:outerShdw blurRad="50800" dist="76200" dir="2700000" sx="101000" sy="101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正方形/長方形 10"/>
          <p:cNvSpPr/>
          <p:nvPr/>
        </p:nvSpPr>
        <p:spPr>
          <a:xfrm>
            <a:off x="607578" y="2925036"/>
            <a:ext cx="6426700" cy="544681"/>
          </a:xfrm>
          <a:prstGeom prst="rect">
            <a:avLst/>
          </a:prstGeom>
          <a:solidFill>
            <a:srgbClr val="F4E4CC"/>
          </a:solidFill>
          <a:ln w="9525">
            <a:noFill/>
          </a:ln>
          <a:effectLst>
            <a:outerShdw blurRad="50800" dist="38100" dir="2700000" sx="101000" sy="101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③</a:t>
            </a:r>
            <a:r>
              <a:rPr kumimoji="0"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インフルエンザは何故毎年流行する？</a:t>
            </a:r>
          </a:p>
        </p:txBody>
      </p:sp>
      <p:sp>
        <p:nvSpPr>
          <p:cNvPr id="12" name="正方形/長方形 11"/>
          <p:cNvSpPr/>
          <p:nvPr/>
        </p:nvSpPr>
        <p:spPr>
          <a:xfrm>
            <a:off x="561817" y="5749120"/>
            <a:ext cx="7412072" cy="570409"/>
          </a:xfrm>
          <a:prstGeom prst="rect">
            <a:avLst/>
          </a:prstGeom>
          <a:noFill/>
          <a:ln w="28575">
            <a:noFill/>
          </a:ln>
          <a:effectLst>
            <a:outerShdw blurRad="50800" dist="76200" dir="2700000" sx="101000" sy="101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その他インフルエンザ脳症、中国の鳥インフルエンザ</a:t>
            </a:r>
            <a:endParaRPr kumimoji="0"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院内感染対策など</a:t>
            </a:r>
          </a:p>
        </p:txBody>
      </p:sp>
      <p:grpSp>
        <p:nvGrpSpPr>
          <p:cNvPr id="19" name="グループ化 18"/>
          <p:cNvGrpSpPr/>
          <p:nvPr/>
        </p:nvGrpSpPr>
        <p:grpSpPr>
          <a:xfrm>
            <a:off x="220268" y="3960868"/>
            <a:ext cx="7113404" cy="1047601"/>
            <a:chOff x="-414726" y="1365538"/>
            <a:chExt cx="7113404" cy="1047601"/>
          </a:xfrm>
          <a:solidFill>
            <a:srgbClr val="F4E4CC"/>
          </a:solidFill>
        </p:grpSpPr>
        <p:sp>
          <p:nvSpPr>
            <p:cNvPr id="15" name="正方形/長方形 14"/>
            <p:cNvSpPr/>
            <p:nvPr/>
          </p:nvSpPr>
          <p:spPr>
            <a:xfrm>
              <a:off x="-22995" y="1365538"/>
              <a:ext cx="6721673" cy="534668"/>
            </a:xfrm>
            <a:prstGeom prst="rect">
              <a:avLst/>
            </a:prstGeom>
            <a:grpFill/>
            <a:ln w="9525">
              <a:noFill/>
            </a:ln>
            <a:effectLst>
              <a:outerShdw blurRad="50800" dist="38100" dir="2700000" sx="101000" sy="101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④</a:t>
              </a: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インフルエンザワクチンの有効性について</a:t>
              </a:r>
            </a:p>
          </p:txBody>
        </p:sp>
        <p:sp>
          <p:nvSpPr>
            <p:cNvPr id="17" name="正方形/長方形 16"/>
            <p:cNvSpPr/>
            <p:nvPr/>
          </p:nvSpPr>
          <p:spPr>
            <a:xfrm>
              <a:off x="-414726" y="1767576"/>
              <a:ext cx="3928400" cy="645563"/>
            </a:xfrm>
            <a:prstGeom prst="rect">
              <a:avLst/>
            </a:prstGeom>
            <a:noFill/>
            <a:ln w="9525">
              <a:noFill/>
            </a:ln>
            <a:effectLst>
              <a:outerShdw blurRad="50800" dist="76200" dir="2700000" sx="101000" sy="101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（ワクチンの基礎知識）</a:t>
              </a:r>
            </a:p>
          </p:txBody>
        </p:sp>
      </p:grpSp>
      <p:grpSp>
        <p:nvGrpSpPr>
          <p:cNvPr id="8" name="グループ化 7"/>
          <p:cNvGrpSpPr/>
          <p:nvPr/>
        </p:nvGrpSpPr>
        <p:grpSpPr>
          <a:xfrm>
            <a:off x="396000" y="4897574"/>
            <a:ext cx="7005826" cy="1779775"/>
            <a:chOff x="1230319" y="452660"/>
            <a:chExt cx="7005826" cy="1701344"/>
          </a:xfrm>
        </p:grpSpPr>
        <p:sp>
          <p:nvSpPr>
            <p:cNvPr id="7" name="正方形/長方形 6"/>
            <p:cNvSpPr/>
            <p:nvPr/>
          </p:nvSpPr>
          <p:spPr>
            <a:xfrm>
              <a:off x="1446318" y="452660"/>
              <a:ext cx="6789827" cy="468000"/>
            </a:xfrm>
            <a:prstGeom prst="rect">
              <a:avLst/>
            </a:prstGeom>
            <a:solidFill>
              <a:schemeClr val="accent4">
                <a:lumMod val="20000"/>
                <a:lumOff val="80000"/>
              </a:schemeClr>
            </a:solidFill>
            <a:ln w="19050">
              <a:noFill/>
            </a:ln>
            <a:effectLst>
              <a:outerShdw blurRad="50800" dist="38100" dir="2700000" sx="101000" sy="101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⑤</a:t>
              </a: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インフルエンザ治療薬、予防投与について</a:t>
              </a:r>
            </a:p>
          </p:txBody>
        </p:sp>
        <p:sp>
          <p:nvSpPr>
            <p:cNvPr id="18" name="正方形/長方形 17"/>
            <p:cNvSpPr/>
            <p:nvPr/>
          </p:nvSpPr>
          <p:spPr>
            <a:xfrm>
              <a:off x="1230319" y="1508441"/>
              <a:ext cx="6577946" cy="645563"/>
            </a:xfrm>
            <a:prstGeom prst="rect">
              <a:avLst/>
            </a:prstGeom>
            <a:noFill/>
            <a:ln w="28575">
              <a:noFill/>
            </a:ln>
            <a:effectLst>
              <a:outerShdw blurRad="50800" dist="76200" dir="2700000" sx="101000" sy="101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grpSp>
        <p:nvGrpSpPr>
          <p:cNvPr id="3" name="グループ化 2">
            <a:extLst>
              <a:ext uri="{FF2B5EF4-FFF2-40B4-BE49-F238E27FC236}">
                <a16:creationId xmlns:a16="http://schemas.microsoft.com/office/drawing/2014/main" id="{5A2FD75E-D4EA-4BCB-80F1-D4EB10ECE690}"/>
              </a:ext>
            </a:extLst>
          </p:cNvPr>
          <p:cNvGrpSpPr/>
          <p:nvPr/>
        </p:nvGrpSpPr>
        <p:grpSpPr>
          <a:xfrm>
            <a:off x="612000" y="1118278"/>
            <a:ext cx="6049486" cy="1095665"/>
            <a:chOff x="749597" y="1118278"/>
            <a:chExt cx="6049486" cy="1095665"/>
          </a:xfrm>
        </p:grpSpPr>
        <p:sp>
          <p:nvSpPr>
            <p:cNvPr id="9" name="正方形/長方形 8"/>
            <p:cNvSpPr/>
            <p:nvPr/>
          </p:nvSpPr>
          <p:spPr>
            <a:xfrm>
              <a:off x="772997" y="1118278"/>
              <a:ext cx="4665843" cy="553058"/>
            </a:xfrm>
            <a:prstGeom prst="rect">
              <a:avLst/>
            </a:prstGeom>
            <a:solidFill>
              <a:schemeClr val="accent4">
                <a:lumMod val="20000"/>
                <a:lumOff val="80000"/>
              </a:schemeClr>
            </a:solidFill>
            <a:ln w="9525">
              <a:noFill/>
            </a:ln>
            <a:effectLst>
              <a:outerShdw blurRad="50800" dist="50800" dir="2700000" sx="101000" sy="101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①</a:t>
              </a:r>
              <a:r>
                <a:rPr kumimoji="0"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ウイルスと細菌の違いは？</a:t>
              </a:r>
            </a:p>
          </p:txBody>
        </p:sp>
        <p:sp>
          <p:nvSpPr>
            <p:cNvPr id="20" name="正方形/長方形 19">
              <a:extLst>
                <a:ext uri="{FF2B5EF4-FFF2-40B4-BE49-F238E27FC236}">
                  <a16:creationId xmlns:a16="http://schemas.microsoft.com/office/drawing/2014/main" id="{8054ABE4-AFDE-422F-A9AC-84C1B8BC0322}"/>
                </a:ext>
              </a:extLst>
            </p:cNvPr>
            <p:cNvSpPr/>
            <p:nvPr/>
          </p:nvSpPr>
          <p:spPr>
            <a:xfrm>
              <a:off x="749597" y="1671336"/>
              <a:ext cx="6049486" cy="54260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Tw Cen MT" panose="020B0602020104020603"/>
                  <a:ea typeface="ＭＳ Ｐゴシック" panose="020B0600070205080204" pitchFamily="50" charset="-128"/>
                  <a:cs typeface="+mn-cs"/>
                </a:rPr>
                <a:t>（ウイルスや細菌の大きさ、構造の違いなど）</a:t>
              </a:r>
            </a:p>
          </p:txBody>
        </p:sp>
      </p:grpSp>
      <p:sp>
        <p:nvSpPr>
          <p:cNvPr id="2" name="正方形/長方形 1">
            <a:extLst>
              <a:ext uri="{FF2B5EF4-FFF2-40B4-BE49-F238E27FC236}">
                <a16:creationId xmlns:a16="http://schemas.microsoft.com/office/drawing/2014/main" id="{A2CA9ECA-9788-4E88-AE79-1C503DDDBECD}"/>
              </a:ext>
            </a:extLst>
          </p:cNvPr>
          <p:cNvSpPr/>
          <p:nvPr/>
        </p:nvSpPr>
        <p:spPr>
          <a:xfrm>
            <a:off x="5557717" y="221679"/>
            <a:ext cx="3214838" cy="69365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平成</a:t>
            </a:r>
            <a:r>
              <a:rPr kumimoji="1" lang="en-US" altLang="ja-JP" dirty="0"/>
              <a:t>29</a:t>
            </a:r>
            <a:r>
              <a:rPr kumimoji="1" lang="ja-JP" altLang="en-US" dirty="0"/>
              <a:t>年</a:t>
            </a:r>
            <a:r>
              <a:rPr kumimoji="1" lang="en-US" altLang="ja-JP" dirty="0"/>
              <a:t>11</a:t>
            </a:r>
            <a:r>
              <a:rPr kumimoji="1" lang="ja-JP" altLang="en-US" dirty="0"/>
              <a:t>月</a:t>
            </a:r>
            <a:r>
              <a:rPr kumimoji="1" lang="en-US" altLang="ja-JP" dirty="0"/>
              <a:t>7</a:t>
            </a:r>
            <a:r>
              <a:rPr kumimoji="1" lang="ja-JP" altLang="en-US" dirty="0"/>
              <a:t>日　</a:t>
            </a:r>
            <a:endParaRPr kumimoji="1" lang="en-US" altLang="ja-JP" dirty="0"/>
          </a:p>
          <a:p>
            <a:pPr algn="ctr"/>
            <a:r>
              <a:rPr kumimoji="1" lang="ja-JP" altLang="en-US" dirty="0"/>
              <a:t>富吉共立病院内科　大塚伸昭</a:t>
            </a:r>
          </a:p>
        </p:txBody>
      </p:sp>
      <p:sp>
        <p:nvSpPr>
          <p:cNvPr id="23" name="正方形/長方形 22">
            <a:extLst>
              <a:ext uri="{FF2B5EF4-FFF2-40B4-BE49-F238E27FC236}">
                <a16:creationId xmlns:a16="http://schemas.microsoft.com/office/drawing/2014/main" id="{BC4FBA46-4E75-4C89-BC6A-4EC21FDAF293}"/>
              </a:ext>
            </a:extLst>
          </p:cNvPr>
          <p:cNvSpPr/>
          <p:nvPr/>
        </p:nvSpPr>
        <p:spPr>
          <a:xfrm>
            <a:off x="497506" y="3384729"/>
            <a:ext cx="3187467" cy="645563"/>
          </a:xfrm>
          <a:prstGeom prst="rect">
            <a:avLst/>
          </a:prstGeom>
          <a:noFill/>
          <a:ln w="28575">
            <a:noFill/>
          </a:ln>
          <a:effectLst>
            <a:outerShdw blurRad="50800" dist="76200" dir="2700000" sx="101000" sy="101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（抗原変異の話など）</a:t>
            </a:r>
          </a:p>
        </p:txBody>
      </p:sp>
      <p:sp>
        <p:nvSpPr>
          <p:cNvPr id="24" name="正方形/長方形 23">
            <a:extLst>
              <a:ext uri="{FF2B5EF4-FFF2-40B4-BE49-F238E27FC236}">
                <a16:creationId xmlns:a16="http://schemas.microsoft.com/office/drawing/2014/main" id="{77EE3B3A-6973-43B4-8560-899B59C0D9C7}"/>
              </a:ext>
            </a:extLst>
          </p:cNvPr>
          <p:cNvSpPr/>
          <p:nvPr/>
        </p:nvSpPr>
        <p:spPr>
          <a:xfrm>
            <a:off x="611999" y="2188123"/>
            <a:ext cx="8116969" cy="522598"/>
          </a:xfrm>
          <a:prstGeom prst="rect">
            <a:avLst/>
          </a:prstGeom>
          <a:solidFill>
            <a:schemeClr val="accent4">
              <a:lumMod val="20000"/>
              <a:lumOff val="80000"/>
            </a:schemeClr>
          </a:solidFill>
          <a:ln w="9525">
            <a:noFill/>
          </a:ln>
          <a:effectLst>
            <a:outerShdw blurRad="50800" dist="38100" dir="2700000" sx="101000" sy="101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②</a:t>
            </a:r>
            <a:r>
              <a:rPr kumimoji="0"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インフルエンザウイルスの体内での増殖について</a:t>
            </a:r>
          </a:p>
        </p:txBody>
      </p:sp>
      <p:grpSp>
        <p:nvGrpSpPr>
          <p:cNvPr id="5" name="グループ化 4">
            <a:extLst>
              <a:ext uri="{FF2B5EF4-FFF2-40B4-BE49-F238E27FC236}">
                <a16:creationId xmlns:a16="http://schemas.microsoft.com/office/drawing/2014/main" id="{BB460E8F-B82B-4290-BEC8-DEECDF52157E}"/>
              </a:ext>
            </a:extLst>
          </p:cNvPr>
          <p:cNvGrpSpPr/>
          <p:nvPr/>
        </p:nvGrpSpPr>
        <p:grpSpPr>
          <a:xfrm>
            <a:off x="607578" y="5667365"/>
            <a:ext cx="5848924" cy="1038409"/>
            <a:chOff x="607578" y="5667365"/>
            <a:chExt cx="5848924" cy="1038409"/>
          </a:xfrm>
        </p:grpSpPr>
        <p:sp>
          <p:nvSpPr>
            <p:cNvPr id="21" name="正方形/長方形 20">
              <a:extLst>
                <a:ext uri="{FF2B5EF4-FFF2-40B4-BE49-F238E27FC236}">
                  <a16:creationId xmlns:a16="http://schemas.microsoft.com/office/drawing/2014/main" id="{B1F72908-A17C-4437-A09D-4FF227078298}"/>
                </a:ext>
              </a:extLst>
            </p:cNvPr>
            <p:cNvSpPr/>
            <p:nvPr/>
          </p:nvSpPr>
          <p:spPr>
            <a:xfrm>
              <a:off x="607578" y="5667365"/>
              <a:ext cx="5759924" cy="468000"/>
            </a:xfrm>
            <a:prstGeom prst="rect">
              <a:avLst/>
            </a:prstGeom>
            <a:solidFill>
              <a:schemeClr val="accent4">
                <a:lumMod val="20000"/>
                <a:lumOff val="80000"/>
              </a:schemeClr>
            </a:solidFill>
            <a:ln w="19050">
              <a:noFill/>
            </a:ln>
            <a:effectLst>
              <a:outerShdw blurRad="50800" dist="38100" dir="2700000" sx="101000" sy="101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⑥</a:t>
              </a:r>
              <a:r>
                <a:rPr kumimoji="1" lang="ja-JP" altLang="en-US" sz="28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ウイルスの室内での生存期間は？</a:t>
              </a:r>
            </a:p>
          </p:txBody>
        </p:sp>
        <p:sp>
          <p:nvSpPr>
            <p:cNvPr id="22" name="正方形/長方形 21">
              <a:extLst>
                <a:ext uri="{FF2B5EF4-FFF2-40B4-BE49-F238E27FC236}">
                  <a16:creationId xmlns:a16="http://schemas.microsoft.com/office/drawing/2014/main" id="{A4A812B9-8166-48E2-A79C-5C821FEEEE28}"/>
                </a:ext>
              </a:extLst>
            </p:cNvPr>
            <p:cNvSpPr/>
            <p:nvPr/>
          </p:nvSpPr>
          <p:spPr>
            <a:xfrm>
              <a:off x="816984" y="6135365"/>
              <a:ext cx="5639518" cy="570409"/>
            </a:xfrm>
            <a:prstGeom prst="rect">
              <a:avLst/>
            </a:prstGeom>
            <a:noFill/>
            <a:ln w="28575">
              <a:noFill/>
            </a:ln>
            <a:effectLst>
              <a:outerShdw blurRad="50800" dist="76200" dir="2700000" sx="101000" sy="101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（温度や湿度との関係などについて）</a:t>
              </a:r>
            </a:p>
          </p:txBody>
        </p:sp>
      </p:grpSp>
    </p:spTree>
    <p:extLst>
      <p:ext uri="{BB962C8B-B14F-4D97-AF65-F5344CB8AC3E}">
        <p14:creationId xmlns:p14="http://schemas.microsoft.com/office/powerpoint/2010/main" val="400359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3" grpId="0"/>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6A976865-6F00-433C-B9F8-97D3D397E799}"/>
              </a:ext>
            </a:extLst>
          </p:cNvPr>
          <p:cNvPicPr>
            <a:picLocks noChangeAspect="1"/>
          </p:cNvPicPr>
          <p:nvPr/>
        </p:nvPicPr>
        <p:blipFill rotWithShape="1">
          <a:blip r:embed="rId2">
            <a:extLst>
              <a:ext uri="{28A0092B-C50C-407E-A947-70E740481C1C}">
                <a14:useLocalDpi xmlns:a14="http://schemas.microsoft.com/office/drawing/2010/main" val="0"/>
              </a:ext>
            </a:extLst>
          </a:blip>
          <a:srcRect l="14576" r="16304" b="12331"/>
          <a:stretch/>
        </p:blipFill>
        <p:spPr>
          <a:xfrm>
            <a:off x="348885" y="462094"/>
            <a:ext cx="4458021" cy="4448981"/>
          </a:xfrm>
          <a:prstGeom prst="rect">
            <a:avLst/>
          </a:prstGeom>
          <a:effectLst>
            <a:outerShdw blurRad="50800" dist="127000" dir="2700000" algn="tl" rotWithShape="0">
              <a:prstClr val="black">
                <a:alpha val="40000"/>
              </a:prstClr>
            </a:outerShdw>
          </a:effectLst>
        </p:spPr>
      </p:pic>
      <p:cxnSp>
        <p:nvCxnSpPr>
          <p:cNvPr id="17" name="直線矢印コネクタ 16">
            <a:extLst>
              <a:ext uri="{FF2B5EF4-FFF2-40B4-BE49-F238E27FC236}">
                <a16:creationId xmlns:a16="http://schemas.microsoft.com/office/drawing/2014/main" id="{DF944C05-642E-4102-9E66-3BE275D0399C}"/>
              </a:ext>
            </a:extLst>
          </p:cNvPr>
          <p:cNvCxnSpPr>
            <a:cxnSpLocks/>
          </p:cNvCxnSpPr>
          <p:nvPr/>
        </p:nvCxnSpPr>
        <p:spPr>
          <a:xfrm flipH="1">
            <a:off x="4366473" y="1560811"/>
            <a:ext cx="502269" cy="469656"/>
          </a:xfrm>
          <a:prstGeom prst="straightConnector1">
            <a:avLst/>
          </a:prstGeom>
          <a:ln w="104775">
            <a:solidFill>
              <a:srgbClr val="FF0000"/>
            </a:solidFill>
            <a:tailEnd type="triangle"/>
          </a:ln>
          <a:effectLst>
            <a:outerShdw blurRad="50800" dist="1016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9D76EA8C-E847-4240-9611-C7AE4EFDA00D}"/>
              </a:ext>
            </a:extLst>
          </p:cNvPr>
          <p:cNvSpPr/>
          <p:nvPr/>
        </p:nvSpPr>
        <p:spPr>
          <a:xfrm>
            <a:off x="247751" y="2981712"/>
            <a:ext cx="8659703" cy="3305005"/>
          </a:xfrm>
          <a:prstGeom prst="rect">
            <a:avLst/>
          </a:prstGeom>
          <a:solidFill>
            <a:schemeClr val="accent1">
              <a:lumMod val="20000"/>
              <a:lumOff val="80000"/>
            </a:schemeClr>
          </a:solidFill>
          <a:ln w="19050">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8E1B1D8-309D-4D40-B4B9-A718EABF9F58}"/>
              </a:ext>
            </a:extLst>
          </p:cNvPr>
          <p:cNvSpPr/>
          <p:nvPr/>
        </p:nvSpPr>
        <p:spPr>
          <a:xfrm>
            <a:off x="287050" y="3359833"/>
            <a:ext cx="8261498" cy="1105786"/>
          </a:xfrm>
          <a:prstGeom prst="rect">
            <a:avLst/>
          </a:prstGeom>
          <a:solidFill>
            <a:schemeClr val="accent3">
              <a:lumMod val="20000"/>
              <a:lumOff val="80000"/>
            </a:schemeClr>
          </a:solidFill>
          <a:ln w="19050">
            <a:solidFill>
              <a:schemeClr val="accent4">
                <a:lumMod val="50000"/>
              </a:schemeClr>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ヘマグルチニン（</a:t>
            </a:r>
            <a:r>
              <a:rPr kumimoji="1" lang="en-US" altLang="ja-JP" sz="2800" dirty="0">
                <a:solidFill>
                  <a:srgbClr val="FF0000"/>
                </a:solidFill>
              </a:rPr>
              <a:t>HA</a:t>
            </a:r>
            <a:r>
              <a:rPr kumimoji="1" lang="ja-JP" altLang="en-US" sz="2800" dirty="0"/>
              <a:t>）は</a:t>
            </a:r>
            <a:r>
              <a:rPr kumimoji="1" lang="en-US" altLang="ja-JP" sz="2800" dirty="0">
                <a:solidFill>
                  <a:srgbClr val="FF0000"/>
                </a:solidFill>
              </a:rPr>
              <a:t>16</a:t>
            </a:r>
            <a:r>
              <a:rPr kumimoji="1" lang="ja-JP" altLang="en-US" sz="2800" dirty="0"/>
              <a:t>種類、ノイラミニダーゼ（</a:t>
            </a:r>
            <a:r>
              <a:rPr kumimoji="1" lang="en-US" altLang="ja-JP" sz="2800" dirty="0">
                <a:solidFill>
                  <a:srgbClr val="FF0000"/>
                </a:solidFill>
              </a:rPr>
              <a:t>NA</a:t>
            </a:r>
            <a:r>
              <a:rPr kumimoji="1" lang="en-US" altLang="ja-JP" sz="2800" dirty="0"/>
              <a:t>)</a:t>
            </a:r>
          </a:p>
          <a:p>
            <a:r>
              <a:rPr kumimoji="1" lang="ja-JP" altLang="en-US" sz="2800" dirty="0" err="1"/>
              <a:t>には</a:t>
            </a:r>
            <a:r>
              <a:rPr kumimoji="1" lang="en-US" altLang="ja-JP" sz="2800" dirty="0">
                <a:solidFill>
                  <a:srgbClr val="FF0000"/>
                </a:solidFill>
              </a:rPr>
              <a:t>9</a:t>
            </a:r>
            <a:r>
              <a:rPr kumimoji="1" lang="ja-JP" altLang="en-US" sz="2800" dirty="0"/>
              <a:t>種類がある。（</a:t>
            </a:r>
            <a:r>
              <a:rPr kumimoji="1" lang="en-US" altLang="ja-JP" sz="2800" dirty="0"/>
              <a:t>A</a:t>
            </a:r>
            <a:r>
              <a:rPr kumimoji="1" lang="ja-JP" altLang="en-US" sz="2800" dirty="0"/>
              <a:t>型インフルエンザの場合）</a:t>
            </a:r>
          </a:p>
        </p:txBody>
      </p:sp>
      <p:sp>
        <p:nvSpPr>
          <p:cNvPr id="18" name="正方形/長方形 17">
            <a:extLst>
              <a:ext uri="{FF2B5EF4-FFF2-40B4-BE49-F238E27FC236}">
                <a16:creationId xmlns:a16="http://schemas.microsoft.com/office/drawing/2014/main" id="{1705FA73-60EC-4DED-9039-C211A114E91A}"/>
              </a:ext>
            </a:extLst>
          </p:cNvPr>
          <p:cNvSpPr/>
          <p:nvPr/>
        </p:nvSpPr>
        <p:spPr>
          <a:xfrm>
            <a:off x="348885" y="4823275"/>
            <a:ext cx="7732933" cy="1105786"/>
          </a:xfrm>
          <a:prstGeom prst="rect">
            <a:avLst/>
          </a:prstGeom>
          <a:solidFill>
            <a:schemeClr val="accent4">
              <a:lumMod val="20000"/>
              <a:lumOff val="80000"/>
            </a:schemeClr>
          </a:solidFill>
          <a:ln w="19050">
            <a:solidFill>
              <a:schemeClr val="accent4">
                <a:lumMod val="50000"/>
              </a:schemeClr>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インフルエンザは</a:t>
            </a:r>
            <a:r>
              <a:rPr kumimoji="1" lang="en-US" altLang="ja-JP" sz="2800" dirty="0">
                <a:solidFill>
                  <a:srgbClr val="FF0000"/>
                </a:solidFill>
              </a:rPr>
              <a:t>HA</a:t>
            </a:r>
            <a:r>
              <a:rPr kumimoji="1" lang="ja-JP" altLang="en-US" sz="2800" dirty="0"/>
              <a:t>と</a:t>
            </a:r>
            <a:r>
              <a:rPr kumimoji="1" lang="en-US" altLang="ja-JP" sz="2800" dirty="0">
                <a:solidFill>
                  <a:srgbClr val="FF0000"/>
                </a:solidFill>
              </a:rPr>
              <a:t>NA</a:t>
            </a:r>
            <a:r>
              <a:rPr kumimoji="1" lang="ja-JP" altLang="en-US" sz="2800" dirty="0"/>
              <a:t>の組み合わせで</a:t>
            </a:r>
            <a:r>
              <a:rPr kumimoji="1" lang="en-US" altLang="ja-JP" sz="2800" dirty="0">
                <a:solidFill>
                  <a:srgbClr val="FF0000"/>
                </a:solidFill>
              </a:rPr>
              <a:t>H1N1</a:t>
            </a:r>
            <a:r>
              <a:rPr kumimoji="1" lang="ja-JP" altLang="en-US" sz="2800" dirty="0">
                <a:solidFill>
                  <a:srgbClr val="FF0000"/>
                </a:solidFill>
              </a:rPr>
              <a:t>型</a:t>
            </a:r>
            <a:endParaRPr kumimoji="1" lang="en-US" altLang="ja-JP" sz="2800" dirty="0">
              <a:solidFill>
                <a:srgbClr val="FF0000"/>
              </a:solidFill>
            </a:endParaRPr>
          </a:p>
          <a:p>
            <a:r>
              <a:rPr kumimoji="1" lang="ja-JP" altLang="en-US" sz="2800" dirty="0"/>
              <a:t>などと呼ばれる。</a:t>
            </a:r>
          </a:p>
        </p:txBody>
      </p:sp>
      <p:sp>
        <p:nvSpPr>
          <p:cNvPr id="25" name="四角形: 角を丸くする 24">
            <a:extLst>
              <a:ext uri="{FF2B5EF4-FFF2-40B4-BE49-F238E27FC236}">
                <a16:creationId xmlns:a16="http://schemas.microsoft.com/office/drawing/2014/main" id="{69B5B674-D28F-4898-AD6C-967B3C910D7B}"/>
              </a:ext>
            </a:extLst>
          </p:cNvPr>
          <p:cNvSpPr/>
          <p:nvPr/>
        </p:nvSpPr>
        <p:spPr>
          <a:xfrm>
            <a:off x="4479633" y="407145"/>
            <a:ext cx="3405728" cy="555445"/>
          </a:xfrm>
          <a:prstGeom prst="roundRect">
            <a:avLst/>
          </a:prstGeom>
          <a:solidFill>
            <a:schemeClr val="accent4">
              <a:lumMod val="20000"/>
              <a:lumOff val="80000"/>
            </a:schemeClr>
          </a:solidFill>
          <a:ln w="28575">
            <a:solidFill>
              <a:schemeClr val="accent4">
                <a:lumMod val="5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ヘマグルチニン（</a:t>
            </a:r>
            <a:r>
              <a:rPr kumimoji="1" lang="en-US" altLang="ja-JP" sz="2800" b="1" dirty="0">
                <a:solidFill>
                  <a:schemeClr val="tx1"/>
                </a:solidFill>
              </a:rPr>
              <a:t>HA)</a:t>
            </a:r>
            <a:endParaRPr kumimoji="1" lang="ja-JP" altLang="en-US" sz="2800" b="1" dirty="0">
              <a:solidFill>
                <a:schemeClr val="tx1"/>
              </a:solidFill>
            </a:endParaRPr>
          </a:p>
        </p:txBody>
      </p:sp>
      <p:cxnSp>
        <p:nvCxnSpPr>
          <p:cNvPr id="26" name="直線矢印コネクタ 25">
            <a:extLst>
              <a:ext uri="{FF2B5EF4-FFF2-40B4-BE49-F238E27FC236}">
                <a16:creationId xmlns:a16="http://schemas.microsoft.com/office/drawing/2014/main" id="{8C5AE7A6-6A35-4465-A41B-138753345824}"/>
              </a:ext>
            </a:extLst>
          </p:cNvPr>
          <p:cNvCxnSpPr>
            <a:cxnSpLocks/>
          </p:cNvCxnSpPr>
          <p:nvPr/>
        </p:nvCxnSpPr>
        <p:spPr>
          <a:xfrm flipH="1">
            <a:off x="4057162" y="953559"/>
            <a:ext cx="520441" cy="518106"/>
          </a:xfrm>
          <a:prstGeom prst="straightConnector1">
            <a:avLst/>
          </a:prstGeom>
          <a:ln w="104775">
            <a:solidFill>
              <a:srgbClr val="FF0000"/>
            </a:solidFill>
            <a:tailEnd type="triangle"/>
          </a:ln>
          <a:effectLst>
            <a:outerShdw blurRad="50800" dist="1016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四角形: 角を丸くする 12">
            <a:extLst>
              <a:ext uri="{FF2B5EF4-FFF2-40B4-BE49-F238E27FC236}">
                <a16:creationId xmlns:a16="http://schemas.microsoft.com/office/drawing/2014/main" id="{6728B845-F761-4A85-87CE-7631CC6FB534}"/>
              </a:ext>
            </a:extLst>
          </p:cNvPr>
          <p:cNvSpPr/>
          <p:nvPr/>
        </p:nvSpPr>
        <p:spPr>
          <a:xfrm>
            <a:off x="4868742" y="1123849"/>
            <a:ext cx="3679806" cy="555445"/>
          </a:xfrm>
          <a:prstGeom prst="roundRect">
            <a:avLst/>
          </a:prstGeom>
          <a:solidFill>
            <a:schemeClr val="accent4">
              <a:lumMod val="20000"/>
              <a:lumOff val="80000"/>
            </a:schemeClr>
          </a:solidFill>
          <a:ln w="28575">
            <a:solidFill>
              <a:schemeClr val="accent4">
                <a:lumMod val="5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ノイラミニダーゼ（</a:t>
            </a:r>
            <a:r>
              <a:rPr kumimoji="1" lang="en-US" altLang="ja-JP" sz="2800" b="1" dirty="0">
                <a:solidFill>
                  <a:schemeClr val="tx1"/>
                </a:solidFill>
              </a:rPr>
              <a:t>NA)</a:t>
            </a:r>
            <a:endParaRPr kumimoji="1" lang="ja-JP" altLang="en-US" sz="2800" b="1" dirty="0">
              <a:solidFill>
                <a:schemeClr val="tx1"/>
              </a:solidFill>
            </a:endParaRPr>
          </a:p>
        </p:txBody>
      </p:sp>
    </p:spTree>
    <p:extLst>
      <p:ext uri="{BB962C8B-B14F-4D97-AF65-F5344CB8AC3E}">
        <p14:creationId xmlns:p14="http://schemas.microsoft.com/office/powerpoint/2010/main" val="337158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21775984-5678-45B6-A129-38CB57D81653}"/>
              </a:ext>
            </a:extLst>
          </p:cNvPr>
          <p:cNvSpPr/>
          <p:nvPr/>
        </p:nvSpPr>
        <p:spPr>
          <a:xfrm>
            <a:off x="1558104" y="1757527"/>
            <a:ext cx="5275929" cy="795640"/>
          </a:xfrm>
          <a:prstGeom prst="rect">
            <a:avLst/>
          </a:prstGeom>
          <a:solidFill>
            <a:schemeClr val="bg2">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4400" dirty="0">
                <a:solidFill>
                  <a:srgbClr val="FF0000"/>
                </a:solidFill>
              </a:rPr>
              <a:t> N</a:t>
            </a:r>
            <a:r>
              <a:rPr kumimoji="1" lang="ja-JP" altLang="en-US" sz="4400" dirty="0"/>
              <a:t>（ノイラミニダーゼ）</a:t>
            </a:r>
          </a:p>
        </p:txBody>
      </p:sp>
      <p:sp>
        <p:nvSpPr>
          <p:cNvPr id="19" name="正方形/長方形 18">
            <a:extLst>
              <a:ext uri="{FF2B5EF4-FFF2-40B4-BE49-F238E27FC236}">
                <a16:creationId xmlns:a16="http://schemas.microsoft.com/office/drawing/2014/main" id="{474143EE-AD3B-4B40-BF45-F34ECF308C31}"/>
              </a:ext>
            </a:extLst>
          </p:cNvPr>
          <p:cNvSpPr/>
          <p:nvPr/>
        </p:nvSpPr>
        <p:spPr>
          <a:xfrm>
            <a:off x="1577506" y="2704697"/>
            <a:ext cx="5237127" cy="773699"/>
          </a:xfrm>
          <a:prstGeom prst="rect">
            <a:avLst/>
          </a:prstGeom>
          <a:solidFill>
            <a:schemeClr val="bg2">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4800" dirty="0">
                <a:solidFill>
                  <a:srgbClr val="FF0000"/>
                </a:solidFill>
              </a:rPr>
              <a:t>H</a:t>
            </a:r>
            <a:r>
              <a:rPr kumimoji="1" lang="ja-JP" altLang="en-US" sz="4400" dirty="0"/>
              <a:t>（ヘマグルチニン）</a:t>
            </a:r>
          </a:p>
        </p:txBody>
      </p:sp>
      <p:sp>
        <p:nvSpPr>
          <p:cNvPr id="7" name="楕円 6">
            <a:extLst>
              <a:ext uri="{FF2B5EF4-FFF2-40B4-BE49-F238E27FC236}">
                <a16:creationId xmlns:a16="http://schemas.microsoft.com/office/drawing/2014/main" id="{5C7DEE11-D103-4563-9732-098AA234C83C}"/>
              </a:ext>
            </a:extLst>
          </p:cNvPr>
          <p:cNvSpPr/>
          <p:nvPr/>
        </p:nvSpPr>
        <p:spPr>
          <a:xfrm>
            <a:off x="1600402" y="1405111"/>
            <a:ext cx="912088" cy="2437128"/>
          </a:xfrm>
          <a:prstGeom prst="ellipse">
            <a:avLst/>
          </a:prstGeom>
          <a:noFill/>
          <a:ln w="57150">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extLst>
              <a:ext uri="{FF2B5EF4-FFF2-40B4-BE49-F238E27FC236}">
                <a16:creationId xmlns:a16="http://schemas.microsoft.com/office/drawing/2014/main" id="{21B79E42-4271-4E05-8E49-4A4688BB1F73}"/>
              </a:ext>
            </a:extLst>
          </p:cNvPr>
          <p:cNvSpPr/>
          <p:nvPr/>
        </p:nvSpPr>
        <p:spPr>
          <a:xfrm>
            <a:off x="1040817" y="342656"/>
            <a:ext cx="7381288" cy="1062454"/>
          </a:xfrm>
          <a:prstGeom prst="roundRect">
            <a:avLst/>
          </a:prstGeom>
          <a:solidFill>
            <a:schemeClr val="accent1">
              <a:lumMod val="20000"/>
              <a:lumOff val="80000"/>
            </a:schemeClr>
          </a:solidFill>
          <a:ln w="19050">
            <a:solidFill>
              <a:schemeClr val="accent4">
                <a:lumMod val="5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rPr>
              <a:t>ヘマグルチニンとかノイラミニダーゼとか</a:t>
            </a:r>
            <a:endParaRPr kumimoji="1" lang="en-US" altLang="ja-JP" sz="3200" dirty="0">
              <a:solidFill>
                <a:schemeClr val="tx1"/>
              </a:solidFill>
            </a:endParaRPr>
          </a:p>
          <a:p>
            <a:r>
              <a:rPr kumimoji="1" lang="ja-JP" altLang="en-US" sz="3200" dirty="0">
                <a:solidFill>
                  <a:schemeClr val="tx1"/>
                </a:solidFill>
              </a:rPr>
              <a:t>名前が難しい、覚え方は？</a:t>
            </a:r>
          </a:p>
        </p:txBody>
      </p:sp>
      <p:grpSp>
        <p:nvGrpSpPr>
          <p:cNvPr id="3" name="グループ化 2">
            <a:extLst>
              <a:ext uri="{FF2B5EF4-FFF2-40B4-BE49-F238E27FC236}">
                <a16:creationId xmlns:a16="http://schemas.microsoft.com/office/drawing/2014/main" id="{65363BB6-D4A1-43FE-8BAD-8402E44FFCFE}"/>
              </a:ext>
            </a:extLst>
          </p:cNvPr>
          <p:cNvGrpSpPr/>
          <p:nvPr/>
        </p:nvGrpSpPr>
        <p:grpSpPr>
          <a:xfrm>
            <a:off x="2536676" y="2461526"/>
            <a:ext cx="953976" cy="1112725"/>
            <a:chOff x="2892810" y="2454166"/>
            <a:chExt cx="953976" cy="1112725"/>
          </a:xfrm>
        </p:grpSpPr>
        <p:sp>
          <p:nvSpPr>
            <p:cNvPr id="2" name="正方形/長方形 1">
              <a:extLst>
                <a:ext uri="{FF2B5EF4-FFF2-40B4-BE49-F238E27FC236}">
                  <a16:creationId xmlns:a16="http://schemas.microsoft.com/office/drawing/2014/main" id="{A1E244D7-DFC1-4E83-BE59-90D8768EB880}"/>
                </a:ext>
              </a:extLst>
            </p:cNvPr>
            <p:cNvSpPr/>
            <p:nvPr/>
          </p:nvSpPr>
          <p:spPr>
            <a:xfrm>
              <a:off x="2892810" y="2454166"/>
              <a:ext cx="953976" cy="990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48FEB93F-494D-491D-82C7-E368AE1BB4BE}"/>
                </a:ext>
              </a:extLst>
            </p:cNvPr>
            <p:cNvSpPr/>
            <p:nvPr/>
          </p:nvSpPr>
          <p:spPr>
            <a:xfrm>
              <a:off x="2974206" y="3471036"/>
              <a:ext cx="756966" cy="9585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四角形: 角を丸くする 3">
            <a:extLst>
              <a:ext uri="{FF2B5EF4-FFF2-40B4-BE49-F238E27FC236}">
                <a16:creationId xmlns:a16="http://schemas.microsoft.com/office/drawing/2014/main" id="{692BE229-E623-48DF-BD5E-4AE918F5F2B7}"/>
              </a:ext>
            </a:extLst>
          </p:cNvPr>
          <p:cNvSpPr/>
          <p:nvPr/>
        </p:nvSpPr>
        <p:spPr>
          <a:xfrm>
            <a:off x="962526" y="4658627"/>
            <a:ext cx="7459579" cy="157854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4400" dirty="0"/>
              <a:t>オイラ、ヘマをしたぜ</a:t>
            </a:r>
          </a:p>
        </p:txBody>
      </p:sp>
      <p:sp>
        <p:nvSpPr>
          <p:cNvPr id="5" name="正方形/長方形 4">
            <a:extLst>
              <a:ext uri="{FF2B5EF4-FFF2-40B4-BE49-F238E27FC236}">
                <a16:creationId xmlns:a16="http://schemas.microsoft.com/office/drawing/2014/main" id="{B54CEE7E-AADF-4DC1-834E-514922EE0A42}"/>
              </a:ext>
            </a:extLst>
          </p:cNvPr>
          <p:cNvSpPr/>
          <p:nvPr/>
        </p:nvSpPr>
        <p:spPr>
          <a:xfrm>
            <a:off x="1799923" y="5080852"/>
            <a:ext cx="3792354" cy="72583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4400" dirty="0">
                <a:solidFill>
                  <a:srgbClr val="FF0000"/>
                </a:solidFill>
              </a:rPr>
              <a:t>オイラ</a:t>
            </a:r>
            <a:r>
              <a:rPr kumimoji="1" lang="ja-JP" altLang="en-US" sz="4400" dirty="0"/>
              <a:t>、</a:t>
            </a:r>
            <a:r>
              <a:rPr kumimoji="1" lang="ja-JP" altLang="en-US" sz="4400" dirty="0">
                <a:solidFill>
                  <a:srgbClr val="FF0000"/>
                </a:solidFill>
              </a:rPr>
              <a:t>ヘマ</a:t>
            </a:r>
            <a:endParaRPr kumimoji="1" lang="ja-JP" altLang="en-US" sz="4400" dirty="0"/>
          </a:p>
        </p:txBody>
      </p:sp>
      <p:sp>
        <p:nvSpPr>
          <p:cNvPr id="13" name="正方形/長方形 12">
            <a:extLst>
              <a:ext uri="{FF2B5EF4-FFF2-40B4-BE49-F238E27FC236}">
                <a16:creationId xmlns:a16="http://schemas.microsoft.com/office/drawing/2014/main" id="{977FFB1A-D067-479D-AE52-E085DEAA0E8D}"/>
              </a:ext>
            </a:extLst>
          </p:cNvPr>
          <p:cNvSpPr/>
          <p:nvPr/>
        </p:nvSpPr>
        <p:spPr>
          <a:xfrm>
            <a:off x="1765729" y="5790471"/>
            <a:ext cx="1493521" cy="72583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4400" dirty="0">
                <a:solidFill>
                  <a:srgbClr val="FF0000"/>
                </a:solidFill>
              </a:rPr>
              <a:t>（ノ）</a:t>
            </a:r>
            <a:endParaRPr kumimoji="1" lang="ja-JP" altLang="en-US" sz="4400" dirty="0"/>
          </a:p>
        </p:txBody>
      </p:sp>
    </p:spTree>
    <p:extLst>
      <p:ext uri="{BB962C8B-B14F-4D97-AF65-F5344CB8AC3E}">
        <p14:creationId xmlns:p14="http://schemas.microsoft.com/office/powerpoint/2010/main" val="22045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1000"/>
                                        <p:tgtEl>
                                          <p:spTgt spid="5">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wipe(left)">
                                      <p:cBhvr>
                                        <p:cTn id="1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9B812F5-9083-4606-9FA2-F92152ADA6AB}"/>
              </a:ext>
            </a:extLst>
          </p:cNvPr>
          <p:cNvPicPr>
            <a:picLocks noChangeAspect="1"/>
          </p:cNvPicPr>
          <p:nvPr/>
        </p:nvPicPr>
        <p:blipFill rotWithShape="1">
          <a:blip r:embed="rId2">
            <a:extLst>
              <a:ext uri="{28A0092B-C50C-407E-A947-70E740481C1C}">
                <a14:useLocalDpi xmlns:a14="http://schemas.microsoft.com/office/drawing/2010/main" val="0"/>
              </a:ext>
            </a:extLst>
          </a:blip>
          <a:srcRect l="6818" t="6512" r="7117" b="7442"/>
          <a:stretch/>
        </p:blipFill>
        <p:spPr>
          <a:xfrm>
            <a:off x="1894280" y="1423486"/>
            <a:ext cx="5470940" cy="5271480"/>
          </a:xfrm>
          <a:prstGeom prst="rect">
            <a:avLst/>
          </a:prstGeom>
          <a:ln w="38100">
            <a:noFill/>
          </a:ln>
          <a:effectLst>
            <a:outerShdw blurRad="50800" dist="139700" dir="2700000" algn="tl" rotWithShape="0">
              <a:prstClr val="black">
                <a:alpha val="40000"/>
              </a:prstClr>
            </a:outerShdw>
          </a:effectLst>
        </p:spPr>
      </p:pic>
      <p:sp>
        <p:nvSpPr>
          <p:cNvPr id="4" name="楕円 3">
            <a:extLst>
              <a:ext uri="{FF2B5EF4-FFF2-40B4-BE49-F238E27FC236}">
                <a16:creationId xmlns:a16="http://schemas.microsoft.com/office/drawing/2014/main" id="{2AA35ECB-F978-462A-BC86-2F44BAC0A514}"/>
              </a:ext>
            </a:extLst>
          </p:cNvPr>
          <p:cNvSpPr/>
          <p:nvPr/>
        </p:nvSpPr>
        <p:spPr>
          <a:xfrm>
            <a:off x="3833067" y="2970591"/>
            <a:ext cx="168458" cy="296279"/>
          </a:xfrm>
          <a:prstGeom prst="ellipse">
            <a:avLst/>
          </a:prstGeom>
          <a:noFill/>
          <a:ln w="76200">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04BDDC80-9004-4FCD-A1D3-FB8E4AFAACED}"/>
              </a:ext>
            </a:extLst>
          </p:cNvPr>
          <p:cNvSpPr/>
          <p:nvPr/>
        </p:nvSpPr>
        <p:spPr>
          <a:xfrm>
            <a:off x="1752844" y="1401998"/>
            <a:ext cx="5871099" cy="601133"/>
          </a:xfrm>
          <a:prstGeom prst="rect">
            <a:avLst/>
          </a:prstGeom>
          <a:solidFill>
            <a:schemeClr val="accent4">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b="1" dirty="0">
                <a:solidFill>
                  <a:srgbClr val="FF0000"/>
                </a:solidFill>
              </a:rPr>
              <a:t>①</a:t>
            </a:r>
            <a:r>
              <a:rPr kumimoji="1" lang="ja-JP" altLang="en-US" sz="3200" dirty="0"/>
              <a:t>ウイルス外殻の</a:t>
            </a:r>
            <a:r>
              <a:rPr kumimoji="1" lang="ja-JP" altLang="en-US" sz="3200" dirty="0">
                <a:solidFill>
                  <a:srgbClr val="FF0000"/>
                </a:solidFill>
              </a:rPr>
              <a:t>膜蛋白</a:t>
            </a:r>
            <a:r>
              <a:rPr kumimoji="1" lang="ja-JP" altLang="en-US" sz="3200" dirty="0"/>
              <a:t>（</a:t>
            </a:r>
            <a:r>
              <a:rPr kumimoji="1" lang="en-US" altLang="ja-JP" sz="3200" dirty="0">
                <a:solidFill>
                  <a:srgbClr val="FF0000"/>
                </a:solidFill>
                <a:latin typeface="+mj-ea"/>
                <a:ea typeface="+mj-ea"/>
              </a:rPr>
              <a:t>M</a:t>
            </a:r>
            <a:r>
              <a:rPr kumimoji="1" lang="ja-JP" altLang="en-US" sz="3200" dirty="0">
                <a:solidFill>
                  <a:srgbClr val="FF0000"/>
                </a:solidFill>
                <a:latin typeface="+mj-ea"/>
                <a:ea typeface="+mj-ea"/>
              </a:rPr>
              <a:t>１</a:t>
            </a:r>
            <a:r>
              <a:rPr kumimoji="1" lang="ja-JP" altLang="en-US" sz="3200" dirty="0"/>
              <a:t>）</a:t>
            </a:r>
          </a:p>
        </p:txBody>
      </p:sp>
      <p:sp>
        <p:nvSpPr>
          <p:cNvPr id="10" name="正方形/長方形 9">
            <a:extLst>
              <a:ext uri="{FF2B5EF4-FFF2-40B4-BE49-F238E27FC236}">
                <a16:creationId xmlns:a16="http://schemas.microsoft.com/office/drawing/2014/main" id="{06D4975B-4120-4447-BFCB-30DB64E66727}"/>
              </a:ext>
            </a:extLst>
          </p:cNvPr>
          <p:cNvSpPr/>
          <p:nvPr/>
        </p:nvSpPr>
        <p:spPr>
          <a:xfrm>
            <a:off x="1775583" y="5640227"/>
            <a:ext cx="5848360" cy="601133"/>
          </a:xfrm>
          <a:prstGeom prst="rect">
            <a:avLst/>
          </a:prstGeom>
          <a:solidFill>
            <a:schemeClr val="accent4">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b="1" dirty="0">
                <a:solidFill>
                  <a:srgbClr val="FF0000"/>
                </a:solidFill>
              </a:rPr>
              <a:t>②</a:t>
            </a:r>
            <a:r>
              <a:rPr kumimoji="1" lang="ja-JP" altLang="en-US" sz="3200" dirty="0">
                <a:solidFill>
                  <a:schemeClr val="tx1"/>
                </a:solidFill>
              </a:rPr>
              <a:t>リボ核酸</a:t>
            </a:r>
            <a:r>
              <a:rPr kumimoji="1" lang="ja-JP" altLang="en-US" sz="3200" dirty="0"/>
              <a:t>の蛋白（</a:t>
            </a:r>
            <a:r>
              <a:rPr kumimoji="1" lang="en-US" altLang="ja-JP" sz="3200" dirty="0">
                <a:solidFill>
                  <a:srgbClr val="FF0000"/>
                </a:solidFill>
              </a:rPr>
              <a:t>N</a:t>
            </a:r>
            <a:r>
              <a:rPr kumimoji="1" lang="ja-JP" altLang="en-US" sz="3200" dirty="0">
                <a:solidFill>
                  <a:srgbClr val="FF0000"/>
                </a:solidFill>
              </a:rPr>
              <a:t>蛋白</a:t>
            </a:r>
            <a:r>
              <a:rPr kumimoji="1" lang="ja-JP" altLang="en-US" sz="3200" dirty="0"/>
              <a:t>；</a:t>
            </a:r>
            <a:r>
              <a:rPr kumimoji="1" lang="en-US" altLang="ja-JP" sz="3200" dirty="0">
                <a:solidFill>
                  <a:srgbClr val="FF0000"/>
                </a:solidFill>
              </a:rPr>
              <a:t>NP</a:t>
            </a:r>
            <a:r>
              <a:rPr kumimoji="1" lang="ja-JP" altLang="en-US" sz="3200" dirty="0"/>
              <a:t>）</a:t>
            </a:r>
          </a:p>
        </p:txBody>
      </p:sp>
      <p:sp>
        <p:nvSpPr>
          <p:cNvPr id="14" name="楕円 13">
            <a:extLst>
              <a:ext uri="{FF2B5EF4-FFF2-40B4-BE49-F238E27FC236}">
                <a16:creationId xmlns:a16="http://schemas.microsoft.com/office/drawing/2014/main" id="{E10A8C4F-CC1C-48FE-9A30-D711E9367C21}"/>
              </a:ext>
            </a:extLst>
          </p:cNvPr>
          <p:cNvSpPr/>
          <p:nvPr/>
        </p:nvSpPr>
        <p:spPr>
          <a:xfrm>
            <a:off x="3697525" y="4174196"/>
            <a:ext cx="1329266" cy="738720"/>
          </a:xfrm>
          <a:prstGeom prst="ellipse">
            <a:avLst/>
          </a:prstGeom>
          <a:noFill/>
          <a:ln w="76200">
            <a:solidFill>
              <a:srgbClr val="FF0000"/>
            </a:solidFill>
          </a:ln>
          <a:effectLst>
            <a:outerShdw blurRad="508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2A95D30C-8E98-4DEB-A60F-625F0157C4E4}"/>
              </a:ext>
            </a:extLst>
          </p:cNvPr>
          <p:cNvSpPr/>
          <p:nvPr/>
        </p:nvSpPr>
        <p:spPr>
          <a:xfrm>
            <a:off x="1387340" y="3365987"/>
            <a:ext cx="6773721" cy="649817"/>
          </a:xfrm>
          <a:prstGeom prst="rect">
            <a:avLst/>
          </a:prstGeom>
          <a:solidFill>
            <a:schemeClr val="bg2">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600" dirty="0"/>
              <a:t>この</a:t>
            </a:r>
            <a:r>
              <a:rPr kumimoji="1" lang="en-US" altLang="ja-JP" sz="3600" dirty="0"/>
              <a:t>2</a:t>
            </a:r>
            <a:r>
              <a:rPr kumimoji="1" lang="ja-JP" altLang="en-US" sz="3600" dirty="0" err="1"/>
              <a:t>つの</a:t>
            </a:r>
            <a:r>
              <a:rPr kumimoji="1" lang="ja-JP" altLang="en-US" sz="3600" dirty="0"/>
              <a:t>蛋白抗原の違いで分類</a:t>
            </a:r>
          </a:p>
        </p:txBody>
      </p:sp>
      <p:sp>
        <p:nvSpPr>
          <p:cNvPr id="2" name="正方形/長方形 1">
            <a:extLst>
              <a:ext uri="{FF2B5EF4-FFF2-40B4-BE49-F238E27FC236}">
                <a16:creationId xmlns:a16="http://schemas.microsoft.com/office/drawing/2014/main" id="{A0ABCADE-7B5E-4562-97D2-F86266940727}"/>
              </a:ext>
            </a:extLst>
          </p:cNvPr>
          <p:cNvSpPr/>
          <p:nvPr/>
        </p:nvSpPr>
        <p:spPr>
          <a:xfrm>
            <a:off x="115503" y="213351"/>
            <a:ext cx="9028497" cy="1012017"/>
          </a:xfrm>
          <a:prstGeom prst="rect">
            <a:avLst/>
          </a:prstGeom>
          <a:solidFill>
            <a:schemeClr val="accent1">
              <a:lumMod val="20000"/>
              <a:lumOff val="80000"/>
            </a:schemeClr>
          </a:solidFill>
          <a:ln w="28575">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インフルエンザには</a:t>
            </a:r>
            <a:r>
              <a:rPr kumimoji="1" lang="en-US" altLang="ja-JP" sz="3200" dirty="0" err="1">
                <a:solidFill>
                  <a:srgbClr val="FF0000"/>
                </a:solidFill>
                <a:latin typeface="+mj-ea"/>
                <a:ea typeface="+mj-ea"/>
              </a:rPr>
              <a:t>A</a:t>
            </a:r>
            <a:r>
              <a:rPr kumimoji="1" lang="en-US" altLang="ja-JP" sz="3200" dirty="0" err="1">
                <a:latin typeface="+mj-ea"/>
                <a:ea typeface="+mj-ea"/>
              </a:rPr>
              <a:t>,</a:t>
            </a:r>
            <a:r>
              <a:rPr kumimoji="1" lang="en-US" altLang="ja-JP" sz="3200" dirty="0" err="1">
                <a:solidFill>
                  <a:srgbClr val="FF0000"/>
                </a:solidFill>
                <a:latin typeface="+mj-ea"/>
                <a:ea typeface="+mj-ea"/>
              </a:rPr>
              <a:t>B</a:t>
            </a:r>
            <a:r>
              <a:rPr kumimoji="1" lang="en-US" altLang="ja-JP" sz="3200" dirty="0" err="1">
                <a:latin typeface="+mj-ea"/>
                <a:ea typeface="+mj-ea"/>
              </a:rPr>
              <a:t>,</a:t>
            </a:r>
            <a:r>
              <a:rPr kumimoji="1" lang="en-US" altLang="ja-JP" sz="3200" dirty="0" err="1">
                <a:solidFill>
                  <a:srgbClr val="FF0000"/>
                </a:solidFill>
                <a:latin typeface="+mj-ea"/>
                <a:ea typeface="+mj-ea"/>
              </a:rPr>
              <a:t>C</a:t>
            </a:r>
            <a:r>
              <a:rPr kumimoji="1" lang="ja-JP" altLang="en-US" sz="3200" dirty="0"/>
              <a:t>の３種類あるが</a:t>
            </a:r>
            <a:r>
              <a:rPr kumimoji="1" lang="ja-JP" altLang="en-US" sz="3200" dirty="0">
                <a:solidFill>
                  <a:srgbClr val="FF0000"/>
                </a:solidFill>
              </a:rPr>
              <a:t>ウイルス</a:t>
            </a:r>
            <a:endParaRPr kumimoji="1" lang="en-US" altLang="ja-JP" sz="3200" dirty="0">
              <a:solidFill>
                <a:srgbClr val="FF0000"/>
              </a:solidFill>
            </a:endParaRPr>
          </a:p>
          <a:p>
            <a:r>
              <a:rPr kumimoji="1" lang="ja-JP" altLang="en-US" sz="3200" dirty="0">
                <a:solidFill>
                  <a:srgbClr val="FF0000"/>
                </a:solidFill>
              </a:rPr>
              <a:t>内部蛋白の違い</a:t>
            </a:r>
            <a:r>
              <a:rPr kumimoji="1" lang="ja-JP" altLang="en-US" sz="3200" dirty="0"/>
              <a:t>で分類される。</a:t>
            </a:r>
            <a:endParaRPr kumimoji="1" lang="en-US" altLang="ja-JP" sz="3200" dirty="0"/>
          </a:p>
        </p:txBody>
      </p:sp>
      <p:sp>
        <p:nvSpPr>
          <p:cNvPr id="20" name="矢印: 下 19">
            <a:extLst>
              <a:ext uri="{FF2B5EF4-FFF2-40B4-BE49-F238E27FC236}">
                <a16:creationId xmlns:a16="http://schemas.microsoft.com/office/drawing/2014/main" id="{F019449F-5CE6-4A65-B3DE-4664AF3F33FC}"/>
              </a:ext>
            </a:extLst>
          </p:cNvPr>
          <p:cNvSpPr/>
          <p:nvPr/>
        </p:nvSpPr>
        <p:spPr>
          <a:xfrm>
            <a:off x="3655314" y="2020475"/>
            <a:ext cx="523963" cy="896739"/>
          </a:xfrm>
          <a:prstGeom prst="downArrow">
            <a:avLst/>
          </a:prstGeom>
          <a:solidFill>
            <a:srgbClr val="FFFF00"/>
          </a:solidFill>
          <a:ln>
            <a:solidFill>
              <a:schemeClr val="bg1"/>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矢印: 下 21">
            <a:extLst>
              <a:ext uri="{FF2B5EF4-FFF2-40B4-BE49-F238E27FC236}">
                <a16:creationId xmlns:a16="http://schemas.microsoft.com/office/drawing/2014/main" id="{DA6F5661-430B-470B-A47D-7144FC3883DF}"/>
              </a:ext>
            </a:extLst>
          </p:cNvPr>
          <p:cNvSpPr/>
          <p:nvPr/>
        </p:nvSpPr>
        <p:spPr>
          <a:xfrm rot="10800000">
            <a:off x="4134200" y="4776129"/>
            <a:ext cx="523963" cy="743003"/>
          </a:xfrm>
          <a:prstGeom prst="downArrow">
            <a:avLst/>
          </a:prstGeom>
          <a:solidFill>
            <a:srgbClr val="FFFF00"/>
          </a:solidFill>
          <a:ln>
            <a:solidFill>
              <a:schemeClr val="bg1"/>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a:extLst>
              <a:ext uri="{FF2B5EF4-FFF2-40B4-BE49-F238E27FC236}">
                <a16:creationId xmlns:a16="http://schemas.microsoft.com/office/drawing/2014/main" id="{0F8E1580-B877-4BA1-AFDD-E87775C5287A}"/>
              </a:ext>
            </a:extLst>
          </p:cNvPr>
          <p:cNvGrpSpPr/>
          <p:nvPr/>
        </p:nvGrpSpPr>
        <p:grpSpPr>
          <a:xfrm>
            <a:off x="115503" y="1276591"/>
            <a:ext cx="8923331" cy="5478426"/>
            <a:chOff x="115503" y="1264616"/>
            <a:chExt cx="8923331" cy="5478426"/>
          </a:xfrm>
        </p:grpSpPr>
        <p:grpSp>
          <p:nvGrpSpPr>
            <p:cNvPr id="9" name="グループ化 8">
              <a:extLst>
                <a:ext uri="{FF2B5EF4-FFF2-40B4-BE49-F238E27FC236}">
                  <a16:creationId xmlns:a16="http://schemas.microsoft.com/office/drawing/2014/main" id="{6A720F72-5400-490A-BC84-502E5597F45F}"/>
                </a:ext>
              </a:extLst>
            </p:cNvPr>
            <p:cNvGrpSpPr/>
            <p:nvPr/>
          </p:nvGrpSpPr>
          <p:grpSpPr>
            <a:xfrm>
              <a:off x="115503" y="1264616"/>
              <a:ext cx="8923331" cy="5478426"/>
              <a:chOff x="76927" y="1268064"/>
              <a:chExt cx="8858200" cy="5338147"/>
            </a:xfrm>
          </p:grpSpPr>
          <p:sp>
            <p:nvSpPr>
              <p:cNvPr id="5" name="正方形/長方形 4">
                <a:extLst>
                  <a:ext uri="{FF2B5EF4-FFF2-40B4-BE49-F238E27FC236}">
                    <a16:creationId xmlns:a16="http://schemas.microsoft.com/office/drawing/2014/main" id="{EF5102F2-2484-412C-A2FA-40914D688453}"/>
                  </a:ext>
                </a:extLst>
              </p:cNvPr>
              <p:cNvSpPr/>
              <p:nvPr/>
            </p:nvSpPr>
            <p:spPr>
              <a:xfrm>
                <a:off x="76927" y="1268064"/>
                <a:ext cx="8858200" cy="5338147"/>
              </a:xfrm>
              <a:prstGeom prst="rect">
                <a:avLst/>
              </a:prstGeom>
              <a:solidFill>
                <a:schemeClr val="bg2">
                  <a:lumMod val="20000"/>
                  <a:lumOff val="80000"/>
                </a:schemeClr>
              </a:solidFill>
              <a:ln>
                <a:solidFill>
                  <a:schemeClr val="accent4">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30244C90-E8B5-4CC1-824E-6E45043F770C}"/>
                  </a:ext>
                </a:extLst>
              </p:cNvPr>
              <p:cNvSpPr/>
              <p:nvPr/>
            </p:nvSpPr>
            <p:spPr>
              <a:xfrm>
                <a:off x="164530" y="1523922"/>
                <a:ext cx="8682995" cy="2152288"/>
              </a:xfrm>
              <a:prstGeom prst="rect">
                <a:avLst/>
              </a:prstGeom>
              <a:solidFill>
                <a:schemeClr val="bg2">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3600" dirty="0"/>
                  <a:t>C</a:t>
                </a:r>
                <a:r>
                  <a:rPr kumimoji="1" lang="ja-JP" altLang="en-US" sz="3600" dirty="0"/>
                  <a:t>型インフルエンザは殆どが</a:t>
                </a:r>
                <a:r>
                  <a:rPr kumimoji="1" lang="ja-JP" altLang="en-US" sz="3600" dirty="0">
                    <a:solidFill>
                      <a:srgbClr val="FF0000"/>
                    </a:solidFill>
                  </a:rPr>
                  <a:t>５才以下</a:t>
                </a:r>
                <a:r>
                  <a:rPr kumimoji="1" lang="ja-JP" altLang="en-US" sz="3600" dirty="0"/>
                  <a:t>で罹患。</a:t>
                </a:r>
                <a:endParaRPr kumimoji="1" lang="en-US" altLang="ja-JP" sz="3600" dirty="0"/>
              </a:p>
              <a:p>
                <a:r>
                  <a:rPr kumimoji="1" lang="ja-JP" altLang="en-US" sz="3600" dirty="0"/>
                  <a:t>抗原変異が少なく成人罹患は少ない。</a:t>
                </a:r>
                <a:endParaRPr kumimoji="1" lang="en-US" altLang="ja-JP" sz="3600" dirty="0"/>
              </a:p>
              <a:p>
                <a:r>
                  <a:rPr kumimoji="1" lang="ja-JP" altLang="en-US" sz="3600" dirty="0"/>
                  <a:t>症状も軽い。</a:t>
                </a:r>
              </a:p>
            </p:txBody>
          </p:sp>
        </p:grpSp>
        <p:pic>
          <p:nvPicPr>
            <p:cNvPr id="16" name="図 15" descr="画面の領域">
              <a:extLst>
                <a:ext uri="{FF2B5EF4-FFF2-40B4-BE49-F238E27FC236}">
                  <a16:creationId xmlns:a16="http://schemas.microsoft.com/office/drawing/2014/main" id="{CB6CE3B2-DCA8-4556-9D67-E8B5A9ADC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671" y="3763140"/>
              <a:ext cx="2618866" cy="2588414"/>
            </a:xfrm>
            <a:prstGeom prst="rect">
              <a:avLst/>
            </a:prstGeom>
            <a:effectLst>
              <a:outerShdw blurRad="50800" dist="101600" dir="2700000" algn="tl" rotWithShape="0">
                <a:prstClr val="black">
                  <a:alpha val="40000"/>
                </a:prstClr>
              </a:outerShdw>
            </a:effectLst>
          </p:spPr>
        </p:pic>
      </p:grpSp>
    </p:spTree>
    <p:extLst>
      <p:ext uri="{BB962C8B-B14F-4D97-AF65-F5344CB8AC3E}">
        <p14:creationId xmlns:p14="http://schemas.microsoft.com/office/powerpoint/2010/main" val="225745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0" grpId="0" animBg="1"/>
      <p:bldP spid="14" grpId="0" animBg="1"/>
      <p:bldP spid="18" grpId="0" animBg="1"/>
      <p:bldP spid="20"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9B812F5-9083-4606-9FA2-F92152ADA6AB}"/>
              </a:ext>
            </a:extLst>
          </p:cNvPr>
          <p:cNvPicPr>
            <a:picLocks noChangeAspect="1"/>
          </p:cNvPicPr>
          <p:nvPr/>
        </p:nvPicPr>
        <p:blipFill rotWithShape="1">
          <a:blip r:embed="rId2">
            <a:extLst>
              <a:ext uri="{28A0092B-C50C-407E-A947-70E740481C1C}">
                <a14:useLocalDpi xmlns:a14="http://schemas.microsoft.com/office/drawing/2010/main" val="0"/>
              </a:ext>
            </a:extLst>
          </a:blip>
          <a:srcRect l="6818" t="6512" r="7117" b="7442"/>
          <a:stretch/>
        </p:blipFill>
        <p:spPr>
          <a:xfrm>
            <a:off x="3337617" y="1401023"/>
            <a:ext cx="5451225" cy="5252484"/>
          </a:xfrm>
          <a:prstGeom prst="rect">
            <a:avLst/>
          </a:prstGeom>
          <a:ln w="38100">
            <a:solidFill>
              <a:schemeClr val="accent3">
                <a:lumMod val="50000"/>
              </a:schemeClr>
            </a:solidFill>
          </a:ln>
          <a:effectLst>
            <a:outerShdw blurRad="50800" dist="114300" dir="2700000" algn="tl" rotWithShape="0">
              <a:prstClr val="black">
                <a:alpha val="40000"/>
              </a:prstClr>
            </a:outerShdw>
          </a:effectLst>
        </p:spPr>
      </p:pic>
      <p:sp>
        <p:nvSpPr>
          <p:cNvPr id="20" name="正方形/長方形 19">
            <a:extLst>
              <a:ext uri="{FF2B5EF4-FFF2-40B4-BE49-F238E27FC236}">
                <a16:creationId xmlns:a16="http://schemas.microsoft.com/office/drawing/2014/main" id="{CD3ED48F-5431-4C18-AD26-46B5B105224E}"/>
              </a:ext>
            </a:extLst>
          </p:cNvPr>
          <p:cNvSpPr/>
          <p:nvPr/>
        </p:nvSpPr>
        <p:spPr>
          <a:xfrm>
            <a:off x="460860" y="211511"/>
            <a:ext cx="7864243" cy="1745551"/>
          </a:xfrm>
          <a:prstGeom prst="rect">
            <a:avLst/>
          </a:prstGeom>
          <a:solidFill>
            <a:schemeClr val="bg2">
              <a:lumMod val="20000"/>
              <a:lumOff val="80000"/>
            </a:schemeClr>
          </a:solidFill>
          <a:ln w="19050">
            <a:solidFill>
              <a:schemeClr val="tx2">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3200" dirty="0"/>
          </a:p>
          <a:p>
            <a:r>
              <a:rPr kumimoji="1" lang="ja-JP" altLang="en-US" sz="3200" dirty="0"/>
              <a:t>ウイルス外殻の膜蛋白は</a:t>
            </a:r>
            <a:r>
              <a:rPr kumimoji="1" lang="ja-JP" altLang="en-US" sz="3200" dirty="0">
                <a:solidFill>
                  <a:srgbClr val="FF0000"/>
                </a:solidFill>
              </a:rPr>
              <a:t>脂質蛋白</a:t>
            </a:r>
            <a:r>
              <a:rPr kumimoji="1" lang="ja-JP" altLang="en-US" sz="3200" dirty="0">
                <a:solidFill>
                  <a:schemeClr val="tx1"/>
                </a:solidFill>
              </a:rPr>
              <a:t>なので</a:t>
            </a:r>
            <a:endParaRPr kumimoji="1" lang="en-US" altLang="ja-JP" sz="3200" dirty="0">
              <a:solidFill>
                <a:schemeClr val="tx1"/>
              </a:solidFill>
            </a:endParaRPr>
          </a:p>
          <a:p>
            <a:r>
              <a:rPr kumimoji="1" lang="ja-JP" altLang="en-US" sz="3200" dirty="0"/>
              <a:t>アルコール消毒が有効。（</a:t>
            </a:r>
            <a:r>
              <a:rPr kumimoji="1" lang="ja-JP" altLang="en-US" sz="3200" dirty="0">
                <a:solidFill>
                  <a:srgbClr val="FF0000"/>
                </a:solidFill>
              </a:rPr>
              <a:t>脂質の溶解</a:t>
            </a:r>
            <a:r>
              <a:rPr kumimoji="1" lang="ja-JP" altLang="en-US" sz="3200" dirty="0">
                <a:solidFill>
                  <a:schemeClr val="tx1"/>
                </a:solidFill>
              </a:rPr>
              <a:t>や</a:t>
            </a:r>
            <a:endParaRPr kumimoji="1" lang="en-US" altLang="ja-JP" sz="3200" dirty="0">
              <a:solidFill>
                <a:schemeClr val="tx1"/>
              </a:solidFill>
            </a:endParaRPr>
          </a:p>
          <a:p>
            <a:r>
              <a:rPr kumimoji="1" lang="ja-JP" altLang="en-US" sz="3200" dirty="0">
                <a:solidFill>
                  <a:schemeClr val="tx1"/>
                </a:solidFill>
              </a:rPr>
              <a:t>蛋白変性作用）</a:t>
            </a:r>
            <a:endParaRPr kumimoji="1" lang="en-US" altLang="ja-JP" sz="3200" dirty="0">
              <a:solidFill>
                <a:schemeClr val="tx1"/>
              </a:solidFill>
            </a:endParaRPr>
          </a:p>
          <a:p>
            <a:endParaRPr kumimoji="1" lang="ja-JP" altLang="en-US" sz="3200" dirty="0"/>
          </a:p>
        </p:txBody>
      </p:sp>
      <p:sp>
        <p:nvSpPr>
          <p:cNvPr id="33" name="正方形/長方形 32">
            <a:extLst>
              <a:ext uri="{FF2B5EF4-FFF2-40B4-BE49-F238E27FC236}">
                <a16:creationId xmlns:a16="http://schemas.microsoft.com/office/drawing/2014/main" id="{A63B13B9-C52D-4B39-B8BF-8B4E90B158C0}"/>
              </a:ext>
            </a:extLst>
          </p:cNvPr>
          <p:cNvSpPr/>
          <p:nvPr/>
        </p:nvSpPr>
        <p:spPr>
          <a:xfrm>
            <a:off x="460860" y="3491248"/>
            <a:ext cx="7651113" cy="742695"/>
          </a:xfrm>
          <a:prstGeom prst="rect">
            <a:avLst/>
          </a:prstGeom>
          <a:solidFill>
            <a:schemeClr val="accent3">
              <a:lumMod val="20000"/>
              <a:lumOff val="80000"/>
            </a:schemeClr>
          </a:solidFill>
          <a:ln w="28575">
            <a:solidFill>
              <a:schemeClr val="accent1">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アルコール（</a:t>
            </a:r>
            <a:r>
              <a:rPr kumimoji="1" lang="ja-JP" altLang="en-US" sz="2800" dirty="0">
                <a:solidFill>
                  <a:srgbClr val="FF0000"/>
                </a:solidFill>
              </a:rPr>
              <a:t>エタノール</a:t>
            </a:r>
            <a:r>
              <a:rPr kumimoji="1" lang="ja-JP" altLang="en-US" sz="2800" dirty="0">
                <a:solidFill>
                  <a:schemeClr val="tx1"/>
                </a:solidFill>
              </a:rPr>
              <a:t>）</a:t>
            </a:r>
            <a:r>
              <a:rPr kumimoji="1" lang="en-US" altLang="ja-JP" sz="2800" dirty="0">
                <a:solidFill>
                  <a:schemeClr val="tx1"/>
                </a:solidFill>
              </a:rPr>
              <a:t>70</a:t>
            </a:r>
            <a:r>
              <a:rPr kumimoji="1" lang="ja-JP" altLang="en-US" sz="2800" dirty="0">
                <a:solidFill>
                  <a:schemeClr val="tx1"/>
                </a:solidFill>
              </a:rPr>
              <a:t>～</a:t>
            </a:r>
            <a:r>
              <a:rPr kumimoji="1" lang="en-US" altLang="ja-JP" sz="2800" dirty="0">
                <a:solidFill>
                  <a:schemeClr val="tx1"/>
                </a:solidFill>
              </a:rPr>
              <a:t>90</a:t>
            </a:r>
            <a:r>
              <a:rPr kumimoji="1" lang="ja-JP" altLang="en-US" sz="2800" dirty="0">
                <a:solidFill>
                  <a:schemeClr val="tx1"/>
                </a:solidFill>
              </a:rPr>
              <a:t>％濃度が有効</a:t>
            </a:r>
          </a:p>
        </p:txBody>
      </p:sp>
      <p:sp>
        <p:nvSpPr>
          <p:cNvPr id="12" name="矢印: 下 11">
            <a:extLst>
              <a:ext uri="{FF2B5EF4-FFF2-40B4-BE49-F238E27FC236}">
                <a16:creationId xmlns:a16="http://schemas.microsoft.com/office/drawing/2014/main" id="{BC41B3E8-D915-4DF4-96AE-072F4BEB509E}"/>
              </a:ext>
            </a:extLst>
          </p:cNvPr>
          <p:cNvSpPr/>
          <p:nvPr/>
        </p:nvSpPr>
        <p:spPr>
          <a:xfrm rot="19191887">
            <a:off x="4427620" y="1488836"/>
            <a:ext cx="548640" cy="1832705"/>
          </a:xfrm>
          <a:prstGeom prst="downArrow">
            <a:avLst/>
          </a:prstGeom>
          <a:solidFill>
            <a:srgbClr val="FF0000"/>
          </a:solidFill>
          <a:ln>
            <a:solidFill>
              <a:srgbClr val="FFFF00"/>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5" name="図 34" descr="画面の領域">
            <a:extLst>
              <a:ext uri="{FF2B5EF4-FFF2-40B4-BE49-F238E27FC236}">
                <a16:creationId xmlns:a16="http://schemas.microsoft.com/office/drawing/2014/main" id="{4B3893E1-9ACD-4736-99AF-03D85484B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61" y="2127903"/>
            <a:ext cx="2788751" cy="4525604"/>
          </a:xfrm>
          <a:prstGeom prst="rect">
            <a:avLst/>
          </a:prstGeom>
          <a:ln w="34925">
            <a:solidFill>
              <a:srgbClr val="92D050"/>
            </a:solidFill>
          </a:ln>
          <a:effectLst>
            <a:outerShdw blurRad="50800" dist="76200" dir="2700000" algn="tl" rotWithShape="0">
              <a:prstClr val="black">
                <a:alpha val="40000"/>
              </a:prstClr>
            </a:outerShdw>
          </a:effectLst>
        </p:spPr>
      </p:pic>
      <p:sp>
        <p:nvSpPr>
          <p:cNvPr id="36" name="正方形/長方形 35">
            <a:extLst>
              <a:ext uri="{FF2B5EF4-FFF2-40B4-BE49-F238E27FC236}">
                <a16:creationId xmlns:a16="http://schemas.microsoft.com/office/drawing/2014/main" id="{CE033A28-EB15-4DBF-800C-DD36F6586CFE}"/>
              </a:ext>
            </a:extLst>
          </p:cNvPr>
          <p:cNvSpPr/>
          <p:nvPr/>
        </p:nvSpPr>
        <p:spPr>
          <a:xfrm>
            <a:off x="2687782" y="3491248"/>
            <a:ext cx="6373091" cy="1148128"/>
          </a:xfrm>
          <a:prstGeom prst="rect">
            <a:avLst/>
          </a:prstGeom>
          <a:solidFill>
            <a:schemeClr val="accent4">
              <a:lumMod val="20000"/>
              <a:lumOff val="80000"/>
            </a:schemeClr>
          </a:solidFill>
          <a:ln w="1905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手ピカジェルのアルコール濃度は</a:t>
            </a:r>
            <a:endParaRPr kumimoji="1" lang="en-US" altLang="ja-JP" sz="2800" dirty="0">
              <a:solidFill>
                <a:schemeClr val="tx1"/>
              </a:solidFill>
            </a:endParaRPr>
          </a:p>
          <a:p>
            <a:r>
              <a:rPr kumimoji="1" lang="ja-JP" altLang="en-US" sz="2800" dirty="0">
                <a:solidFill>
                  <a:srgbClr val="FF0000"/>
                </a:solidFill>
              </a:rPr>
              <a:t>７６．９～８１．４</a:t>
            </a:r>
            <a:r>
              <a:rPr kumimoji="1" lang="en-US" altLang="ja-JP" sz="2800" dirty="0" err="1">
                <a:solidFill>
                  <a:srgbClr val="FF0000"/>
                </a:solidFill>
              </a:rPr>
              <a:t>vol</a:t>
            </a:r>
            <a:r>
              <a:rPr kumimoji="1" lang="ja-JP" altLang="en-US" sz="2800" dirty="0">
                <a:solidFill>
                  <a:srgbClr val="FF0000"/>
                </a:solidFill>
              </a:rPr>
              <a:t>％</a:t>
            </a:r>
            <a:r>
              <a:rPr kumimoji="1" lang="ja-JP" altLang="en-US" sz="2800" dirty="0">
                <a:solidFill>
                  <a:schemeClr val="tx1"/>
                </a:solidFill>
              </a:rPr>
              <a:t>、裏を見てください</a:t>
            </a:r>
            <a:r>
              <a:rPr kumimoji="1" lang="ja-JP" altLang="en-US" sz="2800" dirty="0">
                <a:solidFill>
                  <a:srgbClr val="FF0000"/>
                </a:solidFill>
              </a:rPr>
              <a:t>！</a:t>
            </a:r>
          </a:p>
        </p:txBody>
      </p:sp>
    </p:spTree>
    <p:extLst>
      <p:ext uri="{BB962C8B-B14F-4D97-AF65-F5344CB8AC3E}">
        <p14:creationId xmlns:p14="http://schemas.microsoft.com/office/powerpoint/2010/main" val="253073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2"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9542C72F-3E74-4B53-870D-12A47D97874F}"/>
              </a:ext>
            </a:extLst>
          </p:cNvPr>
          <p:cNvSpPr/>
          <p:nvPr/>
        </p:nvSpPr>
        <p:spPr>
          <a:xfrm>
            <a:off x="347991" y="576421"/>
            <a:ext cx="7920110" cy="1807515"/>
          </a:xfrm>
          <a:prstGeom prst="rect">
            <a:avLst/>
          </a:prstGeom>
          <a:solidFill>
            <a:schemeClr val="accent4">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solidFill>
                  <a:srgbClr val="FF0000"/>
                </a:solidFill>
              </a:rPr>
              <a:t>ノロウイルス</a:t>
            </a:r>
            <a:r>
              <a:rPr kumimoji="1" lang="ja-JP" altLang="en-US" sz="3200" dirty="0"/>
              <a:t>に</a:t>
            </a:r>
            <a:r>
              <a:rPr kumimoji="1" lang="ja-JP" altLang="en-US" sz="3200" dirty="0">
                <a:solidFill>
                  <a:srgbClr val="FF0000"/>
                </a:solidFill>
              </a:rPr>
              <a:t>外殻は無い</a:t>
            </a:r>
            <a:r>
              <a:rPr kumimoji="1" lang="ja-JP" altLang="en-US" sz="3200" dirty="0">
                <a:solidFill>
                  <a:schemeClr val="tx1"/>
                </a:solidFill>
              </a:rPr>
              <a:t>ので</a:t>
            </a:r>
            <a:endParaRPr kumimoji="1" lang="en-US" altLang="ja-JP" sz="3200" dirty="0">
              <a:solidFill>
                <a:schemeClr val="tx1"/>
              </a:solidFill>
            </a:endParaRPr>
          </a:p>
          <a:p>
            <a:r>
              <a:rPr kumimoji="1" lang="ja-JP" altLang="en-US" sz="3200" dirty="0"/>
              <a:t>アルコール消毒は無効だと言われていたが</a:t>
            </a:r>
            <a:endParaRPr kumimoji="1" lang="en-US" altLang="ja-JP" sz="3200" dirty="0"/>
          </a:p>
          <a:p>
            <a:r>
              <a:rPr kumimoji="1" lang="ja-JP" altLang="en-US" sz="3200" dirty="0"/>
              <a:t>最近はある程度有効との報告あり。</a:t>
            </a:r>
          </a:p>
        </p:txBody>
      </p:sp>
      <p:grpSp>
        <p:nvGrpSpPr>
          <p:cNvPr id="4" name="グループ化 3">
            <a:extLst>
              <a:ext uri="{FF2B5EF4-FFF2-40B4-BE49-F238E27FC236}">
                <a16:creationId xmlns:a16="http://schemas.microsoft.com/office/drawing/2014/main" id="{865F0A8B-4220-4AE8-8170-D9A77E99D441}"/>
              </a:ext>
            </a:extLst>
          </p:cNvPr>
          <p:cNvGrpSpPr/>
          <p:nvPr/>
        </p:nvGrpSpPr>
        <p:grpSpPr>
          <a:xfrm>
            <a:off x="3238433" y="2561572"/>
            <a:ext cx="5188137" cy="3585411"/>
            <a:chOff x="2112277" y="3706979"/>
            <a:chExt cx="5188137" cy="3585411"/>
          </a:xfrm>
        </p:grpSpPr>
        <p:pic>
          <p:nvPicPr>
            <p:cNvPr id="25" name="図 24" descr="画面の領域">
              <a:extLst>
                <a:ext uri="{FF2B5EF4-FFF2-40B4-BE49-F238E27FC236}">
                  <a16:creationId xmlns:a16="http://schemas.microsoft.com/office/drawing/2014/main" id="{ED04EA92-203F-4FDB-98F9-52F20C1575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277" y="3706979"/>
              <a:ext cx="5188137" cy="3585411"/>
            </a:xfrm>
            <a:prstGeom prst="rect">
              <a:avLst/>
            </a:prstGeom>
            <a:effectLst>
              <a:outerShdw blurRad="50800" dist="88900" dir="2700000" algn="tl" rotWithShape="0">
                <a:prstClr val="black">
                  <a:alpha val="40000"/>
                </a:prstClr>
              </a:outerShdw>
            </a:effectLst>
          </p:spPr>
        </p:pic>
        <p:sp>
          <p:nvSpPr>
            <p:cNvPr id="29" name="正方形/長方形 28">
              <a:extLst>
                <a:ext uri="{FF2B5EF4-FFF2-40B4-BE49-F238E27FC236}">
                  <a16:creationId xmlns:a16="http://schemas.microsoft.com/office/drawing/2014/main" id="{CC432905-D6E2-4833-9465-17C106B1B659}"/>
                </a:ext>
              </a:extLst>
            </p:cNvPr>
            <p:cNvSpPr/>
            <p:nvPr/>
          </p:nvSpPr>
          <p:spPr>
            <a:xfrm>
              <a:off x="3954033" y="5855816"/>
              <a:ext cx="2763650" cy="68236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600" dirty="0">
                  <a:solidFill>
                    <a:srgbClr val="FFFF00"/>
                  </a:solidFill>
                </a:rPr>
                <a:t>ノロウイルス</a:t>
              </a:r>
            </a:p>
          </p:txBody>
        </p:sp>
        <p:sp>
          <p:nvSpPr>
            <p:cNvPr id="31" name="正方形/長方形 30">
              <a:extLst>
                <a:ext uri="{FF2B5EF4-FFF2-40B4-BE49-F238E27FC236}">
                  <a16:creationId xmlns:a16="http://schemas.microsoft.com/office/drawing/2014/main" id="{359406B4-A1FE-4C0D-A3E6-3832E703BA55}"/>
                </a:ext>
              </a:extLst>
            </p:cNvPr>
            <p:cNvSpPr/>
            <p:nvPr/>
          </p:nvSpPr>
          <p:spPr>
            <a:xfrm>
              <a:off x="3954033" y="6432387"/>
              <a:ext cx="2763650" cy="68236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600" dirty="0">
                  <a:solidFill>
                    <a:srgbClr val="FFFF00"/>
                  </a:solidFill>
                </a:rPr>
                <a:t>（正</a:t>
              </a:r>
              <a:r>
                <a:rPr kumimoji="1" lang="en-US" altLang="ja-JP" sz="3600" dirty="0">
                  <a:solidFill>
                    <a:srgbClr val="FFFF00"/>
                  </a:solidFill>
                </a:rPr>
                <a:t>20</a:t>
              </a:r>
              <a:r>
                <a:rPr kumimoji="1" lang="ja-JP" altLang="en-US" sz="3600" dirty="0">
                  <a:solidFill>
                    <a:srgbClr val="FFFF00"/>
                  </a:solidFill>
                </a:rPr>
                <a:t>面体）</a:t>
              </a:r>
            </a:p>
          </p:txBody>
        </p:sp>
      </p:grpSp>
      <p:cxnSp>
        <p:nvCxnSpPr>
          <p:cNvPr id="11" name="直線矢印コネクタ 10">
            <a:extLst>
              <a:ext uri="{FF2B5EF4-FFF2-40B4-BE49-F238E27FC236}">
                <a16:creationId xmlns:a16="http://schemas.microsoft.com/office/drawing/2014/main" id="{86DF0933-6256-4D69-B45E-A4C0152E1867}"/>
              </a:ext>
            </a:extLst>
          </p:cNvPr>
          <p:cNvCxnSpPr/>
          <p:nvPr/>
        </p:nvCxnSpPr>
        <p:spPr>
          <a:xfrm flipH="1" flipV="1">
            <a:off x="5832501" y="4170039"/>
            <a:ext cx="423512" cy="50416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5" name="グループ化 4">
            <a:extLst>
              <a:ext uri="{FF2B5EF4-FFF2-40B4-BE49-F238E27FC236}">
                <a16:creationId xmlns:a16="http://schemas.microsoft.com/office/drawing/2014/main" id="{315D5FE5-177E-4EE6-BA24-C9B3D66F720E}"/>
              </a:ext>
            </a:extLst>
          </p:cNvPr>
          <p:cNvGrpSpPr/>
          <p:nvPr/>
        </p:nvGrpSpPr>
        <p:grpSpPr>
          <a:xfrm>
            <a:off x="623643" y="3810236"/>
            <a:ext cx="2763650" cy="2764093"/>
            <a:chOff x="623643" y="3810236"/>
            <a:chExt cx="2763650" cy="2764093"/>
          </a:xfrm>
        </p:grpSpPr>
        <p:pic>
          <p:nvPicPr>
            <p:cNvPr id="3" name="図 2" descr="画面の領域">
              <a:extLst>
                <a:ext uri="{FF2B5EF4-FFF2-40B4-BE49-F238E27FC236}">
                  <a16:creationId xmlns:a16="http://schemas.microsoft.com/office/drawing/2014/main" id="{37CB9750-8244-4465-B2D0-0FC415BED6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864" y="3810236"/>
              <a:ext cx="2228965" cy="2159111"/>
            </a:xfrm>
            <a:prstGeom prst="rect">
              <a:avLst/>
            </a:prstGeom>
          </p:spPr>
        </p:pic>
        <p:sp>
          <p:nvSpPr>
            <p:cNvPr id="10" name="正方形/長方形 9">
              <a:extLst>
                <a:ext uri="{FF2B5EF4-FFF2-40B4-BE49-F238E27FC236}">
                  <a16:creationId xmlns:a16="http://schemas.microsoft.com/office/drawing/2014/main" id="{81563D23-B661-4496-945E-8BC1CCB81607}"/>
                </a:ext>
              </a:extLst>
            </p:cNvPr>
            <p:cNvSpPr/>
            <p:nvPr/>
          </p:nvSpPr>
          <p:spPr>
            <a:xfrm>
              <a:off x="623643" y="5891962"/>
              <a:ext cx="2763650" cy="68236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600" dirty="0">
                  <a:solidFill>
                    <a:schemeClr val="tx1"/>
                  </a:solidFill>
                </a:rPr>
                <a:t>（正</a:t>
              </a:r>
              <a:r>
                <a:rPr kumimoji="1" lang="en-US" altLang="ja-JP" sz="3600" dirty="0">
                  <a:solidFill>
                    <a:schemeClr val="tx1"/>
                  </a:solidFill>
                </a:rPr>
                <a:t>20</a:t>
              </a:r>
              <a:r>
                <a:rPr kumimoji="1" lang="ja-JP" altLang="en-US" sz="3600" dirty="0">
                  <a:solidFill>
                    <a:schemeClr val="tx1"/>
                  </a:solidFill>
                </a:rPr>
                <a:t>面体）</a:t>
              </a:r>
            </a:p>
          </p:txBody>
        </p:sp>
      </p:grpSp>
    </p:spTree>
    <p:extLst>
      <p:ext uri="{BB962C8B-B14F-4D97-AF65-F5344CB8AC3E}">
        <p14:creationId xmlns:p14="http://schemas.microsoft.com/office/powerpoint/2010/main" val="55634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乗算記号 8">
            <a:extLst>
              <a:ext uri="{FF2B5EF4-FFF2-40B4-BE49-F238E27FC236}">
                <a16:creationId xmlns:a16="http://schemas.microsoft.com/office/drawing/2014/main" id="{89CDA841-0764-4B13-B6CB-FE8B89576880}"/>
              </a:ext>
            </a:extLst>
          </p:cNvPr>
          <p:cNvSpPr/>
          <p:nvPr/>
        </p:nvSpPr>
        <p:spPr>
          <a:xfrm>
            <a:off x="1489011" y="2598021"/>
            <a:ext cx="1576552" cy="1089253"/>
          </a:xfrm>
          <a:prstGeom prst="mathMultiply">
            <a:avLst/>
          </a:prstGeom>
          <a:solidFill>
            <a:srgbClr val="FF0000"/>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5F561236-3F2F-4148-976D-EB88042C9C4B}"/>
              </a:ext>
            </a:extLst>
          </p:cNvPr>
          <p:cNvGrpSpPr/>
          <p:nvPr/>
        </p:nvGrpSpPr>
        <p:grpSpPr>
          <a:xfrm>
            <a:off x="397163" y="1599761"/>
            <a:ext cx="8172335" cy="4963653"/>
            <a:chOff x="1296128" y="1963553"/>
            <a:chExt cx="7077740" cy="4609486"/>
          </a:xfrm>
        </p:grpSpPr>
        <p:sp>
          <p:nvSpPr>
            <p:cNvPr id="4" name="四角形: 角を丸くする 3">
              <a:extLst>
                <a:ext uri="{FF2B5EF4-FFF2-40B4-BE49-F238E27FC236}">
                  <a16:creationId xmlns:a16="http://schemas.microsoft.com/office/drawing/2014/main" id="{9BCDD0B8-746E-4850-B1C2-1F4DB226F9A2}"/>
                </a:ext>
              </a:extLst>
            </p:cNvPr>
            <p:cNvSpPr/>
            <p:nvPr/>
          </p:nvSpPr>
          <p:spPr>
            <a:xfrm>
              <a:off x="1296128" y="1963553"/>
              <a:ext cx="7077740" cy="4609486"/>
            </a:xfrm>
            <a:prstGeom prst="roundRect">
              <a:avLst/>
            </a:prstGeom>
            <a:solidFill>
              <a:schemeClr val="accent3">
                <a:lumMod val="40000"/>
                <a:lumOff val="60000"/>
              </a:schemeClr>
            </a:solidFill>
            <a:ln w="28575">
              <a:solidFill>
                <a:schemeClr val="accent5">
                  <a:lumMod val="50000"/>
                </a:schemeClr>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5606F05E-F3D6-4898-B6F0-13431C8C09EA}"/>
                </a:ext>
              </a:extLst>
            </p:cNvPr>
            <p:cNvSpPr/>
            <p:nvPr/>
          </p:nvSpPr>
          <p:spPr>
            <a:xfrm>
              <a:off x="5725434" y="3551222"/>
              <a:ext cx="2192193" cy="2246418"/>
            </a:xfrm>
            <a:prstGeom prst="ellipse">
              <a:avLst/>
            </a:prstGeom>
            <a:solidFill>
              <a:schemeClr val="accent4">
                <a:lumMod val="20000"/>
                <a:lumOff val="80000"/>
              </a:schemeClr>
            </a:solidFill>
            <a:ln w="28575">
              <a:solidFill>
                <a:schemeClr val="accent4">
                  <a:lumMod val="5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正方形/長方形 12">
            <a:extLst>
              <a:ext uri="{FF2B5EF4-FFF2-40B4-BE49-F238E27FC236}">
                <a16:creationId xmlns:a16="http://schemas.microsoft.com/office/drawing/2014/main" id="{02E0217B-085D-42F9-B5D5-CA9C6B5E4D9E}"/>
              </a:ext>
            </a:extLst>
          </p:cNvPr>
          <p:cNvSpPr/>
          <p:nvPr/>
        </p:nvSpPr>
        <p:spPr>
          <a:xfrm>
            <a:off x="6923556" y="4023227"/>
            <a:ext cx="1356785" cy="991402"/>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solidFill>
                  <a:schemeClr val="tx1"/>
                </a:solidFill>
              </a:rPr>
              <a:t>核</a:t>
            </a:r>
          </a:p>
        </p:txBody>
      </p:sp>
      <p:grpSp>
        <p:nvGrpSpPr>
          <p:cNvPr id="11" name="グループ化 10">
            <a:extLst>
              <a:ext uri="{FF2B5EF4-FFF2-40B4-BE49-F238E27FC236}">
                <a16:creationId xmlns:a16="http://schemas.microsoft.com/office/drawing/2014/main" id="{E8D772B2-36F2-40E5-A47D-2A41E924695F}"/>
              </a:ext>
            </a:extLst>
          </p:cNvPr>
          <p:cNvGrpSpPr/>
          <p:nvPr/>
        </p:nvGrpSpPr>
        <p:grpSpPr>
          <a:xfrm>
            <a:off x="2383265" y="278409"/>
            <a:ext cx="6256421" cy="1808751"/>
            <a:chOff x="2383265" y="278409"/>
            <a:chExt cx="6256421" cy="1808751"/>
          </a:xfrm>
        </p:grpSpPr>
        <p:sp>
          <p:nvSpPr>
            <p:cNvPr id="15" name="四角形: 角を丸くする 14">
              <a:extLst>
                <a:ext uri="{FF2B5EF4-FFF2-40B4-BE49-F238E27FC236}">
                  <a16:creationId xmlns:a16="http://schemas.microsoft.com/office/drawing/2014/main" id="{EA63E50D-B20D-4FC6-8376-A4827C657A78}"/>
                </a:ext>
              </a:extLst>
            </p:cNvPr>
            <p:cNvSpPr/>
            <p:nvPr/>
          </p:nvSpPr>
          <p:spPr>
            <a:xfrm>
              <a:off x="2383265" y="1125197"/>
              <a:ext cx="6256421" cy="961963"/>
            </a:xfrm>
            <a:prstGeom prst="roundRect">
              <a:avLst/>
            </a:prstGeom>
            <a:solidFill>
              <a:schemeClr val="bg2">
                <a:lumMod val="20000"/>
                <a:lumOff val="80000"/>
              </a:schemeClr>
            </a:solidFill>
            <a:ln w="19050">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インフルエンザウイルスは気道からしか</a:t>
              </a:r>
              <a:endParaRPr kumimoji="1" lang="en-US" altLang="ja-JP" sz="2800" dirty="0">
                <a:solidFill>
                  <a:schemeClr val="tx1"/>
                </a:solidFill>
              </a:endParaRPr>
            </a:p>
            <a:p>
              <a:pPr algn="ctr"/>
              <a:r>
                <a:rPr kumimoji="1" lang="ja-JP" altLang="en-US" sz="2800" dirty="0">
                  <a:solidFill>
                    <a:schemeClr val="tx1"/>
                  </a:solidFill>
                </a:rPr>
                <a:t>侵入できない。</a:t>
              </a:r>
              <a:r>
                <a:rPr kumimoji="1" lang="ja-JP" altLang="en-US" sz="2800" dirty="0">
                  <a:solidFill>
                    <a:srgbClr val="FF0000"/>
                  </a:solidFill>
                </a:rPr>
                <a:t>皮膚からは侵入できない</a:t>
              </a:r>
            </a:p>
          </p:txBody>
        </p:sp>
        <p:grpSp>
          <p:nvGrpSpPr>
            <p:cNvPr id="19" name="グループ化 18">
              <a:extLst>
                <a:ext uri="{FF2B5EF4-FFF2-40B4-BE49-F238E27FC236}">
                  <a16:creationId xmlns:a16="http://schemas.microsoft.com/office/drawing/2014/main" id="{19EC2234-928F-48B7-B6A2-5DEA313ABB5B}"/>
                </a:ext>
              </a:extLst>
            </p:cNvPr>
            <p:cNvGrpSpPr/>
            <p:nvPr/>
          </p:nvGrpSpPr>
          <p:grpSpPr>
            <a:xfrm>
              <a:off x="2531444" y="278409"/>
              <a:ext cx="5402833" cy="627005"/>
              <a:chOff x="2531444" y="278409"/>
              <a:chExt cx="5402833" cy="627005"/>
            </a:xfrm>
          </p:grpSpPr>
          <p:sp>
            <p:nvSpPr>
              <p:cNvPr id="16" name="四角形: 角を丸くする 15">
                <a:extLst>
                  <a:ext uri="{FF2B5EF4-FFF2-40B4-BE49-F238E27FC236}">
                    <a16:creationId xmlns:a16="http://schemas.microsoft.com/office/drawing/2014/main" id="{899E664E-7721-42E0-BAB6-3059AA556CED}"/>
                  </a:ext>
                </a:extLst>
              </p:cNvPr>
              <p:cNvSpPr/>
              <p:nvPr/>
            </p:nvSpPr>
            <p:spPr>
              <a:xfrm>
                <a:off x="3853165" y="278409"/>
                <a:ext cx="4081112" cy="627005"/>
              </a:xfrm>
              <a:prstGeom prst="roundRect">
                <a:avLst/>
              </a:prstGeom>
              <a:solidFill>
                <a:schemeClr val="accent4">
                  <a:lumMod val="20000"/>
                  <a:lumOff val="80000"/>
                </a:schemeClr>
              </a:solidFill>
              <a:ln w="28575">
                <a:solidFill>
                  <a:schemeClr val="accent5">
                    <a:lumMod val="5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インフルエンザウイルス</a:t>
                </a:r>
              </a:p>
            </p:txBody>
          </p:sp>
          <p:cxnSp>
            <p:nvCxnSpPr>
              <p:cNvPr id="18" name="直線矢印コネクタ 17">
                <a:extLst>
                  <a:ext uri="{FF2B5EF4-FFF2-40B4-BE49-F238E27FC236}">
                    <a16:creationId xmlns:a16="http://schemas.microsoft.com/office/drawing/2014/main" id="{BDD5D9C9-F018-4907-956E-9536B912393F}"/>
                  </a:ext>
                </a:extLst>
              </p:cNvPr>
              <p:cNvCxnSpPr>
                <a:cxnSpLocks/>
              </p:cNvCxnSpPr>
              <p:nvPr/>
            </p:nvCxnSpPr>
            <p:spPr>
              <a:xfrm flipH="1">
                <a:off x="2531444" y="607918"/>
                <a:ext cx="1321722" cy="0"/>
              </a:xfrm>
              <a:prstGeom prst="straightConnector1">
                <a:avLst/>
              </a:prstGeom>
              <a:ln w="107950">
                <a:solidFill>
                  <a:srgbClr val="FF0000"/>
                </a:solidFill>
                <a:tailEnd type="triangle"/>
              </a:ln>
              <a:effectLst>
                <a:outerShdw blurRad="50800" dist="1270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23" name="四角形: 角を丸くする 22">
            <a:extLst>
              <a:ext uri="{FF2B5EF4-FFF2-40B4-BE49-F238E27FC236}">
                <a16:creationId xmlns:a16="http://schemas.microsoft.com/office/drawing/2014/main" id="{638FE005-7CBF-47C7-BD52-BCDB11157012}"/>
              </a:ext>
            </a:extLst>
          </p:cNvPr>
          <p:cNvSpPr/>
          <p:nvPr/>
        </p:nvSpPr>
        <p:spPr>
          <a:xfrm>
            <a:off x="146822" y="5267507"/>
            <a:ext cx="6260783" cy="1144838"/>
          </a:xfrm>
          <a:prstGeom prst="roundRect">
            <a:avLst/>
          </a:prstGeom>
          <a:solidFill>
            <a:schemeClr val="accent1">
              <a:lumMod val="20000"/>
              <a:lumOff val="80000"/>
            </a:schemeClr>
          </a:solidFill>
          <a:ln w="28575">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ウイルスの殻が破れて</a:t>
            </a:r>
            <a:r>
              <a:rPr kumimoji="1" lang="en-US" altLang="ja-JP" sz="2800" dirty="0">
                <a:solidFill>
                  <a:schemeClr val="tx1"/>
                </a:solidFill>
              </a:rPr>
              <a:t>RNA</a:t>
            </a:r>
            <a:r>
              <a:rPr kumimoji="1" lang="ja-JP" altLang="en-US" sz="2800" dirty="0">
                <a:solidFill>
                  <a:schemeClr val="tx1"/>
                </a:solidFill>
              </a:rPr>
              <a:t>が外に出て</a:t>
            </a:r>
            <a:endParaRPr kumimoji="1" lang="en-US" altLang="ja-JP" sz="2800" dirty="0">
              <a:solidFill>
                <a:schemeClr val="tx1"/>
              </a:solidFill>
            </a:endParaRPr>
          </a:p>
          <a:p>
            <a:r>
              <a:rPr kumimoji="1" lang="ja-JP" altLang="en-US" sz="2800" dirty="0">
                <a:solidFill>
                  <a:srgbClr val="FF0000"/>
                </a:solidFill>
              </a:rPr>
              <a:t>人間の核の中へ侵入</a:t>
            </a:r>
            <a:r>
              <a:rPr kumimoji="1" lang="ja-JP" altLang="en-US" sz="2800" dirty="0">
                <a:solidFill>
                  <a:schemeClr val="tx1"/>
                </a:solidFill>
              </a:rPr>
              <a:t>する。</a:t>
            </a:r>
          </a:p>
        </p:txBody>
      </p:sp>
      <p:sp>
        <p:nvSpPr>
          <p:cNvPr id="2" name="星: 32 pt 1">
            <a:extLst>
              <a:ext uri="{FF2B5EF4-FFF2-40B4-BE49-F238E27FC236}">
                <a16:creationId xmlns:a16="http://schemas.microsoft.com/office/drawing/2014/main" id="{EB4C956E-D838-4D06-8A7B-DC91689D4003}"/>
              </a:ext>
            </a:extLst>
          </p:cNvPr>
          <p:cNvSpPr/>
          <p:nvPr/>
        </p:nvSpPr>
        <p:spPr>
          <a:xfrm>
            <a:off x="586776" y="44779"/>
            <a:ext cx="1690511" cy="1624536"/>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5" name="図 34" descr="画面の領域">
            <a:extLst>
              <a:ext uri="{FF2B5EF4-FFF2-40B4-BE49-F238E27FC236}">
                <a16:creationId xmlns:a16="http://schemas.microsoft.com/office/drawing/2014/main" id="{128B0729-50A5-4C6D-A5EF-E2E4C06E9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8236" y="3488276"/>
            <a:ext cx="729082" cy="1984007"/>
          </a:xfrm>
          <a:prstGeom prst="rect">
            <a:avLst/>
          </a:prstGeom>
          <a:effectLst>
            <a:outerShdw blurRad="50800" dist="76200" dir="2700000" algn="tl" rotWithShape="0">
              <a:prstClr val="black">
                <a:alpha val="40000"/>
              </a:prstClr>
            </a:outerShdw>
          </a:effectLst>
        </p:spPr>
      </p:pic>
      <p:grpSp>
        <p:nvGrpSpPr>
          <p:cNvPr id="36" name="グループ化 35">
            <a:extLst>
              <a:ext uri="{FF2B5EF4-FFF2-40B4-BE49-F238E27FC236}">
                <a16:creationId xmlns:a16="http://schemas.microsoft.com/office/drawing/2014/main" id="{683DE0E0-6E54-4D4B-A4FE-1659547AB95B}"/>
              </a:ext>
            </a:extLst>
          </p:cNvPr>
          <p:cNvGrpSpPr/>
          <p:nvPr/>
        </p:nvGrpSpPr>
        <p:grpSpPr>
          <a:xfrm>
            <a:off x="1384884" y="4111521"/>
            <a:ext cx="587141" cy="737519"/>
            <a:chOff x="2128982" y="4859991"/>
            <a:chExt cx="785874" cy="1033225"/>
          </a:xfrm>
          <a:solidFill>
            <a:schemeClr val="accent1"/>
          </a:solidFill>
          <a:effectLst>
            <a:outerShdw blurRad="50800" dist="76200" dir="2700000" algn="tl" rotWithShape="0">
              <a:prstClr val="black">
                <a:alpha val="40000"/>
              </a:prstClr>
            </a:outerShdw>
          </a:effectLst>
        </p:grpSpPr>
        <p:sp>
          <p:nvSpPr>
            <p:cNvPr id="37" name="四角形: 角を丸くする 36">
              <a:extLst>
                <a:ext uri="{FF2B5EF4-FFF2-40B4-BE49-F238E27FC236}">
                  <a16:creationId xmlns:a16="http://schemas.microsoft.com/office/drawing/2014/main" id="{9E6199E3-997A-4B79-8F48-D097E364B364}"/>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四角形: 角を丸くする 37">
              <a:extLst>
                <a:ext uri="{FF2B5EF4-FFF2-40B4-BE49-F238E27FC236}">
                  <a16:creationId xmlns:a16="http://schemas.microsoft.com/office/drawing/2014/main" id="{EACA7A63-B013-493D-835B-E7D412DCB20D}"/>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39" name="四角形: 角を丸くする 38">
              <a:extLst>
                <a:ext uri="{FF2B5EF4-FFF2-40B4-BE49-F238E27FC236}">
                  <a16:creationId xmlns:a16="http://schemas.microsoft.com/office/drawing/2014/main" id="{A7157569-945B-46D7-ABF7-DEF3BE88C332}"/>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extLst>
                <a:ext uri="{FF2B5EF4-FFF2-40B4-BE49-F238E27FC236}">
                  <a16:creationId xmlns:a16="http://schemas.microsoft.com/office/drawing/2014/main" id="{477983E3-91A1-4753-9118-A7557B7DF641}"/>
                </a:ext>
              </a:extLst>
            </p:cNvPr>
            <p:cNvSpPr/>
            <p:nvPr/>
          </p:nvSpPr>
          <p:spPr>
            <a:xfrm>
              <a:off x="2635478"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四角形: 角を丸くする 40">
              <a:extLst>
                <a:ext uri="{FF2B5EF4-FFF2-40B4-BE49-F238E27FC236}">
                  <a16:creationId xmlns:a16="http://schemas.microsoft.com/office/drawing/2014/main" id="{C6C78087-5F21-42D3-90E3-C19FFF972B78}"/>
                </a:ext>
              </a:extLst>
            </p:cNvPr>
            <p:cNvSpPr/>
            <p:nvPr/>
          </p:nvSpPr>
          <p:spPr>
            <a:xfrm>
              <a:off x="2804311" y="4859991"/>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楕円 4">
            <a:extLst>
              <a:ext uri="{FF2B5EF4-FFF2-40B4-BE49-F238E27FC236}">
                <a16:creationId xmlns:a16="http://schemas.microsoft.com/office/drawing/2014/main" id="{ACC14E48-D5F6-4D93-9C76-13796AAFC54F}"/>
              </a:ext>
            </a:extLst>
          </p:cNvPr>
          <p:cNvSpPr/>
          <p:nvPr/>
        </p:nvSpPr>
        <p:spPr>
          <a:xfrm>
            <a:off x="4967372" y="1818748"/>
            <a:ext cx="2856998" cy="1302585"/>
          </a:xfrm>
          <a:prstGeom prst="ellipse">
            <a:avLst/>
          </a:prstGeom>
          <a:noFill/>
          <a:ln w="38100">
            <a:solidFill>
              <a:srgbClr val="F21A48"/>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0" name="グループ化 29">
            <a:extLst>
              <a:ext uri="{FF2B5EF4-FFF2-40B4-BE49-F238E27FC236}">
                <a16:creationId xmlns:a16="http://schemas.microsoft.com/office/drawing/2014/main" id="{FAE287BA-BAE8-4307-8DE8-75FEA5CD1AAA}"/>
              </a:ext>
            </a:extLst>
          </p:cNvPr>
          <p:cNvGrpSpPr/>
          <p:nvPr/>
        </p:nvGrpSpPr>
        <p:grpSpPr>
          <a:xfrm>
            <a:off x="1215855" y="2211076"/>
            <a:ext cx="6041463" cy="748415"/>
            <a:chOff x="1298445" y="2329529"/>
            <a:chExt cx="6041463" cy="748415"/>
          </a:xfrm>
        </p:grpSpPr>
        <p:grpSp>
          <p:nvGrpSpPr>
            <p:cNvPr id="3" name="グループ化 2">
              <a:extLst>
                <a:ext uri="{FF2B5EF4-FFF2-40B4-BE49-F238E27FC236}">
                  <a16:creationId xmlns:a16="http://schemas.microsoft.com/office/drawing/2014/main" id="{D08B77B1-6087-4476-B945-E65CD93F93ED}"/>
                </a:ext>
              </a:extLst>
            </p:cNvPr>
            <p:cNvGrpSpPr/>
            <p:nvPr/>
          </p:nvGrpSpPr>
          <p:grpSpPr>
            <a:xfrm>
              <a:off x="5523960" y="2329529"/>
              <a:ext cx="1815948" cy="748415"/>
              <a:chOff x="5523960" y="2329529"/>
              <a:chExt cx="1815948" cy="748415"/>
            </a:xfrm>
            <a:effectLst>
              <a:outerShdw blurRad="50800" dist="50800" dir="2700000" algn="tl" rotWithShape="0">
                <a:prstClr val="black">
                  <a:alpha val="40000"/>
                </a:prstClr>
              </a:outerShdw>
            </a:effectLst>
          </p:grpSpPr>
          <p:grpSp>
            <p:nvGrpSpPr>
              <p:cNvPr id="6" name="グループ化 5">
                <a:extLst>
                  <a:ext uri="{FF2B5EF4-FFF2-40B4-BE49-F238E27FC236}">
                    <a16:creationId xmlns:a16="http://schemas.microsoft.com/office/drawing/2014/main" id="{F2C6F763-AA24-4AF4-AD84-4EE5F5B66B14}"/>
                  </a:ext>
                </a:extLst>
              </p:cNvPr>
              <p:cNvGrpSpPr/>
              <p:nvPr/>
            </p:nvGrpSpPr>
            <p:grpSpPr>
              <a:xfrm>
                <a:off x="5523960" y="2329529"/>
                <a:ext cx="587141" cy="737519"/>
                <a:chOff x="2128982" y="4859991"/>
                <a:chExt cx="785874" cy="1033225"/>
              </a:xfrm>
              <a:solidFill>
                <a:schemeClr val="accent1"/>
              </a:solidFill>
            </p:grpSpPr>
            <p:sp>
              <p:nvSpPr>
                <p:cNvPr id="22" name="四角形: 角を丸くする 21">
                  <a:extLst>
                    <a:ext uri="{FF2B5EF4-FFF2-40B4-BE49-F238E27FC236}">
                      <a16:creationId xmlns:a16="http://schemas.microsoft.com/office/drawing/2014/main" id="{9B69F510-B939-4000-965B-7A3FD8AEFFD0}"/>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4019D112-373B-428E-85DE-2DFB1DD1FDB3}"/>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26" name="四角形: 角を丸くする 25">
                  <a:extLst>
                    <a:ext uri="{FF2B5EF4-FFF2-40B4-BE49-F238E27FC236}">
                      <a16:creationId xmlns:a16="http://schemas.microsoft.com/office/drawing/2014/main" id="{3F5E5161-6B67-4049-9712-6493BDABD576}"/>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A2049E47-21EB-4745-B937-34AE24814A82}"/>
                    </a:ext>
                  </a:extLst>
                </p:cNvPr>
                <p:cNvSpPr/>
                <p:nvPr/>
              </p:nvSpPr>
              <p:spPr>
                <a:xfrm>
                  <a:off x="2635478"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DCCAA42B-E626-4A31-BA51-22DAF658F19F}"/>
                    </a:ext>
                  </a:extLst>
                </p:cNvPr>
                <p:cNvSpPr/>
                <p:nvPr/>
              </p:nvSpPr>
              <p:spPr>
                <a:xfrm>
                  <a:off x="2804311" y="4859991"/>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 name="グループ化 41">
                <a:extLst>
                  <a:ext uri="{FF2B5EF4-FFF2-40B4-BE49-F238E27FC236}">
                    <a16:creationId xmlns:a16="http://schemas.microsoft.com/office/drawing/2014/main" id="{7A8417CE-0C49-44DB-9040-7E85FE1BB097}"/>
                  </a:ext>
                </a:extLst>
              </p:cNvPr>
              <p:cNvGrpSpPr/>
              <p:nvPr/>
            </p:nvGrpSpPr>
            <p:grpSpPr>
              <a:xfrm>
                <a:off x="6752767" y="2340425"/>
                <a:ext cx="587141" cy="737519"/>
                <a:chOff x="2128982" y="4859991"/>
                <a:chExt cx="785874" cy="1033225"/>
              </a:xfrm>
              <a:solidFill>
                <a:schemeClr val="accent1"/>
              </a:solidFill>
            </p:grpSpPr>
            <p:sp>
              <p:nvSpPr>
                <p:cNvPr id="43" name="四角形: 角を丸くする 42">
                  <a:extLst>
                    <a:ext uri="{FF2B5EF4-FFF2-40B4-BE49-F238E27FC236}">
                      <a16:creationId xmlns:a16="http://schemas.microsoft.com/office/drawing/2014/main" id="{744ADF79-193F-45A6-BC9C-9382212022EF}"/>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四角形: 角を丸くする 43">
                  <a:extLst>
                    <a:ext uri="{FF2B5EF4-FFF2-40B4-BE49-F238E27FC236}">
                      <a16:creationId xmlns:a16="http://schemas.microsoft.com/office/drawing/2014/main" id="{B392022F-C38D-4B2C-91FF-42A15199A1A2}"/>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45" name="四角形: 角を丸くする 44">
                  <a:extLst>
                    <a:ext uri="{FF2B5EF4-FFF2-40B4-BE49-F238E27FC236}">
                      <a16:creationId xmlns:a16="http://schemas.microsoft.com/office/drawing/2014/main" id="{237D6C4C-35D3-41E8-B839-FAF2BAA48898}"/>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四角形: 角を丸くする 45">
                  <a:extLst>
                    <a:ext uri="{FF2B5EF4-FFF2-40B4-BE49-F238E27FC236}">
                      <a16:creationId xmlns:a16="http://schemas.microsoft.com/office/drawing/2014/main" id="{B03C76BC-BA14-4282-A320-5E38732C3859}"/>
                    </a:ext>
                  </a:extLst>
                </p:cNvPr>
                <p:cNvSpPr/>
                <p:nvPr/>
              </p:nvSpPr>
              <p:spPr>
                <a:xfrm>
                  <a:off x="2635478"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四角形: 角を丸くする 46">
                  <a:extLst>
                    <a:ext uri="{FF2B5EF4-FFF2-40B4-BE49-F238E27FC236}">
                      <a16:creationId xmlns:a16="http://schemas.microsoft.com/office/drawing/2014/main" id="{BDED3582-3097-4970-B1AA-F182637E5B31}"/>
                    </a:ext>
                  </a:extLst>
                </p:cNvPr>
                <p:cNvSpPr/>
                <p:nvPr/>
              </p:nvSpPr>
              <p:spPr>
                <a:xfrm>
                  <a:off x="2804311" y="4859991"/>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7" name="正方形/長方形 6">
              <a:extLst>
                <a:ext uri="{FF2B5EF4-FFF2-40B4-BE49-F238E27FC236}">
                  <a16:creationId xmlns:a16="http://schemas.microsoft.com/office/drawing/2014/main" id="{CF28C783-BD90-4B53-8BB8-D93DFDC09D42}"/>
                </a:ext>
              </a:extLst>
            </p:cNvPr>
            <p:cNvSpPr/>
            <p:nvPr/>
          </p:nvSpPr>
          <p:spPr>
            <a:xfrm>
              <a:off x="1298445" y="2442448"/>
              <a:ext cx="3331573" cy="538005"/>
            </a:xfrm>
            <a:prstGeom prst="rect">
              <a:avLst/>
            </a:prstGeom>
            <a:solidFill>
              <a:schemeClr val="accent1">
                <a:lumMod val="20000"/>
                <a:lumOff val="80000"/>
              </a:schemeClr>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RNA</a:t>
              </a:r>
              <a:r>
                <a:rPr kumimoji="1" lang="ja-JP" altLang="en-US" sz="2800" dirty="0">
                  <a:solidFill>
                    <a:schemeClr val="tx1"/>
                  </a:solidFill>
                </a:rPr>
                <a:t>が複製（増殖）</a:t>
              </a:r>
            </a:p>
          </p:txBody>
        </p:sp>
      </p:grpSp>
      <p:grpSp>
        <p:nvGrpSpPr>
          <p:cNvPr id="29" name="グループ化 28">
            <a:extLst>
              <a:ext uri="{FF2B5EF4-FFF2-40B4-BE49-F238E27FC236}">
                <a16:creationId xmlns:a16="http://schemas.microsoft.com/office/drawing/2014/main" id="{D0DB255D-262C-4F7B-B841-B7E803B8A28A}"/>
              </a:ext>
            </a:extLst>
          </p:cNvPr>
          <p:cNvGrpSpPr/>
          <p:nvPr/>
        </p:nvGrpSpPr>
        <p:grpSpPr>
          <a:xfrm>
            <a:off x="5847344" y="3137039"/>
            <a:ext cx="1111061" cy="751563"/>
            <a:chOff x="5847344" y="3137039"/>
            <a:chExt cx="1111061" cy="751563"/>
          </a:xfrm>
        </p:grpSpPr>
        <p:cxnSp>
          <p:nvCxnSpPr>
            <p:cNvPr id="12" name="直線矢印コネクタ 11">
              <a:extLst>
                <a:ext uri="{FF2B5EF4-FFF2-40B4-BE49-F238E27FC236}">
                  <a16:creationId xmlns:a16="http://schemas.microsoft.com/office/drawing/2014/main" id="{A4B6EB31-6B12-4F04-AF05-097A0BE30676}"/>
                </a:ext>
              </a:extLst>
            </p:cNvPr>
            <p:cNvCxnSpPr>
              <a:cxnSpLocks/>
            </p:cNvCxnSpPr>
            <p:nvPr/>
          </p:nvCxnSpPr>
          <p:spPr>
            <a:xfrm flipH="1" flipV="1">
              <a:off x="5847344" y="3205456"/>
              <a:ext cx="362334" cy="683146"/>
            </a:xfrm>
            <a:prstGeom prst="straightConnector1">
              <a:avLst/>
            </a:prstGeom>
            <a:ln w="76200">
              <a:solidFill>
                <a:schemeClr val="tx1"/>
              </a:solidFill>
              <a:tailEnd type="triangle"/>
            </a:ln>
            <a:effectLst>
              <a:outerShdw blurRad="50800" dist="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8AC66DDB-A72E-4FA5-926B-182AA84AA12F}"/>
                </a:ext>
              </a:extLst>
            </p:cNvPr>
            <p:cNvCxnSpPr>
              <a:cxnSpLocks/>
            </p:cNvCxnSpPr>
            <p:nvPr/>
          </p:nvCxnSpPr>
          <p:spPr>
            <a:xfrm flipV="1">
              <a:off x="6324826" y="3137039"/>
              <a:ext cx="633579" cy="751563"/>
            </a:xfrm>
            <a:prstGeom prst="straightConnector1">
              <a:avLst/>
            </a:prstGeom>
            <a:ln w="76200">
              <a:solidFill>
                <a:schemeClr val="tx1"/>
              </a:solidFill>
              <a:tailEnd type="triangle"/>
            </a:ln>
            <a:effectLst>
              <a:outerShdw blurRad="50800" dist="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49" name="四角形: 角を丸くする 48">
            <a:extLst>
              <a:ext uri="{FF2B5EF4-FFF2-40B4-BE49-F238E27FC236}">
                <a16:creationId xmlns:a16="http://schemas.microsoft.com/office/drawing/2014/main" id="{B1015201-47B1-466E-948E-18608BD70561}"/>
              </a:ext>
            </a:extLst>
          </p:cNvPr>
          <p:cNvSpPr/>
          <p:nvPr/>
        </p:nvSpPr>
        <p:spPr>
          <a:xfrm>
            <a:off x="1384884" y="290221"/>
            <a:ext cx="7385860" cy="1138346"/>
          </a:xfrm>
          <a:prstGeom prst="roundRect">
            <a:avLst/>
          </a:prstGeom>
          <a:solidFill>
            <a:schemeClr val="accent4">
              <a:lumMod val="20000"/>
              <a:lumOff val="80000"/>
            </a:schemeClr>
          </a:solidFill>
          <a:ln w="28575">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ja-JP" altLang="en-US" sz="2800" dirty="0">
                <a:solidFill>
                  <a:schemeClr val="tx1"/>
                </a:solidFill>
              </a:rPr>
              <a:t>人間の</a:t>
            </a:r>
            <a:r>
              <a:rPr kumimoji="1" lang="en-US" altLang="ja-JP" sz="2800" dirty="0">
                <a:solidFill>
                  <a:schemeClr val="tx1"/>
                </a:solidFill>
              </a:rPr>
              <a:t>DNA</a:t>
            </a:r>
            <a:r>
              <a:rPr kumimoji="1" lang="ja-JP" altLang="en-US" sz="2800" dirty="0">
                <a:solidFill>
                  <a:schemeClr val="tx1"/>
                </a:solidFill>
              </a:rPr>
              <a:t>複製より</a:t>
            </a:r>
            <a:r>
              <a:rPr kumimoji="1" lang="en-US" altLang="ja-JP" sz="2800" dirty="0">
                <a:solidFill>
                  <a:srgbClr val="FF0000"/>
                </a:solidFill>
              </a:rPr>
              <a:t>1000</a:t>
            </a:r>
            <a:r>
              <a:rPr kumimoji="1" lang="ja-JP" altLang="en-US" sz="2800" dirty="0">
                <a:solidFill>
                  <a:srgbClr val="FF0000"/>
                </a:solidFill>
              </a:rPr>
              <a:t>倍</a:t>
            </a:r>
            <a:r>
              <a:rPr kumimoji="1" lang="ja-JP" altLang="en-US" sz="2800" dirty="0">
                <a:solidFill>
                  <a:schemeClr val="tx1"/>
                </a:solidFill>
              </a:rPr>
              <a:t>も複製ミスが起こりやすい</a:t>
            </a:r>
            <a:r>
              <a:rPr kumimoji="1" lang="ja-JP" altLang="en-US" sz="2800" dirty="0">
                <a:solidFill>
                  <a:srgbClr val="FF0000"/>
                </a:solidFill>
              </a:rPr>
              <a:t>！</a:t>
            </a:r>
            <a:r>
              <a:rPr kumimoji="1" lang="ja-JP" altLang="en-US" sz="2800" dirty="0">
                <a:solidFill>
                  <a:schemeClr val="tx1"/>
                </a:solidFill>
              </a:rPr>
              <a:t>抗原変異が起こりやすい理由でもある。</a:t>
            </a:r>
            <a:endParaRPr kumimoji="1" lang="en-US" altLang="ja-JP" sz="2800" dirty="0">
              <a:solidFill>
                <a:schemeClr val="tx1"/>
              </a:solidFill>
            </a:endParaRPr>
          </a:p>
          <a:p>
            <a:endParaRPr kumimoji="1" lang="ja-JP" altLang="en-US" sz="2800" dirty="0">
              <a:solidFill>
                <a:schemeClr val="tx1"/>
              </a:solidFill>
            </a:endParaRPr>
          </a:p>
        </p:txBody>
      </p:sp>
      <p:sp>
        <p:nvSpPr>
          <p:cNvPr id="53" name="四角形: 角を丸くする 52">
            <a:extLst>
              <a:ext uri="{FF2B5EF4-FFF2-40B4-BE49-F238E27FC236}">
                <a16:creationId xmlns:a16="http://schemas.microsoft.com/office/drawing/2014/main" id="{261D586B-7FEF-42D4-8362-30F46403A2AB}"/>
              </a:ext>
            </a:extLst>
          </p:cNvPr>
          <p:cNvSpPr/>
          <p:nvPr/>
        </p:nvSpPr>
        <p:spPr>
          <a:xfrm>
            <a:off x="122959" y="5267506"/>
            <a:ext cx="6260783" cy="1144838"/>
          </a:xfrm>
          <a:prstGeom prst="roundRect">
            <a:avLst/>
          </a:prstGeom>
          <a:solidFill>
            <a:schemeClr val="bg2">
              <a:lumMod val="20000"/>
              <a:lumOff val="80000"/>
            </a:schemeClr>
          </a:solidFill>
          <a:ln w="19050">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人間の核の</a:t>
            </a:r>
            <a:r>
              <a:rPr kumimoji="1" lang="en-US" altLang="ja-JP" sz="2800" dirty="0">
                <a:solidFill>
                  <a:schemeClr val="tx1"/>
                </a:solidFill>
              </a:rPr>
              <a:t>DNA</a:t>
            </a:r>
            <a:r>
              <a:rPr kumimoji="1" lang="ja-JP" altLang="en-US" sz="2800" dirty="0">
                <a:solidFill>
                  <a:schemeClr val="tx1"/>
                </a:solidFill>
              </a:rPr>
              <a:t>の一部を切断して</a:t>
            </a:r>
            <a:r>
              <a:rPr kumimoji="1" lang="en-US" altLang="ja-JP" sz="2800" dirty="0">
                <a:solidFill>
                  <a:srgbClr val="FF0000"/>
                </a:solidFill>
              </a:rPr>
              <a:t>RNA</a:t>
            </a:r>
          </a:p>
          <a:p>
            <a:r>
              <a:rPr kumimoji="1" lang="ja-JP" altLang="en-US" sz="2800" dirty="0">
                <a:solidFill>
                  <a:srgbClr val="FF0000"/>
                </a:solidFill>
              </a:rPr>
              <a:t>の複製</a:t>
            </a:r>
            <a:r>
              <a:rPr kumimoji="1" lang="ja-JP" altLang="en-US" sz="2800" dirty="0">
                <a:solidFill>
                  <a:schemeClr val="tx1"/>
                </a:solidFill>
              </a:rPr>
              <a:t>（増殖）に利用する。</a:t>
            </a:r>
          </a:p>
        </p:txBody>
      </p:sp>
      <p:sp>
        <p:nvSpPr>
          <p:cNvPr id="10" name="正方形/長方形 9">
            <a:extLst>
              <a:ext uri="{FF2B5EF4-FFF2-40B4-BE49-F238E27FC236}">
                <a16:creationId xmlns:a16="http://schemas.microsoft.com/office/drawing/2014/main" id="{C91594A0-CADD-49DC-9F7F-42101BC88B87}"/>
              </a:ext>
            </a:extLst>
          </p:cNvPr>
          <p:cNvSpPr/>
          <p:nvPr/>
        </p:nvSpPr>
        <p:spPr>
          <a:xfrm>
            <a:off x="662512" y="3170393"/>
            <a:ext cx="5721230" cy="915447"/>
          </a:xfrm>
          <a:prstGeom prst="rect">
            <a:avLst/>
          </a:prstGeom>
          <a:solidFill>
            <a:srgbClr val="DAEBF6"/>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最初に作られたインフルエンザ薬の</a:t>
            </a:r>
            <a:r>
              <a:rPr kumimoji="1" lang="ja-JP" altLang="en-US" sz="2800" dirty="0">
                <a:solidFill>
                  <a:srgbClr val="FF0000"/>
                </a:solidFill>
              </a:rPr>
              <a:t>アマンタジン</a:t>
            </a:r>
            <a:r>
              <a:rPr kumimoji="1" lang="ja-JP" altLang="en-US" sz="2800" dirty="0">
                <a:solidFill>
                  <a:schemeClr val="tx1"/>
                </a:solidFill>
              </a:rPr>
              <a:t>は脱殻を阻害した</a:t>
            </a:r>
          </a:p>
        </p:txBody>
      </p:sp>
      <p:sp>
        <p:nvSpPr>
          <p:cNvPr id="52" name="正方形/長方形 51">
            <a:extLst>
              <a:ext uri="{FF2B5EF4-FFF2-40B4-BE49-F238E27FC236}">
                <a16:creationId xmlns:a16="http://schemas.microsoft.com/office/drawing/2014/main" id="{ECB0C0EA-C8C1-4959-9786-C9743CA2DFDA}"/>
              </a:ext>
            </a:extLst>
          </p:cNvPr>
          <p:cNvSpPr/>
          <p:nvPr/>
        </p:nvSpPr>
        <p:spPr>
          <a:xfrm>
            <a:off x="662512" y="3148593"/>
            <a:ext cx="7052081" cy="669392"/>
          </a:xfrm>
          <a:prstGeom prst="rect">
            <a:avLst/>
          </a:prstGeom>
          <a:solidFill>
            <a:srgbClr val="DAEBF6"/>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rgbClr val="FF0000"/>
                </a:solidFill>
              </a:rPr>
              <a:t>耐性ウイルス</a:t>
            </a:r>
            <a:r>
              <a:rPr kumimoji="1" lang="ja-JP" altLang="en-US" sz="2800" dirty="0">
                <a:solidFill>
                  <a:schemeClr val="tx1"/>
                </a:solidFill>
              </a:rPr>
              <a:t>の増加</a:t>
            </a:r>
            <a:r>
              <a:rPr kumimoji="1" lang="ja-JP" altLang="en-US" sz="2800" dirty="0">
                <a:solidFill>
                  <a:srgbClr val="FF0000"/>
                </a:solidFill>
              </a:rPr>
              <a:t>→</a:t>
            </a:r>
            <a:r>
              <a:rPr kumimoji="1" lang="ja-JP" altLang="en-US" sz="2800" dirty="0">
                <a:solidFill>
                  <a:schemeClr val="tx1"/>
                </a:solidFill>
              </a:rPr>
              <a:t>現在使用されていない</a:t>
            </a:r>
          </a:p>
        </p:txBody>
      </p:sp>
      <p:grpSp>
        <p:nvGrpSpPr>
          <p:cNvPr id="20" name="グループ化 19">
            <a:extLst>
              <a:ext uri="{FF2B5EF4-FFF2-40B4-BE49-F238E27FC236}">
                <a16:creationId xmlns:a16="http://schemas.microsoft.com/office/drawing/2014/main" id="{85EA5B04-CC68-44B4-B861-75C51E931530}"/>
              </a:ext>
            </a:extLst>
          </p:cNvPr>
          <p:cNvGrpSpPr/>
          <p:nvPr/>
        </p:nvGrpSpPr>
        <p:grpSpPr>
          <a:xfrm>
            <a:off x="787659" y="117756"/>
            <a:ext cx="8159902" cy="3458329"/>
            <a:chOff x="787659" y="117756"/>
            <a:chExt cx="8159902" cy="3458329"/>
          </a:xfrm>
        </p:grpSpPr>
        <p:sp>
          <p:nvSpPr>
            <p:cNvPr id="50" name="四角形: 角を丸くする 49">
              <a:extLst>
                <a:ext uri="{FF2B5EF4-FFF2-40B4-BE49-F238E27FC236}">
                  <a16:creationId xmlns:a16="http://schemas.microsoft.com/office/drawing/2014/main" id="{4C58C9CA-6D7D-4D20-8D04-26B0166B4897}"/>
                </a:ext>
              </a:extLst>
            </p:cNvPr>
            <p:cNvSpPr/>
            <p:nvPr/>
          </p:nvSpPr>
          <p:spPr>
            <a:xfrm>
              <a:off x="787659" y="117756"/>
              <a:ext cx="8159902" cy="659018"/>
            </a:xfrm>
            <a:prstGeom prst="roundRect">
              <a:avLst/>
            </a:prstGeom>
            <a:solidFill>
              <a:schemeClr val="accent1">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rgbClr val="FF0000"/>
                  </a:solidFill>
                </a:rPr>
                <a:t>②</a:t>
              </a:r>
              <a:r>
                <a:rPr kumimoji="1" lang="ja-JP" altLang="en-US" sz="2800" dirty="0"/>
                <a:t>インフルエンザウイルスの体内での増殖について</a:t>
              </a:r>
            </a:p>
          </p:txBody>
        </p:sp>
        <p:grpSp>
          <p:nvGrpSpPr>
            <p:cNvPr id="17" name="グループ化 16">
              <a:extLst>
                <a:ext uri="{FF2B5EF4-FFF2-40B4-BE49-F238E27FC236}">
                  <a16:creationId xmlns:a16="http://schemas.microsoft.com/office/drawing/2014/main" id="{F3707565-0EAF-4EDE-AD77-1F6BE78F6FF2}"/>
                </a:ext>
              </a:extLst>
            </p:cNvPr>
            <p:cNvGrpSpPr/>
            <p:nvPr/>
          </p:nvGrpSpPr>
          <p:grpSpPr>
            <a:xfrm>
              <a:off x="830418" y="2325086"/>
              <a:ext cx="7192313" cy="1250999"/>
              <a:chOff x="830418" y="2325086"/>
              <a:chExt cx="7192313" cy="1250999"/>
            </a:xfrm>
          </p:grpSpPr>
          <p:sp>
            <p:nvSpPr>
              <p:cNvPr id="51" name="四角形: 角を丸くする 50">
                <a:extLst>
                  <a:ext uri="{FF2B5EF4-FFF2-40B4-BE49-F238E27FC236}">
                    <a16:creationId xmlns:a16="http://schemas.microsoft.com/office/drawing/2014/main" id="{F055A105-A785-4592-BE76-099A07946D5B}"/>
                  </a:ext>
                </a:extLst>
              </p:cNvPr>
              <p:cNvSpPr/>
              <p:nvPr/>
            </p:nvSpPr>
            <p:spPr>
              <a:xfrm>
                <a:off x="830418" y="2325086"/>
                <a:ext cx="7192313" cy="527083"/>
              </a:xfrm>
              <a:prstGeom prst="roundRect">
                <a:avLst/>
              </a:prstGeom>
              <a:solidFill>
                <a:schemeClr val="accent4">
                  <a:lumMod val="20000"/>
                  <a:lumOff val="80000"/>
                </a:schemeClr>
              </a:solidFill>
              <a:ln w="19050">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人間の気道細胞（</a:t>
                </a:r>
                <a:r>
                  <a:rPr kumimoji="1" lang="ja-JP" altLang="en-US" sz="3200" dirty="0">
                    <a:solidFill>
                      <a:srgbClr val="FF0000"/>
                    </a:solidFill>
                  </a:rPr>
                  <a:t>鼻粘膜</a:t>
                </a:r>
                <a:r>
                  <a:rPr kumimoji="1" lang="ja-JP" altLang="en-US" sz="3200" dirty="0">
                    <a:solidFill>
                      <a:schemeClr val="tx1"/>
                    </a:solidFill>
                  </a:rPr>
                  <a:t>や</a:t>
                </a:r>
                <a:r>
                  <a:rPr kumimoji="1" lang="ja-JP" altLang="en-US" sz="3200" dirty="0">
                    <a:solidFill>
                      <a:srgbClr val="FF0000"/>
                    </a:solidFill>
                  </a:rPr>
                  <a:t>気管支</a:t>
                </a:r>
                <a:r>
                  <a:rPr kumimoji="1" lang="ja-JP" altLang="en-US" sz="3200" dirty="0">
                    <a:solidFill>
                      <a:schemeClr val="tx1"/>
                    </a:solidFill>
                  </a:rPr>
                  <a:t>など）</a:t>
                </a:r>
              </a:p>
            </p:txBody>
          </p:sp>
          <p:sp>
            <p:nvSpPr>
              <p:cNvPr id="54" name="正方形/長方形 53">
                <a:extLst>
                  <a:ext uri="{FF2B5EF4-FFF2-40B4-BE49-F238E27FC236}">
                    <a16:creationId xmlns:a16="http://schemas.microsoft.com/office/drawing/2014/main" id="{F652A167-43BB-4B88-9F1E-17DE7B4F1415}"/>
                  </a:ext>
                </a:extLst>
              </p:cNvPr>
              <p:cNvSpPr/>
              <p:nvPr/>
            </p:nvSpPr>
            <p:spPr>
              <a:xfrm>
                <a:off x="3502901" y="2898294"/>
                <a:ext cx="3268134" cy="67779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（粘膜上皮細胞）</a:t>
                </a:r>
              </a:p>
            </p:txBody>
          </p:sp>
        </p:grpSp>
      </p:grpSp>
    </p:spTree>
    <p:extLst>
      <p:ext uri="{BB962C8B-B14F-4D97-AF65-F5344CB8AC3E}">
        <p14:creationId xmlns:p14="http://schemas.microsoft.com/office/powerpoint/2010/main" val="48904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2.77778E-6 0 L 0.01024 0.5206 " pathEditMode="relative" rAng="0" ptsTypes="AA">
                                      <p:cBhvr>
                                        <p:cTn id="15" dur="3000" fill="hold"/>
                                        <p:tgtEl>
                                          <p:spTgt spid="2"/>
                                        </p:tgtEl>
                                        <p:attrNameLst>
                                          <p:attrName>ppt_x</p:attrName>
                                          <p:attrName>ppt_y</p:attrName>
                                        </p:attrNameLst>
                                      </p:cBhvr>
                                      <p:rCtr x="503" y="26019"/>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par>
                          <p:cTn id="24" fill="hold">
                            <p:stCondLst>
                              <p:cond delay="500"/>
                            </p:stCondLst>
                            <p:childTnLst>
                              <p:par>
                                <p:cTn id="25" presetID="63" presetClass="path" presetSubtype="0" accel="50000" decel="50000" fill="hold" nodeType="afterEffect">
                                  <p:stCondLst>
                                    <p:cond delay="0"/>
                                  </p:stCondLst>
                                  <p:childTnLst>
                                    <p:animMotion origin="layout" path="M -2.77778E-7 1.48148E-6 L 0.48629 0.00532 " pathEditMode="relative" rAng="0" ptsTypes="AA">
                                      <p:cBhvr>
                                        <p:cTn id="26" dur="3000" fill="hold"/>
                                        <p:tgtEl>
                                          <p:spTgt spid="36"/>
                                        </p:tgtEl>
                                        <p:attrNameLst>
                                          <p:attrName>ppt_x</p:attrName>
                                          <p:attrName>ppt_y</p:attrName>
                                        </p:attrNameLst>
                                      </p:cBhvr>
                                      <p:rCtr x="24306" y="255"/>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500"/>
                                        <p:tgtEl>
                                          <p:spTgt spid="52"/>
                                        </p:tgtEl>
                                      </p:cBhvr>
                                    </p:animEffect>
                                  </p:childTnLst>
                                  <p:subTnLst>
                                    <p:set>
                                      <p:cBhvr override="childStyle">
                                        <p:cTn dur="1" fill="hold" display="0" masterRel="nextClick" afterEffect="1"/>
                                        <p:tgtEl>
                                          <p:spTgt spid="52"/>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00"/>
                                        <p:tgtEl>
                                          <p:spTgt spid="29"/>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fade">
                                      <p:cBhvr>
                                        <p:cTn id="6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5" grpId="0" animBg="1"/>
      <p:bldP spid="49" grpId="0" animBg="1"/>
      <p:bldP spid="53" grpId="0" animBg="1"/>
      <p:bldP spid="10" grpId="0" animBg="1"/>
      <p:bldP spid="5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1D85E03-91D2-42B3-9AA6-8EDFB6E3E5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77285" y="1514764"/>
            <a:ext cx="5096778" cy="5369646"/>
          </a:xfrm>
          <a:prstGeom prst="rect">
            <a:avLst/>
          </a:prstGeom>
          <a:ln w="31750">
            <a:solidFill>
              <a:schemeClr val="accent3">
                <a:lumMod val="50000"/>
              </a:schemeClr>
            </a:solidFill>
          </a:ln>
          <a:effectLst>
            <a:outerShdw blurRad="50800" dist="76200" dir="2700000" algn="tl" rotWithShape="0">
              <a:prstClr val="black">
                <a:alpha val="40000"/>
              </a:prstClr>
            </a:outerShdw>
          </a:effectLst>
        </p:spPr>
      </p:pic>
      <p:sp>
        <p:nvSpPr>
          <p:cNvPr id="6" name="四角形: 角を丸くする 5">
            <a:extLst>
              <a:ext uri="{FF2B5EF4-FFF2-40B4-BE49-F238E27FC236}">
                <a16:creationId xmlns:a16="http://schemas.microsoft.com/office/drawing/2014/main" id="{47BC9BB2-C0F6-4D91-878F-C5B7393587A3}"/>
              </a:ext>
            </a:extLst>
          </p:cNvPr>
          <p:cNvSpPr/>
          <p:nvPr/>
        </p:nvSpPr>
        <p:spPr>
          <a:xfrm>
            <a:off x="701393" y="200250"/>
            <a:ext cx="7385860" cy="1098645"/>
          </a:xfrm>
          <a:prstGeom prst="roundRect">
            <a:avLst/>
          </a:prstGeom>
          <a:solidFill>
            <a:schemeClr val="accent1">
              <a:lumMod val="20000"/>
              <a:lumOff val="80000"/>
            </a:schemeClr>
          </a:solidFill>
          <a:ln w="19050">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ja-JP" altLang="en-US" sz="2800" dirty="0">
                <a:solidFill>
                  <a:schemeClr val="tx1"/>
                </a:solidFill>
              </a:rPr>
              <a:t>ちなみに、人間の</a:t>
            </a:r>
            <a:r>
              <a:rPr kumimoji="1" lang="en-US" altLang="ja-JP" sz="2800" dirty="0">
                <a:solidFill>
                  <a:schemeClr val="tx1"/>
                </a:solidFill>
              </a:rPr>
              <a:t>DNA</a:t>
            </a:r>
            <a:r>
              <a:rPr kumimoji="1" lang="ja-JP" altLang="en-US" sz="2800" dirty="0">
                <a:solidFill>
                  <a:schemeClr val="tx1"/>
                </a:solidFill>
              </a:rPr>
              <a:t>が</a:t>
            </a:r>
            <a:r>
              <a:rPr kumimoji="1" lang="en-US" altLang="ja-JP" sz="2800" dirty="0">
                <a:solidFill>
                  <a:schemeClr val="tx1"/>
                </a:solidFill>
              </a:rPr>
              <a:t>2</a:t>
            </a:r>
            <a:r>
              <a:rPr kumimoji="1" lang="ja-JP" altLang="en-US" sz="2800" dirty="0">
                <a:solidFill>
                  <a:schemeClr val="tx1"/>
                </a:solidFill>
              </a:rPr>
              <a:t>個に分裂する時の</a:t>
            </a:r>
            <a:endParaRPr kumimoji="1" lang="en-US" altLang="ja-JP" sz="2800" dirty="0">
              <a:solidFill>
                <a:schemeClr val="tx1"/>
              </a:solidFill>
            </a:endParaRPr>
          </a:p>
          <a:p>
            <a:r>
              <a:rPr kumimoji="1" lang="ja-JP" altLang="en-US" sz="2800" dirty="0">
                <a:solidFill>
                  <a:schemeClr val="tx1"/>
                </a:solidFill>
              </a:rPr>
              <a:t>コピーミスは</a:t>
            </a:r>
            <a:r>
              <a:rPr kumimoji="1" lang="en-US" altLang="ja-JP" sz="2800" dirty="0">
                <a:solidFill>
                  <a:srgbClr val="FF0000"/>
                </a:solidFill>
              </a:rPr>
              <a:t>100</a:t>
            </a:r>
            <a:r>
              <a:rPr kumimoji="1" lang="ja-JP" altLang="en-US" sz="2800" dirty="0">
                <a:solidFill>
                  <a:srgbClr val="FF0000"/>
                </a:solidFill>
              </a:rPr>
              <a:t>万回に</a:t>
            </a:r>
            <a:r>
              <a:rPr kumimoji="1" lang="en-US" altLang="ja-JP" sz="2800" dirty="0">
                <a:solidFill>
                  <a:srgbClr val="FF0000"/>
                </a:solidFill>
              </a:rPr>
              <a:t>1</a:t>
            </a:r>
            <a:r>
              <a:rPr kumimoji="1" lang="ja-JP" altLang="en-US" sz="2800" dirty="0">
                <a:solidFill>
                  <a:srgbClr val="FF0000"/>
                </a:solidFill>
              </a:rPr>
              <a:t>回</a:t>
            </a:r>
            <a:r>
              <a:rPr kumimoji="1" lang="ja-JP" altLang="en-US" sz="2800" dirty="0">
                <a:solidFill>
                  <a:schemeClr val="tx1"/>
                </a:solidFill>
              </a:rPr>
              <a:t>くらい。</a:t>
            </a:r>
            <a:endParaRPr kumimoji="1" lang="en-US" altLang="ja-JP" sz="2800" dirty="0">
              <a:solidFill>
                <a:schemeClr val="tx1"/>
              </a:solidFill>
            </a:endParaRPr>
          </a:p>
          <a:p>
            <a:endParaRPr kumimoji="1" lang="ja-JP" altLang="en-US" sz="2800" dirty="0">
              <a:solidFill>
                <a:schemeClr val="tx1"/>
              </a:solidFill>
            </a:endParaRPr>
          </a:p>
        </p:txBody>
      </p:sp>
      <p:grpSp>
        <p:nvGrpSpPr>
          <p:cNvPr id="11" name="グループ化 10">
            <a:extLst>
              <a:ext uri="{FF2B5EF4-FFF2-40B4-BE49-F238E27FC236}">
                <a16:creationId xmlns:a16="http://schemas.microsoft.com/office/drawing/2014/main" id="{D711D721-10A7-4CAD-8FE4-BA05843A4D67}"/>
              </a:ext>
            </a:extLst>
          </p:cNvPr>
          <p:cNvGrpSpPr/>
          <p:nvPr/>
        </p:nvGrpSpPr>
        <p:grpSpPr>
          <a:xfrm>
            <a:off x="424873" y="3269673"/>
            <a:ext cx="5570621" cy="3297382"/>
            <a:chOff x="424873" y="3269673"/>
            <a:chExt cx="5570621" cy="3297382"/>
          </a:xfrm>
        </p:grpSpPr>
        <p:sp>
          <p:nvSpPr>
            <p:cNvPr id="8" name="四角形: 角を丸くする 7">
              <a:extLst>
                <a:ext uri="{FF2B5EF4-FFF2-40B4-BE49-F238E27FC236}">
                  <a16:creationId xmlns:a16="http://schemas.microsoft.com/office/drawing/2014/main" id="{7F8CEAF8-E587-4B46-83B6-681EBA41A1BF}"/>
                </a:ext>
              </a:extLst>
            </p:cNvPr>
            <p:cNvSpPr/>
            <p:nvPr/>
          </p:nvSpPr>
          <p:spPr>
            <a:xfrm>
              <a:off x="540850" y="5774396"/>
              <a:ext cx="5454644" cy="792659"/>
            </a:xfrm>
            <a:prstGeom prst="roundRect">
              <a:avLst/>
            </a:prstGeom>
            <a:solidFill>
              <a:schemeClr val="accent4">
                <a:lumMod val="20000"/>
                <a:lumOff val="80000"/>
              </a:schemeClr>
            </a:solidFill>
            <a:ln w="28575">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ja-JP" altLang="en-US" sz="3200" dirty="0">
                  <a:solidFill>
                    <a:schemeClr val="tx1"/>
                  </a:solidFill>
                </a:rPr>
                <a:t>人間の</a:t>
              </a:r>
              <a:r>
                <a:rPr kumimoji="1" lang="en-US" altLang="ja-JP" sz="3200" dirty="0">
                  <a:solidFill>
                    <a:schemeClr val="tx1"/>
                  </a:solidFill>
                </a:rPr>
                <a:t>DNA</a:t>
              </a:r>
              <a:r>
                <a:rPr kumimoji="1" lang="ja-JP" altLang="en-US" sz="3200" dirty="0">
                  <a:solidFill>
                    <a:schemeClr val="tx1"/>
                  </a:solidFill>
                </a:rPr>
                <a:t>は</a:t>
              </a:r>
              <a:r>
                <a:rPr kumimoji="1" lang="en-US" altLang="ja-JP" sz="3200" dirty="0">
                  <a:solidFill>
                    <a:schemeClr val="tx1"/>
                  </a:solidFill>
                </a:rPr>
                <a:t>2</a:t>
              </a:r>
              <a:r>
                <a:rPr kumimoji="1" lang="ja-JP" altLang="en-US" sz="3200" dirty="0">
                  <a:solidFill>
                    <a:schemeClr val="tx1"/>
                  </a:solidFill>
                </a:rPr>
                <a:t>重らせん構造</a:t>
              </a:r>
              <a:endParaRPr kumimoji="1" lang="en-US" altLang="ja-JP" sz="3200" dirty="0">
                <a:solidFill>
                  <a:schemeClr val="tx1"/>
                </a:solidFill>
              </a:endParaRPr>
            </a:p>
            <a:p>
              <a:endParaRPr kumimoji="1" lang="ja-JP" altLang="en-US" sz="2800" dirty="0">
                <a:solidFill>
                  <a:schemeClr val="tx1"/>
                </a:solidFill>
              </a:endParaRPr>
            </a:p>
          </p:txBody>
        </p:sp>
        <p:sp>
          <p:nvSpPr>
            <p:cNvPr id="9" name="楕円 8">
              <a:extLst>
                <a:ext uri="{FF2B5EF4-FFF2-40B4-BE49-F238E27FC236}">
                  <a16:creationId xmlns:a16="http://schemas.microsoft.com/office/drawing/2014/main" id="{59F72449-95D3-48D7-AE67-7F961B509569}"/>
                </a:ext>
              </a:extLst>
            </p:cNvPr>
            <p:cNvSpPr/>
            <p:nvPr/>
          </p:nvSpPr>
          <p:spPr>
            <a:xfrm>
              <a:off x="424873" y="3269673"/>
              <a:ext cx="1727200" cy="2050472"/>
            </a:xfrm>
            <a:prstGeom prst="ellipse">
              <a:avLst/>
            </a:prstGeom>
            <a:noFill/>
            <a:ln w="57150">
              <a:solidFill>
                <a:srgbClr val="FF0000"/>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上 9">
              <a:extLst>
                <a:ext uri="{FF2B5EF4-FFF2-40B4-BE49-F238E27FC236}">
                  <a16:creationId xmlns:a16="http://schemas.microsoft.com/office/drawing/2014/main" id="{4C6A6488-0C10-4420-B6BC-22A52659E621}"/>
                </a:ext>
              </a:extLst>
            </p:cNvPr>
            <p:cNvSpPr/>
            <p:nvPr/>
          </p:nvSpPr>
          <p:spPr>
            <a:xfrm>
              <a:off x="1016000" y="4682836"/>
              <a:ext cx="544946" cy="1054614"/>
            </a:xfrm>
            <a:prstGeom prst="upArrow">
              <a:avLst/>
            </a:prstGeom>
            <a:solidFill>
              <a:srgbClr val="FF0000"/>
            </a:solidFill>
            <a:ln>
              <a:solidFill>
                <a:srgbClr val="FFFF00"/>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5" name="グループ化 14">
            <a:extLst>
              <a:ext uri="{FF2B5EF4-FFF2-40B4-BE49-F238E27FC236}">
                <a16:creationId xmlns:a16="http://schemas.microsoft.com/office/drawing/2014/main" id="{6A9EAE08-57D8-43C3-B6C3-7CF21B3EC9BB}"/>
              </a:ext>
            </a:extLst>
          </p:cNvPr>
          <p:cNvGrpSpPr/>
          <p:nvPr/>
        </p:nvGrpSpPr>
        <p:grpSpPr>
          <a:xfrm>
            <a:off x="424873" y="1426432"/>
            <a:ext cx="6779491" cy="3644332"/>
            <a:chOff x="424873" y="1426432"/>
            <a:chExt cx="6779491" cy="3644332"/>
          </a:xfrm>
        </p:grpSpPr>
        <p:sp>
          <p:nvSpPr>
            <p:cNvPr id="12" name="四角形: 角を丸くする 11">
              <a:extLst>
                <a:ext uri="{FF2B5EF4-FFF2-40B4-BE49-F238E27FC236}">
                  <a16:creationId xmlns:a16="http://schemas.microsoft.com/office/drawing/2014/main" id="{DDDCFEA1-931A-4A4B-8DBC-0230910D40FF}"/>
                </a:ext>
              </a:extLst>
            </p:cNvPr>
            <p:cNvSpPr/>
            <p:nvPr/>
          </p:nvSpPr>
          <p:spPr>
            <a:xfrm>
              <a:off x="424873" y="1426432"/>
              <a:ext cx="6779491" cy="744113"/>
            </a:xfrm>
            <a:prstGeom prst="roundRect">
              <a:avLst/>
            </a:prstGeom>
            <a:solidFill>
              <a:schemeClr val="accent4">
                <a:lumMod val="20000"/>
                <a:lumOff val="80000"/>
              </a:schemeClr>
            </a:solidFill>
            <a:ln w="28575">
              <a:solidFill>
                <a:schemeClr val="accent5">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ja-JP" altLang="en-US" sz="2800" dirty="0">
                  <a:solidFill>
                    <a:schemeClr val="tx1"/>
                  </a:solidFill>
                </a:rPr>
                <a:t>分裂する時は</a:t>
              </a:r>
              <a:r>
                <a:rPr kumimoji="1" lang="en-US" altLang="ja-JP" sz="2800" dirty="0">
                  <a:solidFill>
                    <a:schemeClr val="tx1"/>
                  </a:solidFill>
                </a:rPr>
                <a:t>2</a:t>
              </a:r>
              <a:r>
                <a:rPr kumimoji="1" lang="ja-JP" altLang="en-US" sz="2800" dirty="0">
                  <a:solidFill>
                    <a:schemeClr val="tx1"/>
                  </a:solidFill>
                </a:rPr>
                <a:t>本の一本鎖</a:t>
              </a:r>
              <a:r>
                <a:rPr kumimoji="1" lang="en-US" altLang="ja-JP" sz="2800" dirty="0">
                  <a:solidFill>
                    <a:schemeClr val="tx1"/>
                  </a:solidFill>
                </a:rPr>
                <a:t>RNA</a:t>
              </a:r>
              <a:r>
                <a:rPr kumimoji="1" lang="ja-JP" altLang="en-US" sz="2800" dirty="0">
                  <a:solidFill>
                    <a:schemeClr val="tx1"/>
                  </a:solidFill>
                </a:rPr>
                <a:t>に分かれて</a:t>
              </a:r>
              <a:endParaRPr kumimoji="1" lang="en-US" altLang="ja-JP" sz="2800" dirty="0">
                <a:solidFill>
                  <a:schemeClr val="tx1"/>
                </a:solidFill>
              </a:endParaRPr>
            </a:p>
            <a:p>
              <a:endParaRPr kumimoji="1" lang="ja-JP" altLang="en-US" sz="2800" dirty="0">
                <a:solidFill>
                  <a:schemeClr val="tx1"/>
                </a:solidFill>
              </a:endParaRPr>
            </a:p>
          </p:txBody>
        </p:sp>
        <p:sp>
          <p:nvSpPr>
            <p:cNvPr id="13" name="矢印: 下 12">
              <a:extLst>
                <a:ext uri="{FF2B5EF4-FFF2-40B4-BE49-F238E27FC236}">
                  <a16:creationId xmlns:a16="http://schemas.microsoft.com/office/drawing/2014/main" id="{3B4C6865-449D-46F8-A310-DDA51DEACFAA}"/>
                </a:ext>
              </a:extLst>
            </p:cNvPr>
            <p:cNvSpPr/>
            <p:nvPr/>
          </p:nvSpPr>
          <p:spPr>
            <a:xfrm>
              <a:off x="2309090" y="2216727"/>
              <a:ext cx="387927" cy="960582"/>
            </a:xfrm>
            <a:prstGeom prst="downArrow">
              <a:avLst/>
            </a:prstGeom>
            <a:solidFill>
              <a:srgbClr val="FF0000"/>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下 13">
              <a:extLst>
                <a:ext uri="{FF2B5EF4-FFF2-40B4-BE49-F238E27FC236}">
                  <a16:creationId xmlns:a16="http://schemas.microsoft.com/office/drawing/2014/main" id="{3B1DCC26-2905-4116-BD03-7BC9EFCCC659}"/>
                </a:ext>
              </a:extLst>
            </p:cNvPr>
            <p:cNvSpPr/>
            <p:nvPr/>
          </p:nvSpPr>
          <p:spPr>
            <a:xfrm>
              <a:off x="2697017" y="2207491"/>
              <a:ext cx="387927" cy="2863273"/>
            </a:xfrm>
            <a:prstGeom prst="downArrow">
              <a:avLst/>
            </a:prstGeom>
            <a:solidFill>
              <a:srgbClr val="FF0000"/>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7">
            <a:extLst>
              <a:ext uri="{FF2B5EF4-FFF2-40B4-BE49-F238E27FC236}">
                <a16:creationId xmlns:a16="http://schemas.microsoft.com/office/drawing/2014/main" id="{E6EF169B-AC27-42BA-9025-537E29A37239}"/>
              </a:ext>
            </a:extLst>
          </p:cNvPr>
          <p:cNvGrpSpPr/>
          <p:nvPr/>
        </p:nvGrpSpPr>
        <p:grpSpPr>
          <a:xfrm>
            <a:off x="2697017" y="1893455"/>
            <a:ext cx="4239491" cy="4453594"/>
            <a:chOff x="2697017" y="1893455"/>
            <a:chExt cx="4239491" cy="4453594"/>
          </a:xfrm>
        </p:grpSpPr>
        <p:sp>
          <p:nvSpPr>
            <p:cNvPr id="16" name="楕円 15">
              <a:extLst>
                <a:ext uri="{FF2B5EF4-FFF2-40B4-BE49-F238E27FC236}">
                  <a16:creationId xmlns:a16="http://schemas.microsoft.com/office/drawing/2014/main" id="{A590D01C-9162-4951-BB33-477AA1915C07}"/>
                </a:ext>
              </a:extLst>
            </p:cNvPr>
            <p:cNvSpPr/>
            <p:nvPr/>
          </p:nvSpPr>
          <p:spPr>
            <a:xfrm>
              <a:off x="2697017" y="1893455"/>
              <a:ext cx="4045528" cy="18749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楕円 16">
              <a:extLst>
                <a:ext uri="{FF2B5EF4-FFF2-40B4-BE49-F238E27FC236}">
                  <a16:creationId xmlns:a16="http://schemas.microsoft.com/office/drawing/2014/main" id="{F32C6C9C-20F0-4384-97D7-ACE7304F8FC3}"/>
                </a:ext>
              </a:extLst>
            </p:cNvPr>
            <p:cNvSpPr/>
            <p:nvPr/>
          </p:nvSpPr>
          <p:spPr>
            <a:xfrm>
              <a:off x="2890980" y="4472068"/>
              <a:ext cx="4045528" cy="18749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2" name="グループ化 21">
            <a:extLst>
              <a:ext uri="{FF2B5EF4-FFF2-40B4-BE49-F238E27FC236}">
                <a16:creationId xmlns:a16="http://schemas.microsoft.com/office/drawing/2014/main" id="{76B15488-A184-40D3-B6E6-C1F5A7C8653B}"/>
              </a:ext>
            </a:extLst>
          </p:cNvPr>
          <p:cNvGrpSpPr/>
          <p:nvPr/>
        </p:nvGrpSpPr>
        <p:grpSpPr>
          <a:xfrm>
            <a:off x="3482107" y="2908172"/>
            <a:ext cx="3260438" cy="2387601"/>
            <a:chOff x="3482107" y="2908172"/>
            <a:chExt cx="3260438" cy="2387601"/>
          </a:xfrm>
        </p:grpSpPr>
        <p:sp>
          <p:nvSpPr>
            <p:cNvPr id="19" name="四角形: 角を丸くする 18">
              <a:extLst>
                <a:ext uri="{FF2B5EF4-FFF2-40B4-BE49-F238E27FC236}">
                  <a16:creationId xmlns:a16="http://schemas.microsoft.com/office/drawing/2014/main" id="{52DC9AD2-ADD1-4CEA-99E6-3530F8443846}"/>
                </a:ext>
              </a:extLst>
            </p:cNvPr>
            <p:cNvSpPr/>
            <p:nvPr/>
          </p:nvSpPr>
          <p:spPr>
            <a:xfrm>
              <a:off x="3482107" y="3871847"/>
              <a:ext cx="3260438" cy="504095"/>
            </a:xfrm>
            <a:prstGeom prst="roundRect">
              <a:avLst/>
            </a:prstGeom>
            <a:solidFill>
              <a:schemeClr val="accent4">
                <a:lumMod val="20000"/>
                <a:lumOff val="80000"/>
              </a:schemeClr>
            </a:solidFill>
            <a:ln w="28575">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en-US" altLang="ja-JP" sz="3200" dirty="0">
                  <a:solidFill>
                    <a:schemeClr val="tx1"/>
                  </a:solidFill>
                </a:rPr>
                <a:t>2</a:t>
              </a:r>
              <a:r>
                <a:rPr kumimoji="1" lang="ja-JP" altLang="en-US" sz="3200" dirty="0" err="1">
                  <a:solidFill>
                    <a:schemeClr val="tx1"/>
                  </a:solidFill>
                </a:rPr>
                <a:t>つの</a:t>
              </a:r>
              <a:r>
                <a:rPr kumimoji="1" lang="en-US" altLang="ja-JP" sz="3200" dirty="0">
                  <a:solidFill>
                    <a:schemeClr val="tx1"/>
                  </a:solidFill>
                </a:rPr>
                <a:t>DNA</a:t>
              </a:r>
              <a:r>
                <a:rPr kumimoji="1" lang="ja-JP" altLang="en-US" sz="3200" dirty="0">
                  <a:solidFill>
                    <a:schemeClr val="tx1"/>
                  </a:solidFill>
                </a:rPr>
                <a:t>になる</a:t>
              </a:r>
              <a:endParaRPr kumimoji="1" lang="en-US" altLang="ja-JP" sz="3200" dirty="0">
                <a:solidFill>
                  <a:schemeClr val="tx1"/>
                </a:solidFill>
              </a:endParaRPr>
            </a:p>
            <a:p>
              <a:endParaRPr kumimoji="1" lang="ja-JP" altLang="en-US" sz="2800" dirty="0">
                <a:solidFill>
                  <a:schemeClr val="tx1"/>
                </a:solidFill>
              </a:endParaRPr>
            </a:p>
          </p:txBody>
        </p:sp>
        <p:sp>
          <p:nvSpPr>
            <p:cNvPr id="20" name="矢印: 上 19">
              <a:extLst>
                <a:ext uri="{FF2B5EF4-FFF2-40B4-BE49-F238E27FC236}">
                  <a16:creationId xmlns:a16="http://schemas.microsoft.com/office/drawing/2014/main" id="{095EEE0D-E742-4FD2-A6BB-12EB05859D9D}"/>
                </a:ext>
              </a:extLst>
            </p:cNvPr>
            <p:cNvSpPr/>
            <p:nvPr/>
          </p:nvSpPr>
          <p:spPr>
            <a:xfrm>
              <a:off x="4645172" y="2908172"/>
              <a:ext cx="416023" cy="738909"/>
            </a:xfrm>
            <a:prstGeom prst="upArrow">
              <a:avLst/>
            </a:prstGeom>
            <a:solidFill>
              <a:srgbClr val="FF0000"/>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矢印: 上 20">
              <a:extLst>
                <a:ext uri="{FF2B5EF4-FFF2-40B4-BE49-F238E27FC236}">
                  <a16:creationId xmlns:a16="http://schemas.microsoft.com/office/drawing/2014/main" id="{46906405-D5EB-4EBB-8F23-54967252D787}"/>
                </a:ext>
              </a:extLst>
            </p:cNvPr>
            <p:cNvSpPr/>
            <p:nvPr/>
          </p:nvSpPr>
          <p:spPr>
            <a:xfrm rot="10800000">
              <a:off x="4733304" y="4556864"/>
              <a:ext cx="416023" cy="738909"/>
            </a:xfrm>
            <a:prstGeom prst="upArrow">
              <a:avLst/>
            </a:prstGeom>
            <a:solidFill>
              <a:srgbClr val="FF0000"/>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四角形: 角を丸くする 22">
            <a:extLst>
              <a:ext uri="{FF2B5EF4-FFF2-40B4-BE49-F238E27FC236}">
                <a16:creationId xmlns:a16="http://schemas.microsoft.com/office/drawing/2014/main" id="{E89B646D-AE10-4AAD-9911-206C084A7A13}"/>
              </a:ext>
            </a:extLst>
          </p:cNvPr>
          <p:cNvSpPr/>
          <p:nvPr/>
        </p:nvSpPr>
        <p:spPr>
          <a:xfrm>
            <a:off x="424872" y="1421807"/>
            <a:ext cx="7490691" cy="1290251"/>
          </a:xfrm>
          <a:prstGeom prst="roundRect">
            <a:avLst/>
          </a:prstGeom>
          <a:solidFill>
            <a:schemeClr val="accent2">
              <a:lumMod val="20000"/>
              <a:lumOff val="80000"/>
            </a:schemeClr>
          </a:solidFill>
          <a:ln w="19050">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ja-JP" altLang="en-US" sz="2800" dirty="0">
                <a:solidFill>
                  <a:schemeClr val="tx1"/>
                </a:solidFill>
              </a:rPr>
              <a:t>喫煙などは</a:t>
            </a:r>
            <a:r>
              <a:rPr kumimoji="1" lang="en-US" altLang="ja-JP" sz="2800" dirty="0">
                <a:solidFill>
                  <a:schemeClr val="tx1"/>
                </a:solidFill>
              </a:rPr>
              <a:t>DNA</a:t>
            </a:r>
            <a:r>
              <a:rPr kumimoji="1" lang="ja-JP" altLang="en-US" sz="2800" dirty="0">
                <a:solidFill>
                  <a:schemeClr val="tx1"/>
                </a:solidFill>
              </a:rPr>
              <a:t>を傷つけてコピーミスを起こす。</a:t>
            </a:r>
            <a:endParaRPr kumimoji="1" lang="en-US" altLang="ja-JP" sz="2800" dirty="0">
              <a:solidFill>
                <a:schemeClr val="tx1"/>
              </a:solidFill>
            </a:endParaRPr>
          </a:p>
          <a:p>
            <a:r>
              <a:rPr kumimoji="1" lang="ja-JP" altLang="en-US" sz="2800" dirty="0">
                <a:solidFill>
                  <a:schemeClr val="tx1"/>
                </a:solidFill>
              </a:rPr>
              <a:t>これが</a:t>
            </a:r>
            <a:r>
              <a:rPr kumimoji="1" lang="ja-JP" altLang="en-US" sz="2800" dirty="0">
                <a:solidFill>
                  <a:srgbClr val="FF0000"/>
                </a:solidFill>
              </a:rPr>
              <a:t>発癌因子</a:t>
            </a:r>
            <a:r>
              <a:rPr kumimoji="1" lang="ja-JP" altLang="en-US" sz="2800" dirty="0">
                <a:solidFill>
                  <a:schemeClr val="tx1"/>
                </a:solidFill>
              </a:rPr>
              <a:t>となる。</a:t>
            </a:r>
            <a:endParaRPr kumimoji="1" lang="en-US" altLang="ja-JP" sz="2800" dirty="0">
              <a:solidFill>
                <a:schemeClr val="tx1"/>
              </a:solidFill>
            </a:endParaRPr>
          </a:p>
          <a:p>
            <a:endParaRPr kumimoji="1" lang="ja-JP" altLang="en-US" sz="2800" dirty="0">
              <a:solidFill>
                <a:schemeClr val="tx1"/>
              </a:solidFill>
            </a:endParaRPr>
          </a:p>
        </p:txBody>
      </p:sp>
      <p:sp>
        <p:nvSpPr>
          <p:cNvPr id="24" name="四角形: 角を丸くする 23">
            <a:extLst>
              <a:ext uri="{FF2B5EF4-FFF2-40B4-BE49-F238E27FC236}">
                <a16:creationId xmlns:a16="http://schemas.microsoft.com/office/drawing/2014/main" id="{EDC9F012-2A7B-43AC-B726-FFD042EEB2EC}"/>
              </a:ext>
            </a:extLst>
          </p:cNvPr>
          <p:cNvSpPr/>
          <p:nvPr/>
        </p:nvSpPr>
        <p:spPr>
          <a:xfrm>
            <a:off x="701393" y="1400626"/>
            <a:ext cx="7490692" cy="1268235"/>
          </a:xfrm>
          <a:prstGeom prst="roundRect">
            <a:avLst/>
          </a:prstGeom>
          <a:solidFill>
            <a:schemeClr val="bg1">
              <a:lumMod val="95000"/>
            </a:schemeClr>
          </a:solidFill>
          <a:ln w="19050">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インフルエンザウイルスは</a:t>
            </a:r>
            <a:r>
              <a:rPr kumimoji="1" lang="en-US" altLang="ja-JP" sz="2800" dirty="0">
                <a:solidFill>
                  <a:srgbClr val="FF0000"/>
                </a:solidFill>
              </a:rPr>
              <a:t>1000</a:t>
            </a:r>
            <a:r>
              <a:rPr kumimoji="1" lang="ja-JP" altLang="en-US" sz="2800" dirty="0">
                <a:solidFill>
                  <a:srgbClr val="FF0000"/>
                </a:solidFill>
              </a:rPr>
              <a:t>回に</a:t>
            </a:r>
            <a:r>
              <a:rPr kumimoji="1" lang="en-US" altLang="ja-JP" sz="2800" dirty="0">
                <a:solidFill>
                  <a:srgbClr val="FF0000"/>
                </a:solidFill>
              </a:rPr>
              <a:t>1</a:t>
            </a:r>
            <a:r>
              <a:rPr kumimoji="1" lang="ja-JP" altLang="en-US" sz="2800" dirty="0">
                <a:solidFill>
                  <a:srgbClr val="FF0000"/>
                </a:solidFill>
              </a:rPr>
              <a:t>回</a:t>
            </a:r>
            <a:r>
              <a:rPr kumimoji="1" lang="ja-JP" altLang="en-US" sz="2800" dirty="0">
                <a:solidFill>
                  <a:schemeClr val="tx1"/>
                </a:solidFill>
              </a:rPr>
              <a:t>くらいのコピーミスをする！</a:t>
            </a:r>
          </a:p>
        </p:txBody>
      </p:sp>
      <p:grpSp>
        <p:nvGrpSpPr>
          <p:cNvPr id="27" name="グループ化 26">
            <a:extLst>
              <a:ext uri="{FF2B5EF4-FFF2-40B4-BE49-F238E27FC236}">
                <a16:creationId xmlns:a16="http://schemas.microsoft.com/office/drawing/2014/main" id="{5AEB3754-F2FF-4C27-81F5-89F2BD7034C8}"/>
              </a:ext>
            </a:extLst>
          </p:cNvPr>
          <p:cNvGrpSpPr/>
          <p:nvPr/>
        </p:nvGrpSpPr>
        <p:grpSpPr>
          <a:xfrm>
            <a:off x="2697017" y="1189823"/>
            <a:ext cx="4045528" cy="898904"/>
            <a:chOff x="2697017" y="1189823"/>
            <a:chExt cx="4810724" cy="848036"/>
          </a:xfrm>
        </p:grpSpPr>
        <p:sp>
          <p:nvSpPr>
            <p:cNvPr id="25" name="正方形/長方形 24">
              <a:extLst>
                <a:ext uri="{FF2B5EF4-FFF2-40B4-BE49-F238E27FC236}">
                  <a16:creationId xmlns:a16="http://schemas.microsoft.com/office/drawing/2014/main" id="{B94809BF-397B-4CFA-812B-C23DE11D1E0C}"/>
                </a:ext>
              </a:extLst>
            </p:cNvPr>
            <p:cNvSpPr/>
            <p:nvPr/>
          </p:nvSpPr>
          <p:spPr>
            <a:xfrm>
              <a:off x="2697017" y="1189823"/>
              <a:ext cx="2189019" cy="45719"/>
            </a:xfrm>
            <a:prstGeom prst="rect">
              <a:avLst/>
            </a:prstGeom>
            <a:solidFill>
              <a:schemeClr val="accent3">
                <a:lumMod val="5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46D9228A-5BC6-4030-A78A-DF5B8C42C85D}"/>
                </a:ext>
              </a:extLst>
            </p:cNvPr>
            <p:cNvSpPr/>
            <p:nvPr/>
          </p:nvSpPr>
          <p:spPr>
            <a:xfrm>
              <a:off x="5050732" y="1994727"/>
              <a:ext cx="2457009" cy="43132"/>
            </a:xfrm>
            <a:prstGeom prst="rect">
              <a:avLst/>
            </a:prstGeom>
            <a:solidFill>
              <a:schemeClr val="accent3">
                <a:lumMod val="5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65092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a:extLst>
              <a:ext uri="{FF2B5EF4-FFF2-40B4-BE49-F238E27FC236}">
                <a16:creationId xmlns:a16="http://schemas.microsoft.com/office/drawing/2014/main" id="{3B59D8BB-E0E7-4FE4-A0E3-AE0488C10E2B}"/>
              </a:ext>
            </a:extLst>
          </p:cNvPr>
          <p:cNvPicPr>
            <a:picLocks noChangeAspect="1"/>
          </p:cNvPicPr>
          <p:nvPr/>
        </p:nvPicPr>
        <p:blipFill rotWithShape="1">
          <a:blip r:embed="rId2">
            <a:extLst>
              <a:ext uri="{28A0092B-C50C-407E-A947-70E740481C1C}">
                <a14:useLocalDpi xmlns:a14="http://schemas.microsoft.com/office/drawing/2010/main" val="0"/>
              </a:ext>
            </a:extLst>
          </a:blip>
          <a:srcRect l="6909" t="6099" r="2439" b="2792"/>
          <a:stretch/>
        </p:blipFill>
        <p:spPr>
          <a:xfrm rot="5400000">
            <a:off x="554566" y="690035"/>
            <a:ext cx="3818465" cy="3674533"/>
          </a:xfrm>
          <a:prstGeom prst="rect">
            <a:avLst/>
          </a:prstGeom>
          <a:ln w="28575">
            <a:solidFill>
              <a:srgbClr val="FFFF00"/>
            </a:solidFill>
          </a:ln>
          <a:effectLst>
            <a:outerShdw blurRad="50800" dist="101600" dir="2700000" algn="tl" rotWithShape="0">
              <a:prstClr val="black">
                <a:alpha val="40000"/>
              </a:prstClr>
            </a:outerShdw>
          </a:effectLst>
        </p:spPr>
      </p:pic>
      <p:sp>
        <p:nvSpPr>
          <p:cNvPr id="3" name="四角形: 角を丸くする 2">
            <a:extLst>
              <a:ext uri="{FF2B5EF4-FFF2-40B4-BE49-F238E27FC236}">
                <a16:creationId xmlns:a16="http://schemas.microsoft.com/office/drawing/2014/main" id="{A937CA03-FE6F-466E-83CA-BE736C927115}"/>
              </a:ext>
            </a:extLst>
          </p:cNvPr>
          <p:cNvSpPr/>
          <p:nvPr/>
        </p:nvSpPr>
        <p:spPr>
          <a:xfrm>
            <a:off x="143932" y="5139266"/>
            <a:ext cx="8720668" cy="804333"/>
          </a:xfrm>
          <a:prstGeom prst="roundRect">
            <a:avLst/>
          </a:prstGeom>
          <a:ln w="19050">
            <a:noFill/>
          </a:ln>
          <a:effectLst>
            <a:outerShdw blurRad="50800" dist="1397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細胞膜から侵入しようとしているインフルエンザウイルス</a:t>
            </a:r>
          </a:p>
        </p:txBody>
      </p:sp>
      <p:cxnSp>
        <p:nvCxnSpPr>
          <p:cNvPr id="5" name="直線矢印コネクタ 4">
            <a:extLst>
              <a:ext uri="{FF2B5EF4-FFF2-40B4-BE49-F238E27FC236}">
                <a16:creationId xmlns:a16="http://schemas.microsoft.com/office/drawing/2014/main" id="{578A7763-F708-45F3-B9DF-B6F44607B678}"/>
              </a:ext>
            </a:extLst>
          </p:cNvPr>
          <p:cNvCxnSpPr>
            <a:cxnSpLocks/>
          </p:cNvCxnSpPr>
          <p:nvPr/>
        </p:nvCxnSpPr>
        <p:spPr>
          <a:xfrm flipH="1" flipV="1">
            <a:off x="3856566" y="3208867"/>
            <a:ext cx="1295400" cy="194734"/>
          </a:xfrm>
          <a:prstGeom prst="straightConnector1">
            <a:avLst/>
          </a:prstGeom>
          <a:ln w="101600">
            <a:solidFill>
              <a:srgbClr val="FF0000"/>
            </a:solidFill>
            <a:tailEnd type="triangle"/>
          </a:ln>
          <a:effectLst>
            <a:outerShdw blurRad="50800" dist="139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91B42505-DB67-4D52-864E-EE41B92E79EA}"/>
              </a:ext>
            </a:extLst>
          </p:cNvPr>
          <p:cNvSpPr/>
          <p:nvPr/>
        </p:nvSpPr>
        <p:spPr>
          <a:xfrm>
            <a:off x="5151966" y="3090334"/>
            <a:ext cx="1985434" cy="601134"/>
          </a:xfrm>
          <a:prstGeom prst="rect">
            <a:avLst/>
          </a:prstGeom>
          <a:ln w="19050">
            <a:noFill/>
          </a:ln>
          <a:effectLst>
            <a:outerShdw blurRad="50800" dist="1270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細胞膜</a:t>
            </a:r>
          </a:p>
        </p:txBody>
      </p:sp>
      <p:sp>
        <p:nvSpPr>
          <p:cNvPr id="8" name="正方形/長方形 7">
            <a:extLst>
              <a:ext uri="{FF2B5EF4-FFF2-40B4-BE49-F238E27FC236}">
                <a16:creationId xmlns:a16="http://schemas.microsoft.com/office/drawing/2014/main" id="{C3A336AA-4B4A-4DBD-BA1D-2F6736152A9C}"/>
              </a:ext>
            </a:extLst>
          </p:cNvPr>
          <p:cNvSpPr/>
          <p:nvPr/>
        </p:nvSpPr>
        <p:spPr>
          <a:xfrm>
            <a:off x="4301065" y="753535"/>
            <a:ext cx="4419602" cy="601134"/>
          </a:xfrm>
          <a:prstGeom prst="rect">
            <a:avLst/>
          </a:prstGeom>
          <a:solidFill>
            <a:schemeClr val="accent4">
              <a:lumMod val="20000"/>
              <a:lumOff val="80000"/>
            </a:schemeClr>
          </a:solidFill>
          <a:ln w="28575">
            <a:noFill/>
          </a:ln>
          <a:effectLst>
            <a:outerShdw blurRad="50800" dist="1270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インフルエンザウイルス</a:t>
            </a:r>
          </a:p>
        </p:txBody>
      </p:sp>
      <p:cxnSp>
        <p:nvCxnSpPr>
          <p:cNvPr id="9" name="直線矢印コネクタ 8">
            <a:extLst>
              <a:ext uri="{FF2B5EF4-FFF2-40B4-BE49-F238E27FC236}">
                <a16:creationId xmlns:a16="http://schemas.microsoft.com/office/drawing/2014/main" id="{823B49E0-DD3B-4C5C-AB39-F60A87A4863C}"/>
              </a:ext>
            </a:extLst>
          </p:cNvPr>
          <p:cNvCxnSpPr>
            <a:cxnSpLocks/>
          </p:cNvCxnSpPr>
          <p:nvPr/>
        </p:nvCxnSpPr>
        <p:spPr>
          <a:xfrm flipH="1">
            <a:off x="2743198" y="1003303"/>
            <a:ext cx="1502833" cy="702732"/>
          </a:xfrm>
          <a:prstGeom prst="straightConnector1">
            <a:avLst/>
          </a:prstGeom>
          <a:ln w="101600">
            <a:solidFill>
              <a:srgbClr val="FF0000"/>
            </a:solidFill>
            <a:tailEnd type="triangle"/>
          </a:ln>
          <a:effectLst>
            <a:outerShdw blurRad="50800" dist="139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7013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5F561236-3F2F-4148-976D-EB88042C9C4B}"/>
              </a:ext>
            </a:extLst>
          </p:cNvPr>
          <p:cNvGrpSpPr/>
          <p:nvPr/>
        </p:nvGrpSpPr>
        <p:grpSpPr>
          <a:xfrm>
            <a:off x="1016995" y="2092514"/>
            <a:ext cx="7385861" cy="4509053"/>
            <a:chOff x="1296128" y="1963553"/>
            <a:chExt cx="7077740" cy="4609486"/>
          </a:xfrm>
        </p:grpSpPr>
        <p:sp>
          <p:nvSpPr>
            <p:cNvPr id="4" name="四角形: 角を丸くする 3">
              <a:extLst>
                <a:ext uri="{FF2B5EF4-FFF2-40B4-BE49-F238E27FC236}">
                  <a16:creationId xmlns:a16="http://schemas.microsoft.com/office/drawing/2014/main" id="{9BCDD0B8-746E-4850-B1C2-1F4DB226F9A2}"/>
                </a:ext>
              </a:extLst>
            </p:cNvPr>
            <p:cNvSpPr/>
            <p:nvPr/>
          </p:nvSpPr>
          <p:spPr>
            <a:xfrm>
              <a:off x="1296128" y="1963553"/>
              <a:ext cx="7077740" cy="4609486"/>
            </a:xfrm>
            <a:prstGeom prst="roundRect">
              <a:avLst/>
            </a:prstGeom>
            <a:solidFill>
              <a:schemeClr val="accent3">
                <a:lumMod val="40000"/>
                <a:lumOff val="60000"/>
              </a:schemeClr>
            </a:solidFill>
            <a:ln w="28575">
              <a:solidFill>
                <a:schemeClr val="accent5">
                  <a:lumMod val="50000"/>
                </a:schemeClr>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5606F05E-F3D6-4898-B6F0-13431C8C09EA}"/>
                </a:ext>
              </a:extLst>
            </p:cNvPr>
            <p:cNvSpPr/>
            <p:nvPr/>
          </p:nvSpPr>
          <p:spPr>
            <a:xfrm>
              <a:off x="5386527" y="3879226"/>
              <a:ext cx="2515037" cy="2434789"/>
            </a:xfrm>
            <a:prstGeom prst="ellipse">
              <a:avLst/>
            </a:prstGeom>
            <a:solidFill>
              <a:schemeClr val="accent4">
                <a:lumMod val="20000"/>
                <a:lumOff val="80000"/>
              </a:schemeClr>
            </a:solidFill>
            <a:ln w="28575">
              <a:solidFill>
                <a:schemeClr val="accent4">
                  <a:lumMod val="5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正方形/長方形 12">
            <a:extLst>
              <a:ext uri="{FF2B5EF4-FFF2-40B4-BE49-F238E27FC236}">
                <a16:creationId xmlns:a16="http://schemas.microsoft.com/office/drawing/2014/main" id="{02E0217B-085D-42F9-B5D5-CA9C6B5E4D9E}"/>
              </a:ext>
            </a:extLst>
          </p:cNvPr>
          <p:cNvSpPr/>
          <p:nvPr/>
        </p:nvSpPr>
        <p:spPr>
          <a:xfrm>
            <a:off x="5731452" y="4661616"/>
            <a:ext cx="1732547" cy="991402"/>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solidFill>
                  <a:schemeClr val="tx1"/>
                </a:solidFill>
              </a:rPr>
              <a:t>核</a:t>
            </a:r>
          </a:p>
        </p:txBody>
      </p:sp>
      <p:sp>
        <p:nvSpPr>
          <p:cNvPr id="15" name="フリーフォーム: 図形 14">
            <a:extLst>
              <a:ext uri="{FF2B5EF4-FFF2-40B4-BE49-F238E27FC236}">
                <a16:creationId xmlns:a16="http://schemas.microsoft.com/office/drawing/2014/main" id="{99CA22B8-C85C-4E62-BF5D-05D153A860C9}"/>
              </a:ext>
            </a:extLst>
          </p:cNvPr>
          <p:cNvSpPr/>
          <p:nvPr/>
        </p:nvSpPr>
        <p:spPr>
          <a:xfrm>
            <a:off x="5473546" y="1337334"/>
            <a:ext cx="1501541" cy="731210"/>
          </a:xfrm>
          <a:custGeom>
            <a:avLst/>
            <a:gdLst>
              <a:gd name="connsiteX0" fmla="*/ 0 w 1501541"/>
              <a:gd name="connsiteY0" fmla="*/ 731210 h 731210"/>
              <a:gd name="connsiteX1" fmla="*/ 442762 w 1501541"/>
              <a:gd name="connsiteY1" fmla="*/ 577206 h 731210"/>
              <a:gd name="connsiteX2" fmla="*/ 539015 w 1501541"/>
              <a:gd name="connsiteY2" fmla="*/ 259572 h 731210"/>
              <a:gd name="connsiteX3" fmla="*/ 635268 w 1501541"/>
              <a:gd name="connsiteY3" fmla="*/ 95943 h 731210"/>
              <a:gd name="connsiteX4" fmla="*/ 1020278 w 1501541"/>
              <a:gd name="connsiteY4" fmla="*/ 9315 h 731210"/>
              <a:gd name="connsiteX5" fmla="*/ 1251285 w 1501541"/>
              <a:gd name="connsiteY5" fmla="*/ 317324 h 731210"/>
              <a:gd name="connsiteX6" fmla="*/ 1309036 w 1501541"/>
              <a:gd name="connsiteY6" fmla="*/ 519454 h 731210"/>
              <a:gd name="connsiteX7" fmla="*/ 1357162 w 1501541"/>
              <a:gd name="connsiteY7" fmla="*/ 683084 h 731210"/>
              <a:gd name="connsiteX8" fmla="*/ 1501541 w 1501541"/>
              <a:gd name="connsiteY8" fmla="*/ 731210 h 73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541" h="731210">
                <a:moveTo>
                  <a:pt x="0" y="731210"/>
                </a:moveTo>
                <a:cubicBezTo>
                  <a:pt x="176463" y="693511"/>
                  <a:pt x="352926" y="655812"/>
                  <a:pt x="442762" y="577206"/>
                </a:cubicBezTo>
                <a:cubicBezTo>
                  <a:pt x="532598" y="498600"/>
                  <a:pt x="506931" y="339782"/>
                  <a:pt x="539015" y="259572"/>
                </a:cubicBezTo>
                <a:cubicBezTo>
                  <a:pt x="571099" y="179362"/>
                  <a:pt x="555058" y="137652"/>
                  <a:pt x="635268" y="95943"/>
                </a:cubicBezTo>
                <a:cubicBezTo>
                  <a:pt x="715478" y="54234"/>
                  <a:pt x="917609" y="-27582"/>
                  <a:pt x="1020278" y="9315"/>
                </a:cubicBezTo>
                <a:cubicBezTo>
                  <a:pt x="1122947" y="46212"/>
                  <a:pt x="1203159" y="232301"/>
                  <a:pt x="1251285" y="317324"/>
                </a:cubicBezTo>
                <a:cubicBezTo>
                  <a:pt x="1299411" y="402347"/>
                  <a:pt x="1291390" y="458494"/>
                  <a:pt x="1309036" y="519454"/>
                </a:cubicBezTo>
                <a:cubicBezTo>
                  <a:pt x="1326682" y="580414"/>
                  <a:pt x="1325078" y="647791"/>
                  <a:pt x="1357162" y="683084"/>
                </a:cubicBezTo>
                <a:cubicBezTo>
                  <a:pt x="1389246" y="718377"/>
                  <a:pt x="1445393" y="724793"/>
                  <a:pt x="1501541" y="731210"/>
                </a:cubicBezTo>
              </a:path>
            </a:pathLst>
          </a:custGeom>
          <a:solidFill>
            <a:schemeClr val="accent3">
              <a:lumMod val="60000"/>
              <a:lumOff val="40000"/>
            </a:schemeClr>
          </a:solidFill>
          <a:ln>
            <a:solidFill>
              <a:schemeClr val="accent5">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四角形: 角を丸くする 15">
            <a:extLst>
              <a:ext uri="{FF2B5EF4-FFF2-40B4-BE49-F238E27FC236}">
                <a16:creationId xmlns:a16="http://schemas.microsoft.com/office/drawing/2014/main" id="{49674D02-F5E0-487B-B334-4182BCA3AE70}"/>
              </a:ext>
            </a:extLst>
          </p:cNvPr>
          <p:cNvSpPr/>
          <p:nvPr/>
        </p:nvSpPr>
        <p:spPr>
          <a:xfrm>
            <a:off x="471652" y="65019"/>
            <a:ext cx="6945224" cy="1154292"/>
          </a:xfrm>
          <a:prstGeom prst="roundRect">
            <a:avLst/>
          </a:prstGeom>
          <a:solidFill>
            <a:schemeClr val="accent4">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p>
          <a:p>
            <a:r>
              <a:rPr kumimoji="1" lang="ja-JP" altLang="en-US" sz="2800" dirty="0"/>
              <a:t>人の細胞の中でウイルスになるのではなく</a:t>
            </a:r>
            <a:endParaRPr kumimoji="1" lang="en-US" altLang="ja-JP" sz="2800" dirty="0"/>
          </a:p>
          <a:p>
            <a:r>
              <a:rPr kumimoji="1" lang="ja-JP" altLang="en-US" sz="2800" dirty="0"/>
              <a:t>ウイルスの</a:t>
            </a:r>
            <a:r>
              <a:rPr kumimoji="1" lang="en-US" altLang="ja-JP" sz="2800" dirty="0"/>
              <a:t>RNA</a:t>
            </a:r>
            <a:r>
              <a:rPr kumimoji="1" lang="ja-JP" altLang="en-US" sz="2800" dirty="0">
                <a:solidFill>
                  <a:srgbClr val="FF0000"/>
                </a:solidFill>
              </a:rPr>
              <a:t>が細胞膜に芽を出す</a:t>
            </a:r>
            <a:endParaRPr kumimoji="1" lang="en-US" altLang="ja-JP" sz="2800" dirty="0">
              <a:solidFill>
                <a:srgbClr val="FF0000"/>
              </a:solidFill>
            </a:endParaRPr>
          </a:p>
          <a:p>
            <a:pPr algn="ctr"/>
            <a:endParaRPr kumimoji="1" lang="ja-JP" altLang="en-US" dirty="0"/>
          </a:p>
        </p:txBody>
      </p:sp>
      <p:grpSp>
        <p:nvGrpSpPr>
          <p:cNvPr id="3" name="グループ化 2">
            <a:extLst>
              <a:ext uri="{FF2B5EF4-FFF2-40B4-BE49-F238E27FC236}">
                <a16:creationId xmlns:a16="http://schemas.microsoft.com/office/drawing/2014/main" id="{243C5AFC-BAC6-41D8-A8B8-F56CFFF589FB}"/>
              </a:ext>
            </a:extLst>
          </p:cNvPr>
          <p:cNvGrpSpPr/>
          <p:nvPr/>
        </p:nvGrpSpPr>
        <p:grpSpPr>
          <a:xfrm>
            <a:off x="471652" y="3247141"/>
            <a:ext cx="5640145" cy="623235"/>
            <a:chOff x="418507" y="3557965"/>
            <a:chExt cx="5640145" cy="623235"/>
          </a:xfrm>
        </p:grpSpPr>
        <p:sp>
          <p:nvSpPr>
            <p:cNvPr id="22" name="正方形/長方形 21">
              <a:extLst>
                <a:ext uri="{FF2B5EF4-FFF2-40B4-BE49-F238E27FC236}">
                  <a16:creationId xmlns:a16="http://schemas.microsoft.com/office/drawing/2014/main" id="{E2EBF7D9-8C1F-4074-8899-BF30995E86CA}"/>
                </a:ext>
              </a:extLst>
            </p:cNvPr>
            <p:cNvSpPr/>
            <p:nvPr/>
          </p:nvSpPr>
          <p:spPr>
            <a:xfrm>
              <a:off x="418507" y="3557965"/>
              <a:ext cx="4829790" cy="623235"/>
            </a:xfrm>
            <a:prstGeom prst="rect">
              <a:avLst/>
            </a:prstGeom>
            <a:solidFill>
              <a:schemeClr val="bg1"/>
            </a:solidFill>
            <a:ln w="19050">
              <a:no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複製されたウイルスの</a:t>
              </a:r>
              <a:r>
                <a:rPr kumimoji="1" lang="en-US" altLang="ja-JP" sz="3200" dirty="0"/>
                <a:t>RNA</a:t>
              </a:r>
              <a:endParaRPr kumimoji="1" lang="ja-JP" altLang="en-US" sz="3200" dirty="0"/>
            </a:p>
          </p:txBody>
        </p:sp>
        <p:cxnSp>
          <p:nvCxnSpPr>
            <p:cNvPr id="24" name="直線矢印コネクタ 23">
              <a:extLst>
                <a:ext uri="{FF2B5EF4-FFF2-40B4-BE49-F238E27FC236}">
                  <a16:creationId xmlns:a16="http://schemas.microsoft.com/office/drawing/2014/main" id="{B0700DAD-1E66-4577-B21F-B6F1B3568297}"/>
                </a:ext>
              </a:extLst>
            </p:cNvPr>
            <p:cNvCxnSpPr>
              <a:cxnSpLocks/>
            </p:cNvCxnSpPr>
            <p:nvPr/>
          </p:nvCxnSpPr>
          <p:spPr>
            <a:xfrm>
              <a:off x="5258485" y="3869583"/>
              <a:ext cx="800167" cy="0"/>
            </a:xfrm>
            <a:prstGeom prst="straightConnector1">
              <a:avLst/>
            </a:prstGeom>
            <a:ln w="57150">
              <a:solidFill>
                <a:srgbClr val="FF0000"/>
              </a:solidFill>
              <a:tailEnd type="triangle"/>
            </a:ln>
            <a:effectLst>
              <a:outerShdw blurRad="50800" dist="1016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5" name="四角形: 角を丸くする 24">
            <a:extLst>
              <a:ext uri="{FF2B5EF4-FFF2-40B4-BE49-F238E27FC236}">
                <a16:creationId xmlns:a16="http://schemas.microsoft.com/office/drawing/2014/main" id="{518CB3FC-3506-4455-A65D-6F2806BEF7A7}"/>
              </a:ext>
            </a:extLst>
          </p:cNvPr>
          <p:cNvSpPr/>
          <p:nvPr/>
        </p:nvSpPr>
        <p:spPr>
          <a:xfrm>
            <a:off x="6155345" y="1217480"/>
            <a:ext cx="3413407" cy="687226"/>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a:t>
            </a:r>
            <a:r>
              <a:rPr kumimoji="1" lang="ja-JP" altLang="en-US" sz="3200" dirty="0">
                <a:solidFill>
                  <a:srgbClr val="FF0000"/>
                </a:solidFill>
              </a:rPr>
              <a:t>出芽</a:t>
            </a:r>
            <a:r>
              <a:rPr kumimoji="1" lang="ja-JP" altLang="en-US" sz="3200" dirty="0"/>
              <a:t>と呼ぶ）</a:t>
            </a:r>
          </a:p>
        </p:txBody>
      </p:sp>
      <p:grpSp>
        <p:nvGrpSpPr>
          <p:cNvPr id="17" name="グループ化 16">
            <a:extLst>
              <a:ext uri="{FF2B5EF4-FFF2-40B4-BE49-F238E27FC236}">
                <a16:creationId xmlns:a16="http://schemas.microsoft.com/office/drawing/2014/main" id="{567EA7AF-3033-4690-99E9-616D21493B15}"/>
              </a:ext>
            </a:extLst>
          </p:cNvPr>
          <p:cNvGrpSpPr/>
          <p:nvPr/>
        </p:nvGrpSpPr>
        <p:grpSpPr>
          <a:xfrm>
            <a:off x="6155345" y="3113850"/>
            <a:ext cx="587141" cy="737519"/>
            <a:chOff x="2128982" y="4859991"/>
            <a:chExt cx="785874" cy="1033225"/>
          </a:xfrm>
          <a:solidFill>
            <a:schemeClr val="accent1"/>
          </a:solidFill>
          <a:effectLst>
            <a:outerShdw blurRad="50800" dist="76200" dir="2700000" algn="tl" rotWithShape="0">
              <a:prstClr val="black">
                <a:alpha val="40000"/>
              </a:prstClr>
            </a:outerShdw>
          </a:effectLst>
        </p:grpSpPr>
        <p:sp>
          <p:nvSpPr>
            <p:cNvPr id="18" name="四角形: 角を丸くする 17">
              <a:extLst>
                <a:ext uri="{FF2B5EF4-FFF2-40B4-BE49-F238E27FC236}">
                  <a16:creationId xmlns:a16="http://schemas.microsoft.com/office/drawing/2014/main" id="{933D9431-B0B8-46F8-866A-7B06A986B219}"/>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37063B19-223E-46D1-A629-962FC2A4EE1B}"/>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20" name="四角形: 角を丸くする 19">
              <a:extLst>
                <a:ext uri="{FF2B5EF4-FFF2-40B4-BE49-F238E27FC236}">
                  <a16:creationId xmlns:a16="http://schemas.microsoft.com/office/drawing/2014/main" id="{66DA0DA1-CCB0-4A68-A823-CA2BCD00A680}"/>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extLst>
                <a:ext uri="{FF2B5EF4-FFF2-40B4-BE49-F238E27FC236}">
                  <a16:creationId xmlns:a16="http://schemas.microsoft.com/office/drawing/2014/main" id="{20AB827E-1F76-4FCC-8862-C7474B9F196A}"/>
                </a:ext>
              </a:extLst>
            </p:cNvPr>
            <p:cNvSpPr/>
            <p:nvPr/>
          </p:nvSpPr>
          <p:spPr>
            <a:xfrm>
              <a:off x="2635478"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63402288-74DF-4370-A677-065AEF4D316E}"/>
                </a:ext>
              </a:extLst>
            </p:cNvPr>
            <p:cNvSpPr/>
            <p:nvPr/>
          </p:nvSpPr>
          <p:spPr>
            <a:xfrm>
              <a:off x="2804311" y="4859991"/>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53491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1.11111E-6 L -0.00452 -0.20602 " pathEditMode="relative" rAng="0" ptsTypes="AA">
                                      <p:cBhvr>
                                        <p:cTn id="6" dur="2000" fill="hold"/>
                                        <p:tgtEl>
                                          <p:spTgt spid="17"/>
                                        </p:tgtEl>
                                        <p:attrNameLst>
                                          <p:attrName>ppt_x</p:attrName>
                                          <p:attrName>ppt_y</p:attrName>
                                        </p:attrNameLst>
                                      </p:cBhvr>
                                      <p:rCtr x="-226" y="-10301"/>
                                    </p:animMotion>
                                  </p:child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AB9CF9C-AD47-4C3A-B844-C9D2876A9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480" y="1851220"/>
            <a:ext cx="3568384" cy="4757071"/>
          </a:xfrm>
          <a:prstGeom prst="rect">
            <a:avLst/>
          </a:prstGeom>
          <a:ln w="31750">
            <a:solidFill>
              <a:srgbClr val="FFFF00"/>
            </a:solidFill>
          </a:ln>
          <a:effectLst>
            <a:outerShdw blurRad="50800" dist="127000" dir="2700000" algn="tl" rotWithShape="0">
              <a:prstClr val="black">
                <a:alpha val="40000"/>
              </a:prstClr>
            </a:outerShdw>
          </a:effectLst>
        </p:spPr>
      </p:pic>
      <p:sp>
        <p:nvSpPr>
          <p:cNvPr id="4" name="正方形/長方形 3">
            <a:extLst>
              <a:ext uri="{FF2B5EF4-FFF2-40B4-BE49-F238E27FC236}">
                <a16:creationId xmlns:a16="http://schemas.microsoft.com/office/drawing/2014/main" id="{CF499287-ED53-46C3-B6CF-4BA4DC05EEA2}"/>
              </a:ext>
            </a:extLst>
          </p:cNvPr>
          <p:cNvSpPr/>
          <p:nvPr/>
        </p:nvSpPr>
        <p:spPr>
          <a:xfrm>
            <a:off x="654518" y="202130"/>
            <a:ext cx="7421078" cy="943275"/>
          </a:xfrm>
          <a:prstGeom prst="rect">
            <a:avLst/>
          </a:prstGeom>
          <a:solidFill>
            <a:schemeClr val="accent1">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細胞膜に芽を出している多数のインフルエンザウイルスの</a:t>
            </a:r>
            <a:r>
              <a:rPr kumimoji="1" lang="en-US" altLang="ja-JP" sz="2800" dirty="0"/>
              <a:t>RNA</a:t>
            </a:r>
            <a:r>
              <a:rPr kumimoji="1" lang="ja-JP" altLang="en-US" sz="2800" dirty="0"/>
              <a:t>（蛋白の殻で覆われている）</a:t>
            </a:r>
          </a:p>
        </p:txBody>
      </p:sp>
      <p:sp>
        <p:nvSpPr>
          <p:cNvPr id="5" name="楕円 4">
            <a:extLst>
              <a:ext uri="{FF2B5EF4-FFF2-40B4-BE49-F238E27FC236}">
                <a16:creationId xmlns:a16="http://schemas.microsoft.com/office/drawing/2014/main" id="{46D97BE2-E6EC-483C-A945-23D86073D39D}"/>
              </a:ext>
            </a:extLst>
          </p:cNvPr>
          <p:cNvSpPr/>
          <p:nvPr/>
        </p:nvSpPr>
        <p:spPr>
          <a:xfrm>
            <a:off x="837398" y="2194560"/>
            <a:ext cx="3527659" cy="4186989"/>
          </a:xfrm>
          <a:prstGeom prst="ellipse">
            <a:avLst/>
          </a:prstGeom>
          <a:noFill/>
          <a:ln w="57150">
            <a:solidFill>
              <a:srgbClr val="FF00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C8A2B0BD-030F-4535-B8B4-5008AF4ECC7A}"/>
              </a:ext>
            </a:extLst>
          </p:cNvPr>
          <p:cNvSpPr/>
          <p:nvPr/>
        </p:nvSpPr>
        <p:spPr>
          <a:xfrm>
            <a:off x="4405781" y="2512193"/>
            <a:ext cx="4229783" cy="101065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4000" dirty="0"/>
              <a:t>気持ち悪りぃー！</a:t>
            </a:r>
          </a:p>
        </p:txBody>
      </p:sp>
      <p:sp>
        <p:nvSpPr>
          <p:cNvPr id="7" name="矢印: 下 6">
            <a:extLst>
              <a:ext uri="{FF2B5EF4-FFF2-40B4-BE49-F238E27FC236}">
                <a16:creationId xmlns:a16="http://schemas.microsoft.com/office/drawing/2014/main" id="{712D4EBA-8784-49B0-A574-97ABA81CFDBD}"/>
              </a:ext>
            </a:extLst>
          </p:cNvPr>
          <p:cNvSpPr/>
          <p:nvPr/>
        </p:nvSpPr>
        <p:spPr>
          <a:xfrm rot="2440949">
            <a:off x="4338328" y="1095623"/>
            <a:ext cx="529389" cy="1811748"/>
          </a:xfrm>
          <a:prstGeom prst="downArrow">
            <a:avLst/>
          </a:prstGeom>
          <a:solidFill>
            <a:srgbClr val="FFFF00"/>
          </a:solidFill>
          <a:ln>
            <a:solidFill>
              <a:schemeClr val="accent3">
                <a:lumMod val="7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4725732-9751-4249-93CD-8F82E9E892C5}"/>
              </a:ext>
            </a:extLst>
          </p:cNvPr>
          <p:cNvSpPr/>
          <p:nvPr/>
        </p:nvSpPr>
        <p:spPr>
          <a:xfrm>
            <a:off x="3934144" y="6134521"/>
            <a:ext cx="2168273" cy="58714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dirty="0"/>
              <a:t>（培養細胞）</a:t>
            </a:r>
          </a:p>
        </p:txBody>
      </p:sp>
    </p:spTree>
    <p:extLst>
      <p:ext uri="{BB962C8B-B14F-4D97-AF65-F5344CB8AC3E}">
        <p14:creationId xmlns:p14="http://schemas.microsoft.com/office/powerpoint/2010/main" val="279098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画面の領域">
            <a:extLst>
              <a:ext uri="{FF2B5EF4-FFF2-40B4-BE49-F238E27FC236}">
                <a16:creationId xmlns:a16="http://schemas.microsoft.com/office/drawing/2014/main" id="{DAC0C2F7-5FCF-4D24-8D5B-F75C664C0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830" y="904561"/>
            <a:ext cx="3493658" cy="4033254"/>
          </a:xfrm>
          <a:prstGeom prst="rect">
            <a:avLst/>
          </a:prstGeom>
          <a:ln w="31750">
            <a:solidFill>
              <a:srgbClr val="FFFF00"/>
            </a:solidFill>
          </a:ln>
          <a:effectLst>
            <a:outerShdw blurRad="50800" dist="127000" dir="2700000" algn="tl" rotWithShape="0">
              <a:prstClr val="black">
                <a:alpha val="40000"/>
              </a:prstClr>
            </a:outerShdw>
          </a:effectLst>
        </p:spPr>
      </p:pic>
      <p:sp>
        <p:nvSpPr>
          <p:cNvPr id="7" name="四角形: 角を丸くする 6">
            <a:extLst>
              <a:ext uri="{FF2B5EF4-FFF2-40B4-BE49-F238E27FC236}">
                <a16:creationId xmlns:a16="http://schemas.microsoft.com/office/drawing/2014/main" id="{35F63255-FCF0-446B-991D-A18506EEF572}"/>
              </a:ext>
            </a:extLst>
          </p:cNvPr>
          <p:cNvSpPr/>
          <p:nvPr/>
        </p:nvSpPr>
        <p:spPr>
          <a:xfrm>
            <a:off x="282613" y="231229"/>
            <a:ext cx="7498254" cy="530772"/>
          </a:xfrm>
          <a:prstGeom prst="roundRect">
            <a:avLst/>
          </a:prstGeom>
          <a:solidFill>
            <a:schemeClr val="accent1">
              <a:lumMod val="20000"/>
              <a:lumOff val="80000"/>
            </a:schemeClr>
          </a:solidFill>
          <a:ln w="19050"/>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毎年１０００万人近くが感染するインフルエンザ</a:t>
            </a:r>
          </a:p>
        </p:txBody>
      </p:sp>
      <p:sp>
        <p:nvSpPr>
          <p:cNvPr id="4" name="正方形/長方形 3">
            <a:extLst>
              <a:ext uri="{FF2B5EF4-FFF2-40B4-BE49-F238E27FC236}">
                <a16:creationId xmlns:a16="http://schemas.microsoft.com/office/drawing/2014/main" id="{78A7BAFB-C8EC-49C6-87F9-EA8E30A102E9}"/>
              </a:ext>
            </a:extLst>
          </p:cNvPr>
          <p:cNvSpPr/>
          <p:nvPr/>
        </p:nvSpPr>
        <p:spPr>
          <a:xfrm>
            <a:off x="67377" y="5145294"/>
            <a:ext cx="9008533" cy="1208690"/>
          </a:xfrm>
          <a:prstGeom prst="rect">
            <a:avLst/>
          </a:prstGeom>
          <a:solidFill>
            <a:schemeClr val="bg2">
              <a:lumMod val="20000"/>
              <a:lumOff val="80000"/>
            </a:schemeClr>
          </a:solidFill>
          <a:ln w="19050">
            <a:noFill/>
          </a:ln>
          <a:effectLst>
            <a:outerShdw blurRad="50800" dist="889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14</a:t>
            </a:r>
            <a:r>
              <a:rPr kumimoji="1" lang="ja-JP" altLang="en-US" sz="2800" dirty="0"/>
              <a:t>世紀頃イタリアの星占い師がインフルエンザは星の</a:t>
            </a:r>
            <a:r>
              <a:rPr kumimoji="1" lang="ja-JP" altLang="en-US" sz="2800" dirty="0">
                <a:solidFill>
                  <a:srgbClr val="FF0000"/>
                </a:solidFill>
              </a:rPr>
              <a:t>影響</a:t>
            </a:r>
            <a:endParaRPr kumimoji="1" lang="en-US" altLang="ja-JP" sz="2800" dirty="0">
              <a:solidFill>
                <a:srgbClr val="FF0000"/>
              </a:solidFill>
            </a:endParaRPr>
          </a:p>
          <a:p>
            <a:r>
              <a:rPr kumimoji="1" lang="ja-JP" altLang="en-US" sz="2800" dirty="0">
                <a:solidFill>
                  <a:srgbClr val="FF0000"/>
                </a:solidFill>
              </a:rPr>
              <a:t>（</a:t>
            </a:r>
            <a:r>
              <a:rPr kumimoji="1" lang="en-US" altLang="ja-JP" sz="2800" dirty="0">
                <a:solidFill>
                  <a:srgbClr val="FF0000"/>
                </a:solidFill>
              </a:rPr>
              <a:t>influence=</a:t>
            </a:r>
            <a:r>
              <a:rPr kumimoji="1" lang="ja-JP" altLang="en-US" sz="2800" dirty="0">
                <a:solidFill>
                  <a:srgbClr val="FF0000"/>
                </a:solidFill>
              </a:rPr>
              <a:t>インフルエンス）</a:t>
            </a:r>
            <a:r>
              <a:rPr kumimoji="1" lang="ja-JP" altLang="en-US" sz="2800" dirty="0"/>
              <a:t>によると言った事が起源？</a:t>
            </a:r>
            <a:endParaRPr kumimoji="1" lang="en-US" altLang="ja-JP" sz="2800" dirty="0"/>
          </a:p>
          <a:p>
            <a:pPr algn="ctr"/>
            <a:endParaRPr kumimoji="1" lang="ja-JP" altLang="en-US" dirty="0"/>
          </a:p>
        </p:txBody>
      </p:sp>
      <p:sp>
        <p:nvSpPr>
          <p:cNvPr id="3" name="正方形/長方形 2">
            <a:extLst>
              <a:ext uri="{FF2B5EF4-FFF2-40B4-BE49-F238E27FC236}">
                <a16:creationId xmlns:a16="http://schemas.microsoft.com/office/drawing/2014/main" id="{74DBB1F2-B889-4E13-9796-AA0B0506B1C5}"/>
              </a:ext>
            </a:extLst>
          </p:cNvPr>
          <p:cNvSpPr/>
          <p:nvPr/>
        </p:nvSpPr>
        <p:spPr>
          <a:xfrm>
            <a:off x="472830" y="1053175"/>
            <a:ext cx="4341502" cy="482133"/>
          </a:xfrm>
          <a:prstGeom prst="rect">
            <a:avLst/>
          </a:prstGeom>
          <a:solidFill>
            <a:schemeClr val="accent4">
              <a:lumMod val="20000"/>
              <a:lumOff val="80000"/>
            </a:schemeClr>
          </a:solidFill>
          <a:ln w="28575">
            <a:solidFill>
              <a:schemeClr val="accent5">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インフルエンザはイタリア語</a:t>
            </a:r>
          </a:p>
        </p:txBody>
      </p:sp>
      <p:sp>
        <p:nvSpPr>
          <p:cNvPr id="8" name="正方形/長方形 7">
            <a:extLst>
              <a:ext uri="{FF2B5EF4-FFF2-40B4-BE49-F238E27FC236}">
                <a16:creationId xmlns:a16="http://schemas.microsoft.com/office/drawing/2014/main" id="{B91DA24B-9F98-42A7-B890-861F1447365B}"/>
              </a:ext>
            </a:extLst>
          </p:cNvPr>
          <p:cNvSpPr/>
          <p:nvPr/>
        </p:nvSpPr>
        <p:spPr>
          <a:xfrm>
            <a:off x="472830" y="1068964"/>
            <a:ext cx="5994400" cy="657460"/>
          </a:xfrm>
          <a:prstGeom prst="rect">
            <a:avLst/>
          </a:prstGeom>
          <a:solidFill>
            <a:schemeClr val="accent2">
              <a:lumMod val="20000"/>
              <a:lumOff val="80000"/>
            </a:schemeClr>
          </a:solidFill>
          <a:ln w="12700">
            <a:no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rgbClr val="FF0000"/>
                </a:solidFill>
              </a:rPr>
              <a:t>インフルエンザ</a:t>
            </a:r>
            <a:r>
              <a:rPr kumimoji="1" lang="ja-JP" altLang="en-US" sz="2800" dirty="0"/>
              <a:t>という病名の由来は？</a:t>
            </a:r>
          </a:p>
        </p:txBody>
      </p:sp>
      <p:sp>
        <p:nvSpPr>
          <p:cNvPr id="9" name="正方形/長方形 8">
            <a:extLst>
              <a:ext uri="{FF2B5EF4-FFF2-40B4-BE49-F238E27FC236}">
                <a16:creationId xmlns:a16="http://schemas.microsoft.com/office/drawing/2014/main" id="{EBA914BE-EBDE-488D-847F-05195FCCA7A7}"/>
              </a:ext>
            </a:extLst>
          </p:cNvPr>
          <p:cNvSpPr/>
          <p:nvPr/>
        </p:nvSpPr>
        <p:spPr>
          <a:xfrm>
            <a:off x="681209" y="4251534"/>
            <a:ext cx="7780867" cy="760397"/>
          </a:xfrm>
          <a:prstGeom prst="rect">
            <a:avLst/>
          </a:prstGeom>
          <a:solidFill>
            <a:schemeClr val="accent2">
              <a:lumMod val="20000"/>
              <a:lumOff val="80000"/>
            </a:schemeClr>
          </a:solidFill>
          <a:ln w="19050"/>
          <a:effectLst>
            <a:outerShdw blurRad="50800" dist="889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p>
          <a:p>
            <a:r>
              <a:rPr kumimoji="1" lang="ja-JP" altLang="en-US" sz="2800" dirty="0"/>
              <a:t>海外では</a:t>
            </a:r>
            <a:r>
              <a:rPr kumimoji="1" lang="en-US" altLang="ja-JP" sz="3600" dirty="0"/>
              <a:t>in</a:t>
            </a:r>
            <a:r>
              <a:rPr kumimoji="1" lang="en-US" altLang="ja-JP" sz="3600" dirty="0">
                <a:solidFill>
                  <a:srgbClr val="FF0000"/>
                </a:solidFill>
              </a:rPr>
              <a:t>flu</a:t>
            </a:r>
            <a:r>
              <a:rPr kumimoji="1" lang="en-US" altLang="ja-JP" sz="3600" dirty="0"/>
              <a:t>enza</a:t>
            </a:r>
            <a:r>
              <a:rPr kumimoji="1" lang="ja-JP" altLang="en-US" sz="2800" dirty="0"/>
              <a:t>の</a:t>
            </a:r>
            <a:r>
              <a:rPr kumimoji="1" lang="en-US" altLang="ja-JP" sz="2800" dirty="0"/>
              <a:t>flu</a:t>
            </a:r>
            <a:r>
              <a:rPr kumimoji="1" lang="ja-JP" altLang="en-US" sz="2800" dirty="0"/>
              <a:t>をとって</a:t>
            </a:r>
            <a:r>
              <a:rPr kumimoji="1" lang="en-US" altLang="ja-JP" sz="2800" dirty="0">
                <a:solidFill>
                  <a:srgbClr val="FF0000"/>
                </a:solidFill>
              </a:rPr>
              <a:t>flu</a:t>
            </a:r>
            <a:r>
              <a:rPr kumimoji="1" lang="ja-JP" altLang="en-US" sz="2800" dirty="0">
                <a:solidFill>
                  <a:srgbClr val="FF0000"/>
                </a:solidFill>
              </a:rPr>
              <a:t>（フル）</a:t>
            </a:r>
            <a:r>
              <a:rPr kumimoji="1" lang="ja-JP" altLang="en-US" sz="2800" dirty="0"/>
              <a:t>と略す。</a:t>
            </a:r>
            <a:endParaRPr kumimoji="1" lang="en-US" altLang="ja-JP" sz="2800" dirty="0"/>
          </a:p>
          <a:p>
            <a:pPr algn="ctr"/>
            <a:endParaRPr kumimoji="1" lang="ja-JP" altLang="en-US" dirty="0"/>
          </a:p>
        </p:txBody>
      </p:sp>
      <p:sp>
        <p:nvSpPr>
          <p:cNvPr id="2" name="正方形/長方形 1">
            <a:extLst>
              <a:ext uri="{FF2B5EF4-FFF2-40B4-BE49-F238E27FC236}">
                <a16:creationId xmlns:a16="http://schemas.microsoft.com/office/drawing/2014/main" id="{E66D2E5A-EB5C-4DDB-8E7A-03B2CB338DBC}"/>
              </a:ext>
            </a:extLst>
          </p:cNvPr>
          <p:cNvSpPr/>
          <p:nvPr/>
        </p:nvSpPr>
        <p:spPr>
          <a:xfrm>
            <a:off x="2387993" y="4896606"/>
            <a:ext cx="511175" cy="52178"/>
          </a:xfrm>
          <a:prstGeom prst="rect">
            <a:avLst/>
          </a:prstGeom>
          <a:solidFill>
            <a:srgbClr val="FFFF00"/>
          </a:solidFill>
          <a:ln>
            <a:solidFill>
              <a:schemeClr val="accent5">
                <a:lumMod val="20000"/>
                <a:lumOff val="80000"/>
              </a:schemeClr>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D1F3CB26-9688-44EF-AF13-7847D7F5C4DA}"/>
              </a:ext>
            </a:extLst>
          </p:cNvPr>
          <p:cNvSpPr/>
          <p:nvPr/>
        </p:nvSpPr>
        <p:spPr>
          <a:xfrm>
            <a:off x="681209" y="3402958"/>
            <a:ext cx="7631216" cy="657460"/>
          </a:xfrm>
          <a:prstGeom prst="rect">
            <a:avLst/>
          </a:prstGeom>
          <a:solidFill>
            <a:schemeClr val="accent4">
              <a:lumMod val="20000"/>
              <a:lumOff val="80000"/>
            </a:schemeClr>
          </a:solidFill>
          <a:ln w="19050">
            <a:no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rgbClr val="FF0000"/>
                </a:solidFill>
              </a:rPr>
              <a:t>ウイルス</a:t>
            </a:r>
            <a:r>
              <a:rPr kumimoji="1" lang="ja-JP" altLang="en-US" sz="2800" dirty="0"/>
              <a:t>はラテン語が起源で</a:t>
            </a:r>
            <a:r>
              <a:rPr kumimoji="1" lang="ja-JP" altLang="en-US" sz="2800" dirty="0">
                <a:solidFill>
                  <a:srgbClr val="FF0000"/>
                </a:solidFill>
              </a:rPr>
              <a:t>毒素</a:t>
            </a:r>
            <a:r>
              <a:rPr kumimoji="1" lang="ja-JP" altLang="en-US" sz="2800" dirty="0"/>
              <a:t>という意味</a:t>
            </a:r>
          </a:p>
        </p:txBody>
      </p:sp>
    </p:spTree>
    <p:extLst>
      <p:ext uri="{BB962C8B-B14F-4D97-AF65-F5344CB8AC3E}">
        <p14:creationId xmlns:p14="http://schemas.microsoft.com/office/powerpoint/2010/main" val="241659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8" grpId="0" animBg="1"/>
      <p:bldP spid="9" grpId="0" animBg="1"/>
      <p:bldP spid="2"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EFF8E26-7F75-4569-A196-2BB16B258297}"/>
              </a:ext>
            </a:extLst>
          </p:cNvPr>
          <p:cNvGrpSpPr/>
          <p:nvPr/>
        </p:nvGrpSpPr>
        <p:grpSpPr>
          <a:xfrm>
            <a:off x="587672" y="557764"/>
            <a:ext cx="8025387" cy="5635262"/>
            <a:chOff x="125659" y="874889"/>
            <a:chExt cx="8025387" cy="5635262"/>
          </a:xfrm>
        </p:grpSpPr>
        <p:pic>
          <p:nvPicPr>
            <p:cNvPr id="4" name="図 3" descr="画面の領域">
              <a:extLst>
                <a:ext uri="{FF2B5EF4-FFF2-40B4-BE49-F238E27FC236}">
                  <a16:creationId xmlns:a16="http://schemas.microsoft.com/office/drawing/2014/main" id="{F1A2C0A5-2D4E-4F84-8B81-7C3433FD009F}"/>
                </a:ext>
              </a:extLst>
            </p:cNvPr>
            <p:cNvPicPr>
              <a:picLocks noChangeAspect="1"/>
            </p:cNvPicPr>
            <p:nvPr/>
          </p:nvPicPr>
          <p:blipFill rotWithShape="1">
            <a:blip r:embed="rId2">
              <a:extLst>
                <a:ext uri="{28A0092B-C50C-407E-A947-70E740481C1C}">
                  <a14:useLocalDpi xmlns:a14="http://schemas.microsoft.com/office/drawing/2010/main" val="0"/>
                </a:ext>
              </a:extLst>
            </a:blip>
            <a:srcRect l="5055" t="3272" r="3325" b="15181"/>
            <a:stretch/>
          </p:blipFill>
          <p:spPr>
            <a:xfrm>
              <a:off x="387093" y="917872"/>
              <a:ext cx="6727829" cy="5592279"/>
            </a:xfrm>
            <a:prstGeom prst="rect">
              <a:avLst/>
            </a:prstGeom>
            <a:ln w="38100">
              <a:solidFill>
                <a:schemeClr val="accent1">
                  <a:lumMod val="50000"/>
                </a:schemeClr>
              </a:solidFill>
            </a:ln>
            <a:effectLst>
              <a:outerShdw blurRad="50800" dist="76200" dir="2700000" algn="tl" rotWithShape="0">
                <a:prstClr val="black">
                  <a:alpha val="40000"/>
                </a:prstClr>
              </a:outerShdw>
            </a:effectLst>
          </p:spPr>
        </p:pic>
        <p:sp>
          <p:nvSpPr>
            <p:cNvPr id="5" name="正方形/長方形 4">
              <a:extLst>
                <a:ext uri="{FF2B5EF4-FFF2-40B4-BE49-F238E27FC236}">
                  <a16:creationId xmlns:a16="http://schemas.microsoft.com/office/drawing/2014/main" id="{AAE71C92-E22B-4B32-81F9-CDA020A052F4}"/>
                </a:ext>
              </a:extLst>
            </p:cNvPr>
            <p:cNvSpPr/>
            <p:nvPr/>
          </p:nvSpPr>
          <p:spPr>
            <a:xfrm>
              <a:off x="5349858" y="2762483"/>
              <a:ext cx="1703672" cy="587721"/>
            </a:xfrm>
            <a:prstGeom prst="rect">
              <a:avLst/>
            </a:prstGeom>
            <a:ln w="19050"/>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細胞膜</a:t>
              </a:r>
            </a:p>
          </p:txBody>
        </p:sp>
        <p:cxnSp>
          <p:nvCxnSpPr>
            <p:cNvPr id="7" name="直線矢印コネクタ 6">
              <a:extLst>
                <a:ext uri="{FF2B5EF4-FFF2-40B4-BE49-F238E27FC236}">
                  <a16:creationId xmlns:a16="http://schemas.microsoft.com/office/drawing/2014/main" id="{2982EDB0-4BF0-4677-8383-CCCAEE2A4ADD}"/>
                </a:ext>
              </a:extLst>
            </p:cNvPr>
            <p:cNvCxnSpPr/>
            <p:nvPr/>
          </p:nvCxnSpPr>
          <p:spPr>
            <a:xfrm flipH="1" flipV="1">
              <a:off x="5984914" y="2090782"/>
              <a:ext cx="129779" cy="635203"/>
            </a:xfrm>
            <a:prstGeom prst="straightConnector1">
              <a:avLst/>
            </a:prstGeom>
            <a:ln w="76200">
              <a:solidFill>
                <a:srgbClr val="FFFF00"/>
              </a:solidFill>
              <a:tailEnd type="triangle"/>
            </a:ln>
            <a:effectLst>
              <a:outerShdw blurRad="50800" dist="1016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59E94893-39D4-44A2-870A-AC9314444709}"/>
                </a:ext>
              </a:extLst>
            </p:cNvPr>
            <p:cNvCxnSpPr>
              <a:cxnSpLocks/>
            </p:cNvCxnSpPr>
            <p:nvPr/>
          </p:nvCxnSpPr>
          <p:spPr>
            <a:xfrm>
              <a:off x="1892126" y="1572106"/>
              <a:ext cx="254307" cy="518676"/>
            </a:xfrm>
            <a:prstGeom prst="straightConnector1">
              <a:avLst/>
            </a:prstGeom>
            <a:ln w="76200">
              <a:solidFill>
                <a:srgbClr val="FF0000"/>
              </a:solidFill>
              <a:tailEnd type="triangle"/>
            </a:ln>
            <a:effectLst>
              <a:outerShdw blurRad="50800" dist="1016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C7A1EAAE-AD46-46FB-B36E-A23A544C8AE7}"/>
                </a:ext>
              </a:extLst>
            </p:cNvPr>
            <p:cNvSpPr/>
            <p:nvPr/>
          </p:nvSpPr>
          <p:spPr>
            <a:xfrm>
              <a:off x="125659" y="874889"/>
              <a:ext cx="8025387" cy="587721"/>
            </a:xfrm>
            <a:prstGeom prst="rect">
              <a:avLst/>
            </a:prstGeom>
            <a:solidFill>
              <a:schemeClr val="accent4">
                <a:lumMod val="20000"/>
                <a:lumOff val="80000"/>
              </a:schemeClr>
            </a:solidFill>
            <a:ln w="28575">
              <a:solidFill>
                <a:schemeClr val="accent5">
                  <a:lumMod val="50000"/>
                </a:schemeClr>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細胞外に出てきた沢山のインフルエンザウイルス！</a:t>
              </a:r>
            </a:p>
          </p:txBody>
        </p:sp>
      </p:grpSp>
      <p:sp>
        <p:nvSpPr>
          <p:cNvPr id="2" name="四角形: 角を丸くする 1">
            <a:extLst>
              <a:ext uri="{FF2B5EF4-FFF2-40B4-BE49-F238E27FC236}">
                <a16:creationId xmlns:a16="http://schemas.microsoft.com/office/drawing/2014/main" id="{92B96555-1D2E-467A-975E-83B016D0ED80}"/>
              </a:ext>
            </a:extLst>
          </p:cNvPr>
          <p:cNvSpPr/>
          <p:nvPr/>
        </p:nvSpPr>
        <p:spPr>
          <a:xfrm>
            <a:off x="4193769" y="5526879"/>
            <a:ext cx="4100362" cy="8181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rgbClr val="FFFF00"/>
                </a:solidFill>
              </a:rPr>
              <a:t>電子顕微鏡写真</a:t>
            </a:r>
          </a:p>
        </p:txBody>
      </p:sp>
      <p:sp>
        <p:nvSpPr>
          <p:cNvPr id="10" name="楕円 9">
            <a:extLst>
              <a:ext uri="{FF2B5EF4-FFF2-40B4-BE49-F238E27FC236}">
                <a16:creationId xmlns:a16="http://schemas.microsoft.com/office/drawing/2014/main" id="{81D127F5-5304-4A3A-A3CC-6641F2F66853}"/>
              </a:ext>
            </a:extLst>
          </p:cNvPr>
          <p:cNvSpPr/>
          <p:nvPr/>
        </p:nvSpPr>
        <p:spPr>
          <a:xfrm rot="19727532">
            <a:off x="57159" y="1898180"/>
            <a:ext cx="6226138" cy="1979461"/>
          </a:xfrm>
          <a:prstGeom prst="ellipse">
            <a:avLst/>
          </a:prstGeom>
          <a:noFill/>
          <a:ln w="76200">
            <a:solidFill>
              <a:srgbClr val="FFFF00"/>
            </a:solidFill>
            <a:prstDash val="dash"/>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a:extLst>
              <a:ext uri="{FF2B5EF4-FFF2-40B4-BE49-F238E27FC236}">
                <a16:creationId xmlns:a16="http://schemas.microsoft.com/office/drawing/2014/main" id="{BBF4A7F6-9733-4B3D-810F-C434D1712518}"/>
              </a:ext>
            </a:extLst>
          </p:cNvPr>
          <p:cNvCxnSpPr>
            <a:cxnSpLocks/>
          </p:cNvCxnSpPr>
          <p:nvPr/>
        </p:nvCxnSpPr>
        <p:spPr>
          <a:xfrm>
            <a:off x="2460017" y="1254981"/>
            <a:ext cx="1733752" cy="518676"/>
          </a:xfrm>
          <a:prstGeom prst="straightConnector1">
            <a:avLst/>
          </a:prstGeom>
          <a:ln w="104775">
            <a:solidFill>
              <a:srgbClr val="FF0000"/>
            </a:solidFill>
            <a:tailEnd type="triangle"/>
          </a:ln>
          <a:effectLst>
            <a:outerShdw blurRad="50800" dist="1016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232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BF97964-1CDE-42FD-A8D2-B1ED7EAE51C5}"/>
              </a:ext>
            </a:extLst>
          </p:cNvPr>
          <p:cNvSpPr/>
          <p:nvPr/>
        </p:nvSpPr>
        <p:spPr>
          <a:xfrm>
            <a:off x="1244600" y="126231"/>
            <a:ext cx="6095999" cy="643467"/>
          </a:xfrm>
          <a:prstGeom prst="rect">
            <a:avLst/>
          </a:prstGeom>
          <a:ln w="19050">
            <a:no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インフルエンザ迅速診断キットについて</a:t>
            </a:r>
          </a:p>
        </p:txBody>
      </p:sp>
      <p:sp>
        <p:nvSpPr>
          <p:cNvPr id="4" name="正方形/長方形 3">
            <a:extLst>
              <a:ext uri="{FF2B5EF4-FFF2-40B4-BE49-F238E27FC236}">
                <a16:creationId xmlns:a16="http://schemas.microsoft.com/office/drawing/2014/main" id="{7EC0DDB6-5699-4EE4-9C49-6837F1E5CF33}"/>
              </a:ext>
            </a:extLst>
          </p:cNvPr>
          <p:cNvSpPr/>
          <p:nvPr/>
        </p:nvSpPr>
        <p:spPr>
          <a:xfrm>
            <a:off x="364067" y="1029087"/>
            <a:ext cx="7118927" cy="643467"/>
          </a:xfrm>
          <a:prstGeom prst="rect">
            <a:avLst/>
          </a:prstGeom>
          <a:solidFill>
            <a:schemeClr val="accent4">
              <a:lumMod val="20000"/>
              <a:lumOff val="80000"/>
            </a:schemeClr>
          </a:solidFill>
          <a:ln w="28575">
            <a:solidFill>
              <a:schemeClr val="accent5">
                <a:lumMod val="50000"/>
              </a:schemeClr>
            </a:solid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ウイルス内の核蛋白に対する抗体を測定</a:t>
            </a:r>
          </a:p>
        </p:txBody>
      </p:sp>
      <p:pic>
        <p:nvPicPr>
          <p:cNvPr id="7" name="図 6">
            <a:extLst>
              <a:ext uri="{FF2B5EF4-FFF2-40B4-BE49-F238E27FC236}">
                <a16:creationId xmlns:a16="http://schemas.microsoft.com/office/drawing/2014/main" id="{33AF5C95-B98F-4E30-9BB1-A25E949049BD}"/>
              </a:ext>
            </a:extLst>
          </p:cNvPr>
          <p:cNvPicPr>
            <a:picLocks noChangeAspect="1"/>
          </p:cNvPicPr>
          <p:nvPr/>
        </p:nvPicPr>
        <p:blipFill rotWithShape="1">
          <a:blip r:embed="rId2">
            <a:extLst>
              <a:ext uri="{28A0092B-C50C-407E-A947-70E740481C1C}">
                <a14:useLocalDpi xmlns:a14="http://schemas.microsoft.com/office/drawing/2010/main" val="0"/>
              </a:ext>
            </a:extLst>
          </a:blip>
          <a:srcRect l="7816" t="9697" r="8854" b="7744"/>
          <a:stretch/>
        </p:blipFill>
        <p:spPr>
          <a:xfrm>
            <a:off x="221673" y="1931943"/>
            <a:ext cx="4284825" cy="4091273"/>
          </a:xfrm>
          <a:prstGeom prst="rect">
            <a:avLst/>
          </a:prstGeom>
          <a:ln w="31750">
            <a:solidFill>
              <a:srgbClr val="92D050"/>
            </a:solidFill>
          </a:ln>
          <a:effectLst>
            <a:outerShdw blurRad="50800" dist="127000" dir="2700000" algn="tl" rotWithShape="0">
              <a:prstClr val="black">
                <a:alpha val="40000"/>
              </a:prstClr>
            </a:outerShdw>
          </a:effectLst>
        </p:spPr>
      </p:pic>
      <p:sp>
        <p:nvSpPr>
          <p:cNvPr id="8" name="楕円 7">
            <a:extLst>
              <a:ext uri="{FF2B5EF4-FFF2-40B4-BE49-F238E27FC236}">
                <a16:creationId xmlns:a16="http://schemas.microsoft.com/office/drawing/2014/main" id="{8A63C665-2E94-4B50-A667-A43A14CF7A2E}"/>
              </a:ext>
            </a:extLst>
          </p:cNvPr>
          <p:cNvSpPr/>
          <p:nvPr/>
        </p:nvSpPr>
        <p:spPr>
          <a:xfrm>
            <a:off x="1181073" y="3025265"/>
            <a:ext cx="2087418" cy="1590158"/>
          </a:xfrm>
          <a:prstGeom prst="ellipse">
            <a:avLst/>
          </a:prstGeom>
          <a:noFill/>
          <a:ln w="76200">
            <a:solidFill>
              <a:srgbClr val="FF0000"/>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左 11">
            <a:extLst>
              <a:ext uri="{FF2B5EF4-FFF2-40B4-BE49-F238E27FC236}">
                <a16:creationId xmlns:a16="http://schemas.microsoft.com/office/drawing/2014/main" id="{33B7470C-B23E-4102-A336-D2BC10360946}"/>
              </a:ext>
            </a:extLst>
          </p:cNvPr>
          <p:cNvSpPr/>
          <p:nvPr/>
        </p:nvSpPr>
        <p:spPr>
          <a:xfrm rot="19717307">
            <a:off x="2471230" y="3109130"/>
            <a:ext cx="1558457" cy="616688"/>
          </a:xfrm>
          <a:prstGeom prst="leftArrow">
            <a:avLst/>
          </a:prstGeom>
          <a:solidFill>
            <a:srgbClr val="FFFF00"/>
          </a:solidFill>
          <a:ln w="190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5F0439E-2F37-4E7A-B48D-B8477E0F3CE3}"/>
              </a:ext>
            </a:extLst>
          </p:cNvPr>
          <p:cNvSpPr/>
          <p:nvPr/>
        </p:nvSpPr>
        <p:spPr>
          <a:xfrm>
            <a:off x="364067" y="5075617"/>
            <a:ext cx="7629666" cy="871897"/>
          </a:xfrm>
          <a:prstGeom prst="rect">
            <a:avLst/>
          </a:prstGeom>
          <a:solidFill>
            <a:schemeClr val="accent4">
              <a:lumMod val="20000"/>
              <a:lumOff val="80000"/>
            </a:schemeClr>
          </a:solidFill>
          <a:ln w="28575">
            <a:solidFill>
              <a:schemeClr val="accent5">
                <a:lumMod val="50000"/>
              </a:schemeClr>
            </a:solid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a:t>A</a:t>
            </a:r>
            <a:r>
              <a:rPr kumimoji="1" lang="ja-JP" altLang="en-US" sz="3200" dirty="0"/>
              <a:t>型、</a:t>
            </a:r>
            <a:r>
              <a:rPr kumimoji="1" lang="en-US" altLang="ja-JP" sz="3200" dirty="0"/>
              <a:t>B</a:t>
            </a:r>
            <a:r>
              <a:rPr kumimoji="1" lang="ja-JP" altLang="en-US" sz="3200" dirty="0"/>
              <a:t>型の鑑別が可能。精度は</a:t>
            </a:r>
            <a:r>
              <a:rPr kumimoji="1" lang="en-US" altLang="ja-JP" sz="3200" dirty="0">
                <a:solidFill>
                  <a:srgbClr val="FF0000"/>
                </a:solidFill>
              </a:rPr>
              <a:t>90</a:t>
            </a:r>
            <a:r>
              <a:rPr kumimoji="1" lang="ja-JP" altLang="en-US" sz="3200" dirty="0">
                <a:solidFill>
                  <a:srgbClr val="FF0000"/>
                </a:solidFill>
              </a:rPr>
              <a:t>％</a:t>
            </a:r>
            <a:r>
              <a:rPr kumimoji="1" lang="ja-JP" altLang="en-US" sz="3200" dirty="0"/>
              <a:t>以上。</a:t>
            </a:r>
          </a:p>
        </p:txBody>
      </p:sp>
      <p:sp>
        <p:nvSpPr>
          <p:cNvPr id="13" name="正方形/長方形 12">
            <a:extLst>
              <a:ext uri="{FF2B5EF4-FFF2-40B4-BE49-F238E27FC236}">
                <a16:creationId xmlns:a16="http://schemas.microsoft.com/office/drawing/2014/main" id="{CCAAE0BC-4CF6-46FD-9BE6-0EE5C76B98C2}"/>
              </a:ext>
            </a:extLst>
          </p:cNvPr>
          <p:cNvSpPr/>
          <p:nvPr/>
        </p:nvSpPr>
        <p:spPr>
          <a:xfrm>
            <a:off x="198287" y="4836300"/>
            <a:ext cx="7961226" cy="1148404"/>
          </a:xfrm>
          <a:prstGeom prst="rect">
            <a:avLst/>
          </a:prstGeom>
          <a:solidFill>
            <a:schemeClr val="accent3">
              <a:lumMod val="20000"/>
              <a:lumOff val="80000"/>
            </a:schemeClr>
          </a:solidFill>
          <a:ln w="28575">
            <a:no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発症初期（</a:t>
            </a:r>
            <a:r>
              <a:rPr kumimoji="1" lang="en-US" altLang="ja-JP" sz="3200" dirty="0"/>
              <a:t>12</a:t>
            </a:r>
            <a:r>
              <a:rPr kumimoji="1" lang="ja-JP" altLang="en-US" sz="3200" dirty="0"/>
              <a:t>時間程度）は</a:t>
            </a:r>
            <a:r>
              <a:rPr kumimoji="1" lang="ja-JP" altLang="en-US" sz="3200" dirty="0">
                <a:solidFill>
                  <a:srgbClr val="FF0000"/>
                </a:solidFill>
              </a:rPr>
              <a:t>ウイルスの核蛋白</a:t>
            </a:r>
            <a:endParaRPr kumimoji="1" lang="en-US" altLang="ja-JP" sz="3200" dirty="0">
              <a:solidFill>
                <a:srgbClr val="FF0000"/>
              </a:solidFill>
            </a:endParaRPr>
          </a:p>
          <a:p>
            <a:r>
              <a:rPr kumimoji="1" lang="ja-JP" altLang="en-US" sz="3200" dirty="0">
                <a:solidFill>
                  <a:srgbClr val="FF0000"/>
                </a:solidFill>
              </a:rPr>
              <a:t>量</a:t>
            </a:r>
            <a:r>
              <a:rPr kumimoji="1" lang="ja-JP" altLang="en-US" sz="3200" dirty="0">
                <a:solidFill>
                  <a:schemeClr val="tx1"/>
                </a:solidFill>
              </a:rPr>
              <a:t>が少なく</a:t>
            </a:r>
            <a:r>
              <a:rPr kumimoji="1" lang="ja-JP" altLang="en-US" sz="3200" dirty="0">
                <a:solidFill>
                  <a:srgbClr val="FF0000"/>
                </a:solidFill>
              </a:rPr>
              <a:t>陰性</a:t>
            </a:r>
            <a:r>
              <a:rPr kumimoji="1" lang="ja-JP" altLang="en-US" sz="3200" dirty="0"/>
              <a:t>になる事もある。</a:t>
            </a:r>
          </a:p>
        </p:txBody>
      </p:sp>
      <p:sp>
        <p:nvSpPr>
          <p:cNvPr id="14" name="正方形/長方形 13">
            <a:extLst>
              <a:ext uri="{FF2B5EF4-FFF2-40B4-BE49-F238E27FC236}">
                <a16:creationId xmlns:a16="http://schemas.microsoft.com/office/drawing/2014/main" id="{A51F2465-3151-4BD1-BC3C-7ABF41C70EF6}"/>
              </a:ext>
            </a:extLst>
          </p:cNvPr>
          <p:cNvSpPr/>
          <p:nvPr/>
        </p:nvSpPr>
        <p:spPr>
          <a:xfrm>
            <a:off x="4784651" y="5410502"/>
            <a:ext cx="3104707" cy="45719"/>
          </a:xfrm>
          <a:prstGeom prst="rect">
            <a:avLst/>
          </a:prstGeom>
          <a:solidFill>
            <a:srgbClr val="002060"/>
          </a:solidFill>
          <a:ln>
            <a:solidFill>
              <a:srgbClr val="DAEB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9FDA0A88-3529-401F-AA6C-7FC80C3E4008}"/>
              </a:ext>
            </a:extLst>
          </p:cNvPr>
          <p:cNvSpPr/>
          <p:nvPr/>
        </p:nvSpPr>
        <p:spPr>
          <a:xfrm>
            <a:off x="307359" y="5881674"/>
            <a:ext cx="2659125" cy="45719"/>
          </a:xfrm>
          <a:prstGeom prst="rect">
            <a:avLst/>
          </a:prstGeom>
          <a:solidFill>
            <a:srgbClr val="002060"/>
          </a:solidFill>
          <a:ln>
            <a:solidFill>
              <a:srgbClr val="DAEB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a:extLst>
              <a:ext uri="{FF2B5EF4-FFF2-40B4-BE49-F238E27FC236}">
                <a16:creationId xmlns:a16="http://schemas.microsoft.com/office/drawing/2014/main" id="{8CFDA5E8-2B1D-4A39-8040-C7855879E074}"/>
              </a:ext>
            </a:extLst>
          </p:cNvPr>
          <p:cNvGrpSpPr/>
          <p:nvPr/>
        </p:nvGrpSpPr>
        <p:grpSpPr>
          <a:xfrm>
            <a:off x="364067" y="1029087"/>
            <a:ext cx="8230023" cy="4941337"/>
            <a:chOff x="206282" y="2801409"/>
            <a:chExt cx="8230023" cy="4941337"/>
          </a:xfrm>
        </p:grpSpPr>
        <p:pic>
          <p:nvPicPr>
            <p:cNvPr id="17" name="図 16" descr="画面の領域">
              <a:extLst>
                <a:ext uri="{FF2B5EF4-FFF2-40B4-BE49-F238E27FC236}">
                  <a16:creationId xmlns:a16="http://schemas.microsoft.com/office/drawing/2014/main" id="{8DACC16D-B267-4D94-9A6C-E523B60E2203}"/>
                </a:ext>
              </a:extLst>
            </p:cNvPr>
            <p:cNvPicPr>
              <a:picLocks noChangeAspect="1"/>
            </p:cNvPicPr>
            <p:nvPr/>
          </p:nvPicPr>
          <p:blipFill rotWithShape="1">
            <a:blip r:embed="rId3">
              <a:extLst>
                <a:ext uri="{28A0092B-C50C-407E-A947-70E740481C1C}">
                  <a14:useLocalDpi xmlns:a14="http://schemas.microsoft.com/office/drawing/2010/main" val="0"/>
                </a:ext>
              </a:extLst>
            </a:blip>
            <a:srcRect t="9803"/>
            <a:stretch/>
          </p:blipFill>
          <p:spPr>
            <a:xfrm>
              <a:off x="206282" y="2801409"/>
              <a:ext cx="8230023" cy="4158413"/>
            </a:xfrm>
            <a:prstGeom prst="rect">
              <a:avLst/>
            </a:prstGeom>
            <a:ln w="38100">
              <a:solidFill>
                <a:srgbClr val="92D050"/>
              </a:solidFill>
            </a:ln>
            <a:effectLst>
              <a:outerShdw blurRad="50800" dist="88900" dir="2700000" algn="tl" rotWithShape="0">
                <a:prstClr val="black">
                  <a:alpha val="40000"/>
                </a:prstClr>
              </a:outerShdw>
            </a:effectLst>
          </p:spPr>
        </p:pic>
        <p:sp>
          <p:nvSpPr>
            <p:cNvPr id="18" name="正方形/長方形 17">
              <a:extLst>
                <a:ext uri="{FF2B5EF4-FFF2-40B4-BE49-F238E27FC236}">
                  <a16:creationId xmlns:a16="http://schemas.microsoft.com/office/drawing/2014/main" id="{10A13674-0540-4398-9A79-E95D2B03D022}"/>
                </a:ext>
              </a:extLst>
            </p:cNvPr>
            <p:cNvSpPr/>
            <p:nvPr/>
          </p:nvSpPr>
          <p:spPr>
            <a:xfrm>
              <a:off x="1273293" y="7099279"/>
              <a:ext cx="6095999" cy="643467"/>
            </a:xfrm>
            <a:prstGeom prst="rect">
              <a:avLst/>
            </a:prstGeom>
            <a:solidFill>
              <a:schemeClr val="accent4">
                <a:lumMod val="20000"/>
                <a:lumOff val="80000"/>
              </a:schemeClr>
            </a:solidFill>
            <a:ln w="19050">
              <a:no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当院で使用している迅速診断キット</a:t>
              </a:r>
            </a:p>
          </p:txBody>
        </p:sp>
      </p:grpSp>
      <p:sp>
        <p:nvSpPr>
          <p:cNvPr id="9" name="四角形: 角を丸くする 8">
            <a:extLst>
              <a:ext uri="{FF2B5EF4-FFF2-40B4-BE49-F238E27FC236}">
                <a16:creationId xmlns:a16="http://schemas.microsoft.com/office/drawing/2014/main" id="{BEA5330D-5AB4-4EA8-A46C-EA642E850EED}"/>
              </a:ext>
            </a:extLst>
          </p:cNvPr>
          <p:cNvSpPr/>
          <p:nvPr/>
        </p:nvSpPr>
        <p:spPr>
          <a:xfrm>
            <a:off x="3268396" y="1711066"/>
            <a:ext cx="5433238" cy="1123733"/>
          </a:xfrm>
          <a:prstGeom prst="roundRect">
            <a:avLst/>
          </a:prstGeom>
          <a:solidFill>
            <a:schemeClr val="accent2">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核蛋白とは遺伝子をもつ</a:t>
            </a:r>
            <a:r>
              <a:rPr kumimoji="1" lang="en-US" altLang="ja-JP" sz="2800" dirty="0">
                <a:solidFill>
                  <a:srgbClr val="FF0000"/>
                </a:solidFill>
              </a:rPr>
              <a:t>RNA</a:t>
            </a:r>
            <a:r>
              <a:rPr kumimoji="1" lang="ja-JP" altLang="en-US" sz="2800" dirty="0">
                <a:solidFill>
                  <a:srgbClr val="FF0000"/>
                </a:solidFill>
              </a:rPr>
              <a:t>（リボ核酸）</a:t>
            </a:r>
            <a:r>
              <a:rPr kumimoji="1" lang="ja-JP" altLang="en-US" sz="2800" dirty="0">
                <a:solidFill>
                  <a:schemeClr val="tx1"/>
                </a:solidFill>
              </a:rPr>
              <a:t>と</a:t>
            </a:r>
            <a:r>
              <a:rPr kumimoji="1" lang="ja-JP" altLang="en-US" sz="2800" dirty="0">
                <a:solidFill>
                  <a:srgbClr val="FF0000"/>
                </a:solidFill>
              </a:rPr>
              <a:t>蛋白</a:t>
            </a:r>
            <a:r>
              <a:rPr kumimoji="1" lang="ja-JP" altLang="en-US" sz="2800" dirty="0"/>
              <a:t>の複合体</a:t>
            </a:r>
          </a:p>
        </p:txBody>
      </p:sp>
    </p:spTree>
    <p:extLst>
      <p:ext uri="{BB962C8B-B14F-4D97-AF65-F5344CB8AC3E}">
        <p14:creationId xmlns:p14="http://schemas.microsoft.com/office/powerpoint/2010/main" val="107560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right)">
                                      <p:cBhvr>
                                        <p:cTn id="24" dur="500"/>
                                        <p:tgtEl>
                                          <p:spTgt spid="12"/>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2" grpId="0" animBg="1"/>
      <p:bldP spid="5" grpId="0" animBg="1"/>
      <p:bldP spid="13" grpId="0" animBg="1"/>
      <p:bldP spid="14" grpId="0" animBg="1"/>
      <p:bldP spid="15"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2E65CC0-D04C-42C7-8E8F-BDD6C1569E5A}"/>
              </a:ext>
            </a:extLst>
          </p:cNvPr>
          <p:cNvSpPr/>
          <p:nvPr/>
        </p:nvSpPr>
        <p:spPr>
          <a:xfrm>
            <a:off x="428361" y="411107"/>
            <a:ext cx="7758905" cy="639492"/>
          </a:xfrm>
          <a:prstGeom prst="rect">
            <a:avLst/>
          </a:prstGeom>
          <a:solidFill>
            <a:schemeClr val="accent1">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インフルエンザの</a:t>
            </a:r>
            <a:r>
              <a:rPr kumimoji="1" lang="ja-JP" altLang="en-US" sz="2800" dirty="0">
                <a:solidFill>
                  <a:srgbClr val="FF0000"/>
                </a:solidFill>
              </a:rPr>
              <a:t>潜伏期</a:t>
            </a:r>
            <a:r>
              <a:rPr kumimoji="1" lang="ja-JP" altLang="en-US" sz="2800" dirty="0"/>
              <a:t>、ウイルス</a:t>
            </a:r>
            <a:r>
              <a:rPr kumimoji="1" lang="ja-JP" altLang="en-US" sz="2800" dirty="0">
                <a:solidFill>
                  <a:srgbClr val="FF0000"/>
                </a:solidFill>
              </a:rPr>
              <a:t>排出期間</a:t>
            </a:r>
            <a:r>
              <a:rPr kumimoji="1" lang="ja-JP" altLang="en-US" sz="2800" dirty="0"/>
              <a:t>は？</a:t>
            </a:r>
          </a:p>
        </p:txBody>
      </p:sp>
      <p:sp>
        <p:nvSpPr>
          <p:cNvPr id="3" name="正方形/長方形 2">
            <a:extLst>
              <a:ext uri="{FF2B5EF4-FFF2-40B4-BE49-F238E27FC236}">
                <a16:creationId xmlns:a16="http://schemas.microsoft.com/office/drawing/2014/main" id="{01FC5FFE-BABE-4E21-B2B4-2BA110423EFB}"/>
              </a:ext>
            </a:extLst>
          </p:cNvPr>
          <p:cNvSpPr/>
          <p:nvPr/>
        </p:nvSpPr>
        <p:spPr>
          <a:xfrm>
            <a:off x="428359" y="1338466"/>
            <a:ext cx="4903331" cy="639492"/>
          </a:xfrm>
          <a:prstGeom prst="rect">
            <a:avLst/>
          </a:prstGeom>
          <a:solidFill>
            <a:schemeClr val="accent4">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潜伏期は</a:t>
            </a:r>
            <a:r>
              <a:rPr kumimoji="1" lang="ja-JP" altLang="en-US" sz="2800" dirty="0">
                <a:solidFill>
                  <a:srgbClr val="FF0000"/>
                </a:solidFill>
              </a:rPr>
              <a:t>１～</a:t>
            </a:r>
            <a:r>
              <a:rPr kumimoji="1" lang="en-US" altLang="ja-JP" sz="2800" dirty="0">
                <a:solidFill>
                  <a:srgbClr val="FF0000"/>
                </a:solidFill>
              </a:rPr>
              <a:t>3</a:t>
            </a:r>
            <a:r>
              <a:rPr kumimoji="1" lang="ja-JP" altLang="en-US" sz="2800" dirty="0"/>
              <a:t>日（平均</a:t>
            </a:r>
            <a:r>
              <a:rPr kumimoji="1" lang="en-US" altLang="ja-JP" sz="2800" dirty="0">
                <a:solidFill>
                  <a:srgbClr val="FF0000"/>
                </a:solidFill>
              </a:rPr>
              <a:t>2</a:t>
            </a:r>
            <a:r>
              <a:rPr kumimoji="1" lang="ja-JP" altLang="en-US" sz="2800" dirty="0"/>
              <a:t>日）</a:t>
            </a:r>
          </a:p>
        </p:txBody>
      </p:sp>
      <p:sp>
        <p:nvSpPr>
          <p:cNvPr id="4" name="正方形/長方形 3">
            <a:extLst>
              <a:ext uri="{FF2B5EF4-FFF2-40B4-BE49-F238E27FC236}">
                <a16:creationId xmlns:a16="http://schemas.microsoft.com/office/drawing/2014/main" id="{3B945B9F-CFB2-4834-A42A-3ADD66BC2617}"/>
              </a:ext>
            </a:extLst>
          </p:cNvPr>
          <p:cNvSpPr/>
          <p:nvPr/>
        </p:nvSpPr>
        <p:spPr>
          <a:xfrm>
            <a:off x="428360" y="2296719"/>
            <a:ext cx="7758906" cy="1050029"/>
          </a:xfrm>
          <a:prstGeom prst="rect">
            <a:avLst/>
          </a:prstGeom>
          <a:solidFill>
            <a:schemeClr val="accent1">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p>
          <a:p>
            <a:r>
              <a:rPr kumimoji="1" lang="ja-JP" altLang="en-US" sz="2800" dirty="0"/>
              <a:t>成人で発症</a:t>
            </a:r>
            <a:r>
              <a:rPr kumimoji="1" lang="ja-JP" altLang="en-US" sz="2800" dirty="0">
                <a:solidFill>
                  <a:srgbClr val="FF0000"/>
                </a:solidFill>
              </a:rPr>
              <a:t>２４～</a:t>
            </a:r>
            <a:r>
              <a:rPr kumimoji="1" lang="en-US" altLang="ja-JP" sz="2800" dirty="0">
                <a:solidFill>
                  <a:srgbClr val="FF0000"/>
                </a:solidFill>
              </a:rPr>
              <a:t>48</a:t>
            </a:r>
            <a:r>
              <a:rPr kumimoji="1" lang="ja-JP" altLang="en-US" sz="2800" dirty="0">
                <a:solidFill>
                  <a:srgbClr val="FF0000"/>
                </a:solidFill>
              </a:rPr>
              <a:t>時間</a:t>
            </a:r>
            <a:r>
              <a:rPr kumimoji="1" lang="ja-JP" altLang="en-US" sz="2800" dirty="0"/>
              <a:t>でウイルス排出がピーク</a:t>
            </a:r>
            <a:endParaRPr kumimoji="1" lang="en-US" altLang="ja-JP" sz="2800" dirty="0"/>
          </a:p>
          <a:p>
            <a:r>
              <a:rPr kumimoji="1" lang="ja-JP" altLang="en-US" sz="2800" dirty="0">
                <a:solidFill>
                  <a:srgbClr val="FF0000"/>
                </a:solidFill>
              </a:rPr>
              <a:t>７日間</a:t>
            </a:r>
            <a:r>
              <a:rPr kumimoji="1" lang="ja-JP" altLang="en-US" sz="2800" dirty="0"/>
              <a:t>ほどウイルスが排出。</a:t>
            </a:r>
            <a:endParaRPr kumimoji="1" lang="en-US" altLang="ja-JP" sz="2800" dirty="0"/>
          </a:p>
          <a:p>
            <a:endParaRPr kumimoji="1" lang="ja-JP" altLang="en-US" sz="2800" dirty="0"/>
          </a:p>
        </p:txBody>
      </p:sp>
      <p:sp>
        <p:nvSpPr>
          <p:cNvPr id="6" name="正方形/長方形 5">
            <a:extLst>
              <a:ext uri="{FF2B5EF4-FFF2-40B4-BE49-F238E27FC236}">
                <a16:creationId xmlns:a16="http://schemas.microsoft.com/office/drawing/2014/main" id="{A95C4949-0FA8-43CA-B724-C81F629C8731}"/>
              </a:ext>
            </a:extLst>
          </p:cNvPr>
          <p:cNvSpPr/>
          <p:nvPr/>
        </p:nvSpPr>
        <p:spPr>
          <a:xfrm>
            <a:off x="428358" y="3626537"/>
            <a:ext cx="8012905" cy="1573423"/>
          </a:xfrm>
          <a:prstGeom prst="rect">
            <a:avLst/>
          </a:prstGeom>
          <a:solidFill>
            <a:schemeClr val="accent4">
              <a:lumMod val="20000"/>
              <a:lumOff val="80000"/>
            </a:schemeClr>
          </a:solidFill>
          <a:ln w="19050">
            <a:solidFill>
              <a:schemeClr val="accent4">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小児、免疫不全ではより長期間ウイルスが排出</a:t>
            </a:r>
            <a:endParaRPr kumimoji="1" lang="en-US" altLang="ja-JP" sz="2800" dirty="0"/>
          </a:p>
          <a:p>
            <a:r>
              <a:rPr kumimoji="1" lang="ja-JP" altLang="en-US" sz="2800" dirty="0"/>
              <a:t>される傾向にある。</a:t>
            </a:r>
            <a:endParaRPr kumimoji="1" lang="en-US" altLang="ja-JP" sz="2800" dirty="0"/>
          </a:p>
          <a:p>
            <a:r>
              <a:rPr kumimoji="1" lang="ja-JP" altLang="en-US" sz="2800" dirty="0">
                <a:solidFill>
                  <a:srgbClr val="FF0000"/>
                </a:solidFill>
              </a:rPr>
              <a:t>乳幼児</a:t>
            </a:r>
            <a:r>
              <a:rPr kumimoji="1" lang="ja-JP" altLang="en-US" sz="2800" dirty="0"/>
              <a:t>は</a:t>
            </a:r>
            <a:r>
              <a:rPr kumimoji="1" lang="en-US" altLang="ja-JP" sz="2800" dirty="0">
                <a:solidFill>
                  <a:srgbClr val="FF0000"/>
                </a:solidFill>
              </a:rPr>
              <a:t>1</a:t>
            </a:r>
            <a:r>
              <a:rPr kumimoji="1" lang="ja-JP" altLang="en-US" sz="2800" dirty="0">
                <a:solidFill>
                  <a:srgbClr val="FF0000"/>
                </a:solidFill>
              </a:rPr>
              <a:t>週間以上ウイルスが排出</a:t>
            </a:r>
            <a:r>
              <a:rPr kumimoji="1" lang="ja-JP" altLang="en-US" sz="2800" dirty="0"/>
              <a:t>される事もある。</a:t>
            </a:r>
          </a:p>
        </p:txBody>
      </p:sp>
      <p:grpSp>
        <p:nvGrpSpPr>
          <p:cNvPr id="9" name="グループ化 8">
            <a:extLst>
              <a:ext uri="{FF2B5EF4-FFF2-40B4-BE49-F238E27FC236}">
                <a16:creationId xmlns:a16="http://schemas.microsoft.com/office/drawing/2014/main" id="{AD100234-6C2E-42B9-B3C5-C8C819DCD9C0}"/>
              </a:ext>
            </a:extLst>
          </p:cNvPr>
          <p:cNvGrpSpPr/>
          <p:nvPr/>
        </p:nvGrpSpPr>
        <p:grpSpPr>
          <a:xfrm>
            <a:off x="0" y="3329567"/>
            <a:ext cx="8187266" cy="1121541"/>
            <a:chOff x="533076" y="-80115"/>
            <a:chExt cx="8187266" cy="1121541"/>
          </a:xfrm>
        </p:grpSpPr>
        <p:sp>
          <p:nvSpPr>
            <p:cNvPr id="7" name="正方形/長方形 6">
              <a:extLst>
                <a:ext uri="{FF2B5EF4-FFF2-40B4-BE49-F238E27FC236}">
                  <a16:creationId xmlns:a16="http://schemas.microsoft.com/office/drawing/2014/main" id="{475942C2-6C75-40B7-BFFF-E0BA3F0D14C7}"/>
                </a:ext>
              </a:extLst>
            </p:cNvPr>
            <p:cNvSpPr/>
            <p:nvPr/>
          </p:nvSpPr>
          <p:spPr>
            <a:xfrm>
              <a:off x="533076" y="-80115"/>
              <a:ext cx="8064439" cy="67861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rgbClr val="FF0000"/>
                  </a:solidFill>
                </a:rPr>
                <a:t>発症１日前</a:t>
              </a:r>
              <a:r>
                <a:rPr kumimoji="1" lang="ja-JP" altLang="en-US" sz="2800" dirty="0">
                  <a:solidFill>
                    <a:schemeClr val="tx1"/>
                  </a:solidFill>
                </a:rPr>
                <a:t>から鼻汁中にウイルスは検出される</a:t>
              </a:r>
            </a:p>
          </p:txBody>
        </p:sp>
        <p:sp>
          <p:nvSpPr>
            <p:cNvPr id="8" name="正方形/長方形 7">
              <a:extLst>
                <a:ext uri="{FF2B5EF4-FFF2-40B4-BE49-F238E27FC236}">
                  <a16:creationId xmlns:a16="http://schemas.microsoft.com/office/drawing/2014/main" id="{95F9E44C-0F07-4F89-B997-7A24CBA53A67}"/>
                </a:ext>
              </a:extLst>
            </p:cNvPr>
            <p:cNvSpPr/>
            <p:nvPr/>
          </p:nvSpPr>
          <p:spPr>
            <a:xfrm>
              <a:off x="3990685" y="564200"/>
              <a:ext cx="4729657" cy="47722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dirty="0"/>
                <a:t>（インフルエンザ診療ガイド２０１７</a:t>
              </a:r>
              <a:r>
                <a:rPr kumimoji="1" lang="en-US" altLang="ja-JP" sz="2000" dirty="0"/>
                <a:t>-</a:t>
              </a:r>
              <a:r>
                <a:rPr kumimoji="1" lang="ja-JP" altLang="en-US" sz="2000" dirty="0"/>
                <a:t>２０１８）</a:t>
              </a:r>
            </a:p>
          </p:txBody>
        </p:sp>
      </p:grpSp>
      <p:sp>
        <p:nvSpPr>
          <p:cNvPr id="10" name="正方形/長方形 9">
            <a:extLst>
              <a:ext uri="{FF2B5EF4-FFF2-40B4-BE49-F238E27FC236}">
                <a16:creationId xmlns:a16="http://schemas.microsoft.com/office/drawing/2014/main" id="{A12B6584-52C4-430B-83C4-31CBB2F58F10}"/>
              </a:ext>
            </a:extLst>
          </p:cNvPr>
          <p:cNvSpPr/>
          <p:nvPr/>
        </p:nvSpPr>
        <p:spPr>
          <a:xfrm>
            <a:off x="428359" y="3526059"/>
            <a:ext cx="8012905" cy="1268832"/>
          </a:xfrm>
          <a:prstGeom prst="rect">
            <a:avLst/>
          </a:prstGeom>
          <a:noFill/>
          <a:ln w="19050"/>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したがって、医療従事者がインフルエンザに罹患した場合には７日間程度の休みが理想的</a:t>
            </a:r>
          </a:p>
        </p:txBody>
      </p:sp>
      <p:sp>
        <p:nvSpPr>
          <p:cNvPr id="11" name="正方形/長方形 10">
            <a:extLst>
              <a:ext uri="{FF2B5EF4-FFF2-40B4-BE49-F238E27FC236}">
                <a16:creationId xmlns:a16="http://schemas.microsoft.com/office/drawing/2014/main" id="{4CB5CE27-4CD6-4012-88F4-485BC870619A}"/>
              </a:ext>
            </a:extLst>
          </p:cNvPr>
          <p:cNvSpPr/>
          <p:nvPr/>
        </p:nvSpPr>
        <p:spPr>
          <a:xfrm>
            <a:off x="428359" y="3526059"/>
            <a:ext cx="7949024" cy="1032848"/>
          </a:xfrm>
          <a:prstGeom prst="rect">
            <a:avLst/>
          </a:prstGeom>
          <a:noFill/>
          <a:ln w="19050"/>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発症後７日前に出勤する時には</a:t>
            </a:r>
            <a:r>
              <a:rPr kumimoji="1" lang="ja-JP" altLang="en-US" sz="2800" dirty="0">
                <a:solidFill>
                  <a:srgbClr val="FF0000"/>
                </a:solidFill>
              </a:rPr>
              <a:t>サージカルマスク</a:t>
            </a:r>
            <a:r>
              <a:rPr kumimoji="1" lang="ja-JP" altLang="en-US" sz="2800" dirty="0"/>
              <a:t>の着用、こまめな</a:t>
            </a:r>
            <a:r>
              <a:rPr kumimoji="1" lang="ja-JP" altLang="en-US" sz="2800" dirty="0">
                <a:solidFill>
                  <a:srgbClr val="FF0000"/>
                </a:solidFill>
              </a:rPr>
              <a:t>手指の消毒</a:t>
            </a:r>
            <a:r>
              <a:rPr kumimoji="1" lang="ja-JP" altLang="en-US" sz="2800" dirty="0"/>
              <a:t>などに注意すること。</a:t>
            </a:r>
          </a:p>
        </p:txBody>
      </p:sp>
    </p:spTree>
    <p:extLst>
      <p:ext uri="{BB962C8B-B14F-4D97-AF65-F5344CB8AC3E}">
        <p14:creationId xmlns:p14="http://schemas.microsoft.com/office/powerpoint/2010/main" val="3057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グループ化 49">
            <a:extLst>
              <a:ext uri="{FF2B5EF4-FFF2-40B4-BE49-F238E27FC236}">
                <a16:creationId xmlns:a16="http://schemas.microsoft.com/office/drawing/2014/main" id="{3503C240-DF27-42F7-B9E8-99DD03DE0047}"/>
              </a:ext>
            </a:extLst>
          </p:cNvPr>
          <p:cNvGrpSpPr/>
          <p:nvPr/>
        </p:nvGrpSpPr>
        <p:grpSpPr>
          <a:xfrm>
            <a:off x="1591039" y="1195934"/>
            <a:ext cx="6299999" cy="4824000"/>
            <a:chOff x="177792" y="738909"/>
            <a:chExt cx="9340270" cy="5264726"/>
          </a:xfrm>
        </p:grpSpPr>
        <p:grpSp>
          <p:nvGrpSpPr>
            <p:cNvPr id="7" name="グループ化 6">
              <a:extLst>
                <a:ext uri="{FF2B5EF4-FFF2-40B4-BE49-F238E27FC236}">
                  <a16:creationId xmlns:a16="http://schemas.microsoft.com/office/drawing/2014/main" id="{30B394E4-FDD5-4F52-8E1C-B224F9AFFA9A}"/>
                </a:ext>
              </a:extLst>
            </p:cNvPr>
            <p:cNvGrpSpPr/>
            <p:nvPr/>
          </p:nvGrpSpPr>
          <p:grpSpPr>
            <a:xfrm>
              <a:off x="1339271" y="738910"/>
              <a:ext cx="1209967" cy="5264725"/>
              <a:chOff x="1339270" y="803564"/>
              <a:chExt cx="1209966" cy="5264725"/>
            </a:xfrm>
          </p:grpSpPr>
          <p:sp>
            <p:nvSpPr>
              <p:cNvPr id="2" name="正方形/長方形 1">
                <a:extLst>
                  <a:ext uri="{FF2B5EF4-FFF2-40B4-BE49-F238E27FC236}">
                    <a16:creationId xmlns:a16="http://schemas.microsoft.com/office/drawing/2014/main" id="{27F55EBF-7B15-47C1-AF4D-80489B0E8034}"/>
                  </a:ext>
                </a:extLst>
              </p:cNvPr>
              <p:cNvSpPr/>
              <p:nvPr/>
            </p:nvSpPr>
            <p:spPr>
              <a:xfrm>
                <a:off x="1339273" y="80356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0A4BDA3B-C251-41D7-BDD7-AA61F4DE0A84}"/>
                  </a:ext>
                </a:extLst>
              </p:cNvPr>
              <p:cNvSpPr/>
              <p:nvPr/>
            </p:nvSpPr>
            <p:spPr>
              <a:xfrm>
                <a:off x="1339272" y="185650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4755856C-7125-4F15-B307-24EAF715A19D}"/>
                  </a:ext>
                </a:extLst>
              </p:cNvPr>
              <p:cNvSpPr/>
              <p:nvPr/>
            </p:nvSpPr>
            <p:spPr>
              <a:xfrm>
                <a:off x="1339271" y="290945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402A390-BDEF-49F0-B087-86D6CA618832}"/>
                  </a:ext>
                </a:extLst>
              </p:cNvPr>
              <p:cNvSpPr/>
              <p:nvPr/>
            </p:nvSpPr>
            <p:spPr>
              <a:xfrm>
                <a:off x="1339271" y="396239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EC7A9C81-CDB0-426A-B904-DE3908B76A26}"/>
                  </a:ext>
                </a:extLst>
              </p:cNvPr>
              <p:cNvSpPr/>
              <p:nvPr/>
            </p:nvSpPr>
            <p:spPr>
              <a:xfrm>
                <a:off x="1339270" y="501534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a:extLst>
                <a:ext uri="{FF2B5EF4-FFF2-40B4-BE49-F238E27FC236}">
                  <a16:creationId xmlns:a16="http://schemas.microsoft.com/office/drawing/2014/main" id="{D9048CE8-7E77-42A1-9131-9DEF82B477CA}"/>
                </a:ext>
              </a:extLst>
            </p:cNvPr>
            <p:cNvGrpSpPr/>
            <p:nvPr/>
          </p:nvGrpSpPr>
          <p:grpSpPr>
            <a:xfrm>
              <a:off x="2549233" y="738910"/>
              <a:ext cx="1209967" cy="5264725"/>
              <a:chOff x="1339270" y="803564"/>
              <a:chExt cx="1209966" cy="5264725"/>
            </a:xfrm>
          </p:grpSpPr>
          <p:sp>
            <p:nvSpPr>
              <p:cNvPr id="9" name="正方形/長方形 8">
                <a:extLst>
                  <a:ext uri="{FF2B5EF4-FFF2-40B4-BE49-F238E27FC236}">
                    <a16:creationId xmlns:a16="http://schemas.microsoft.com/office/drawing/2014/main" id="{12F79CDB-7B86-4976-B534-1D6F3781248D}"/>
                  </a:ext>
                </a:extLst>
              </p:cNvPr>
              <p:cNvSpPr/>
              <p:nvPr/>
            </p:nvSpPr>
            <p:spPr>
              <a:xfrm>
                <a:off x="1339273" y="80356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23E14F91-8A87-487C-BF9F-956AF968DDD5}"/>
                  </a:ext>
                </a:extLst>
              </p:cNvPr>
              <p:cNvSpPr/>
              <p:nvPr/>
            </p:nvSpPr>
            <p:spPr>
              <a:xfrm>
                <a:off x="1339272" y="185650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CBB3A8D-DF0A-458C-AD4F-8E97448B175E}"/>
                  </a:ext>
                </a:extLst>
              </p:cNvPr>
              <p:cNvSpPr/>
              <p:nvPr/>
            </p:nvSpPr>
            <p:spPr>
              <a:xfrm>
                <a:off x="1339271" y="290945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D2FFB30-1E89-4585-9883-41B213102AB4}"/>
                  </a:ext>
                </a:extLst>
              </p:cNvPr>
              <p:cNvSpPr/>
              <p:nvPr/>
            </p:nvSpPr>
            <p:spPr>
              <a:xfrm>
                <a:off x="1339271" y="396239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37D322D8-8A7C-4D74-90C8-B6DCF13FCD42}"/>
                  </a:ext>
                </a:extLst>
              </p:cNvPr>
              <p:cNvSpPr/>
              <p:nvPr/>
            </p:nvSpPr>
            <p:spPr>
              <a:xfrm>
                <a:off x="1339270" y="501534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436EA263-8D5F-49C8-A185-D2D860986941}"/>
                </a:ext>
              </a:extLst>
            </p:cNvPr>
            <p:cNvGrpSpPr/>
            <p:nvPr/>
          </p:nvGrpSpPr>
          <p:grpSpPr>
            <a:xfrm>
              <a:off x="3662216" y="738910"/>
              <a:ext cx="1209967" cy="5264725"/>
              <a:chOff x="1339270" y="803564"/>
              <a:chExt cx="1209966" cy="5264725"/>
            </a:xfrm>
          </p:grpSpPr>
          <p:sp>
            <p:nvSpPr>
              <p:cNvPr id="15" name="正方形/長方形 14">
                <a:extLst>
                  <a:ext uri="{FF2B5EF4-FFF2-40B4-BE49-F238E27FC236}">
                    <a16:creationId xmlns:a16="http://schemas.microsoft.com/office/drawing/2014/main" id="{B77ED24F-D607-4DC3-9993-E260401111F9}"/>
                  </a:ext>
                </a:extLst>
              </p:cNvPr>
              <p:cNvSpPr/>
              <p:nvPr/>
            </p:nvSpPr>
            <p:spPr>
              <a:xfrm>
                <a:off x="1339273" y="80356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815B6E3C-1FE0-465A-8E4F-201E431D7914}"/>
                  </a:ext>
                </a:extLst>
              </p:cNvPr>
              <p:cNvSpPr/>
              <p:nvPr/>
            </p:nvSpPr>
            <p:spPr>
              <a:xfrm>
                <a:off x="1339272" y="185650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360734CA-C77B-4158-9DFF-F66009DB3FB1}"/>
                  </a:ext>
                </a:extLst>
              </p:cNvPr>
              <p:cNvSpPr/>
              <p:nvPr/>
            </p:nvSpPr>
            <p:spPr>
              <a:xfrm>
                <a:off x="1339271" y="290945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469D0BA6-FEA2-4079-8D29-1BC8EAC42478}"/>
                  </a:ext>
                </a:extLst>
              </p:cNvPr>
              <p:cNvSpPr/>
              <p:nvPr/>
            </p:nvSpPr>
            <p:spPr>
              <a:xfrm>
                <a:off x="1339271" y="396239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58C8F0B5-8428-4853-8AFB-611A335F59BB}"/>
                  </a:ext>
                </a:extLst>
              </p:cNvPr>
              <p:cNvSpPr/>
              <p:nvPr/>
            </p:nvSpPr>
            <p:spPr>
              <a:xfrm>
                <a:off x="1339270" y="501534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B874FEB7-ED8E-4693-AB8C-5DACE5D2B6E5}"/>
                </a:ext>
              </a:extLst>
            </p:cNvPr>
            <p:cNvGrpSpPr/>
            <p:nvPr/>
          </p:nvGrpSpPr>
          <p:grpSpPr>
            <a:xfrm>
              <a:off x="4775195" y="738910"/>
              <a:ext cx="1209967" cy="5264725"/>
              <a:chOff x="1339270" y="803564"/>
              <a:chExt cx="1209966" cy="5264725"/>
            </a:xfrm>
          </p:grpSpPr>
          <p:sp>
            <p:nvSpPr>
              <p:cNvPr id="21" name="正方形/長方形 20">
                <a:extLst>
                  <a:ext uri="{FF2B5EF4-FFF2-40B4-BE49-F238E27FC236}">
                    <a16:creationId xmlns:a16="http://schemas.microsoft.com/office/drawing/2014/main" id="{06438D17-43B6-4D25-9178-34F7EDEB0566}"/>
                  </a:ext>
                </a:extLst>
              </p:cNvPr>
              <p:cNvSpPr/>
              <p:nvPr/>
            </p:nvSpPr>
            <p:spPr>
              <a:xfrm>
                <a:off x="1339273" y="80356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DE4DF0E5-7B85-4B44-B8F2-9C5E631CB10D}"/>
                  </a:ext>
                </a:extLst>
              </p:cNvPr>
              <p:cNvSpPr/>
              <p:nvPr/>
            </p:nvSpPr>
            <p:spPr>
              <a:xfrm>
                <a:off x="1339272" y="185650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74C92AFE-5B64-4D66-BF87-52F6C6A85D97}"/>
                  </a:ext>
                </a:extLst>
              </p:cNvPr>
              <p:cNvSpPr/>
              <p:nvPr/>
            </p:nvSpPr>
            <p:spPr>
              <a:xfrm>
                <a:off x="1339271" y="290945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38B9BF31-092C-4475-B1FC-4442E8ABDB71}"/>
                  </a:ext>
                </a:extLst>
              </p:cNvPr>
              <p:cNvSpPr/>
              <p:nvPr/>
            </p:nvSpPr>
            <p:spPr>
              <a:xfrm>
                <a:off x="1339271" y="396239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B2E83A72-EF3E-4BE7-AE45-5333CE4C6A6B}"/>
                  </a:ext>
                </a:extLst>
              </p:cNvPr>
              <p:cNvSpPr/>
              <p:nvPr/>
            </p:nvSpPr>
            <p:spPr>
              <a:xfrm>
                <a:off x="1339270" y="501534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a:extLst>
                <a:ext uri="{FF2B5EF4-FFF2-40B4-BE49-F238E27FC236}">
                  <a16:creationId xmlns:a16="http://schemas.microsoft.com/office/drawing/2014/main" id="{B879C10D-37E3-4201-B201-85D154DFA141}"/>
                </a:ext>
              </a:extLst>
            </p:cNvPr>
            <p:cNvGrpSpPr/>
            <p:nvPr/>
          </p:nvGrpSpPr>
          <p:grpSpPr>
            <a:xfrm>
              <a:off x="5985158" y="738910"/>
              <a:ext cx="1209967" cy="5264725"/>
              <a:chOff x="1339270" y="803564"/>
              <a:chExt cx="1209966" cy="5264725"/>
            </a:xfrm>
          </p:grpSpPr>
          <p:sp>
            <p:nvSpPr>
              <p:cNvPr id="27" name="正方形/長方形 26">
                <a:extLst>
                  <a:ext uri="{FF2B5EF4-FFF2-40B4-BE49-F238E27FC236}">
                    <a16:creationId xmlns:a16="http://schemas.microsoft.com/office/drawing/2014/main" id="{92F9C508-B822-4C8A-8D64-5EC85ECEFEEC}"/>
                  </a:ext>
                </a:extLst>
              </p:cNvPr>
              <p:cNvSpPr/>
              <p:nvPr/>
            </p:nvSpPr>
            <p:spPr>
              <a:xfrm>
                <a:off x="1339273" y="80356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A6B57916-07B7-4DEA-9ABD-A086C38F2DBE}"/>
                  </a:ext>
                </a:extLst>
              </p:cNvPr>
              <p:cNvSpPr/>
              <p:nvPr/>
            </p:nvSpPr>
            <p:spPr>
              <a:xfrm>
                <a:off x="1339272" y="185650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6669709A-E9E6-449B-A6DD-A9283C7CDD24}"/>
                  </a:ext>
                </a:extLst>
              </p:cNvPr>
              <p:cNvSpPr/>
              <p:nvPr/>
            </p:nvSpPr>
            <p:spPr>
              <a:xfrm>
                <a:off x="1339271" y="290945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C8ADD254-7C4F-4EAC-966E-46A91044DCBA}"/>
                  </a:ext>
                </a:extLst>
              </p:cNvPr>
              <p:cNvSpPr/>
              <p:nvPr/>
            </p:nvSpPr>
            <p:spPr>
              <a:xfrm>
                <a:off x="1339271" y="396239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C0F57D6F-24F5-407F-B79F-E96481016AB9}"/>
                  </a:ext>
                </a:extLst>
              </p:cNvPr>
              <p:cNvSpPr/>
              <p:nvPr/>
            </p:nvSpPr>
            <p:spPr>
              <a:xfrm>
                <a:off x="1339270" y="501534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 name="グループ化 31">
              <a:extLst>
                <a:ext uri="{FF2B5EF4-FFF2-40B4-BE49-F238E27FC236}">
                  <a16:creationId xmlns:a16="http://schemas.microsoft.com/office/drawing/2014/main" id="{A981A806-63FA-41A3-AD08-2138FDA71C77}"/>
                </a:ext>
              </a:extLst>
            </p:cNvPr>
            <p:cNvGrpSpPr/>
            <p:nvPr/>
          </p:nvGrpSpPr>
          <p:grpSpPr>
            <a:xfrm>
              <a:off x="7195122" y="738910"/>
              <a:ext cx="1209967" cy="5264725"/>
              <a:chOff x="1339270" y="803564"/>
              <a:chExt cx="1209966" cy="5264725"/>
            </a:xfrm>
          </p:grpSpPr>
          <p:sp>
            <p:nvSpPr>
              <p:cNvPr id="33" name="正方形/長方形 32">
                <a:extLst>
                  <a:ext uri="{FF2B5EF4-FFF2-40B4-BE49-F238E27FC236}">
                    <a16:creationId xmlns:a16="http://schemas.microsoft.com/office/drawing/2014/main" id="{2F09A714-31E8-4592-8244-24051AEC4AF3}"/>
                  </a:ext>
                </a:extLst>
              </p:cNvPr>
              <p:cNvSpPr/>
              <p:nvPr/>
            </p:nvSpPr>
            <p:spPr>
              <a:xfrm>
                <a:off x="1339273" y="80356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9B2104C4-D8C9-48F3-94A1-A208DACFED9D}"/>
                  </a:ext>
                </a:extLst>
              </p:cNvPr>
              <p:cNvSpPr/>
              <p:nvPr/>
            </p:nvSpPr>
            <p:spPr>
              <a:xfrm>
                <a:off x="1339272" y="185650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28BD7871-0182-4C0D-91DB-C92773CA465F}"/>
                  </a:ext>
                </a:extLst>
              </p:cNvPr>
              <p:cNvSpPr/>
              <p:nvPr/>
            </p:nvSpPr>
            <p:spPr>
              <a:xfrm>
                <a:off x="1339271" y="290945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209B3D23-1E7E-48E2-ABCB-38D10FADE5DD}"/>
                  </a:ext>
                </a:extLst>
              </p:cNvPr>
              <p:cNvSpPr/>
              <p:nvPr/>
            </p:nvSpPr>
            <p:spPr>
              <a:xfrm>
                <a:off x="1339271" y="396239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3B9289BB-93C8-4950-8C38-BBD05AF8D7ED}"/>
                  </a:ext>
                </a:extLst>
              </p:cNvPr>
              <p:cNvSpPr/>
              <p:nvPr/>
            </p:nvSpPr>
            <p:spPr>
              <a:xfrm>
                <a:off x="1339270" y="501534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グループ化 37">
              <a:extLst>
                <a:ext uri="{FF2B5EF4-FFF2-40B4-BE49-F238E27FC236}">
                  <a16:creationId xmlns:a16="http://schemas.microsoft.com/office/drawing/2014/main" id="{A4F5AF6F-CDEC-44BA-B1CA-0DF044693C8F}"/>
                </a:ext>
              </a:extLst>
            </p:cNvPr>
            <p:cNvGrpSpPr/>
            <p:nvPr/>
          </p:nvGrpSpPr>
          <p:grpSpPr>
            <a:xfrm>
              <a:off x="177792" y="738909"/>
              <a:ext cx="1209968" cy="5264725"/>
              <a:chOff x="1339269" y="803564"/>
              <a:chExt cx="1209967" cy="5264725"/>
            </a:xfrm>
          </p:grpSpPr>
          <p:sp>
            <p:nvSpPr>
              <p:cNvPr id="39" name="正方形/長方形 38">
                <a:extLst>
                  <a:ext uri="{FF2B5EF4-FFF2-40B4-BE49-F238E27FC236}">
                    <a16:creationId xmlns:a16="http://schemas.microsoft.com/office/drawing/2014/main" id="{759DA1F7-A748-4A03-B7F9-926A5B97C62E}"/>
                  </a:ext>
                </a:extLst>
              </p:cNvPr>
              <p:cNvSpPr/>
              <p:nvPr/>
            </p:nvSpPr>
            <p:spPr>
              <a:xfrm>
                <a:off x="1339273" y="80356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D61377C9-9124-490A-B812-4314EE60080E}"/>
                  </a:ext>
                </a:extLst>
              </p:cNvPr>
              <p:cNvSpPr/>
              <p:nvPr/>
            </p:nvSpPr>
            <p:spPr>
              <a:xfrm>
                <a:off x="1339272" y="185650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9AB67EC2-A978-427F-8587-DD8E7765E14D}"/>
                  </a:ext>
                </a:extLst>
              </p:cNvPr>
              <p:cNvSpPr/>
              <p:nvPr/>
            </p:nvSpPr>
            <p:spPr>
              <a:xfrm>
                <a:off x="1339271" y="290945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4D85AFDE-B495-48E3-AC88-53125EA88546}"/>
                  </a:ext>
                </a:extLst>
              </p:cNvPr>
              <p:cNvSpPr/>
              <p:nvPr/>
            </p:nvSpPr>
            <p:spPr>
              <a:xfrm>
                <a:off x="1339269" y="3930941"/>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2FBF6272-7A99-45CF-B7E8-33CE8C1E1C80}"/>
                  </a:ext>
                </a:extLst>
              </p:cNvPr>
              <p:cNvSpPr/>
              <p:nvPr/>
            </p:nvSpPr>
            <p:spPr>
              <a:xfrm>
                <a:off x="1339270" y="501534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グループ化 43">
              <a:extLst>
                <a:ext uri="{FF2B5EF4-FFF2-40B4-BE49-F238E27FC236}">
                  <a16:creationId xmlns:a16="http://schemas.microsoft.com/office/drawing/2014/main" id="{AE5279D1-0B53-4C44-A5BB-CA2A9EB199F9}"/>
                </a:ext>
              </a:extLst>
            </p:cNvPr>
            <p:cNvGrpSpPr/>
            <p:nvPr/>
          </p:nvGrpSpPr>
          <p:grpSpPr>
            <a:xfrm>
              <a:off x="8308095" y="738909"/>
              <a:ext cx="1209967" cy="5264725"/>
              <a:chOff x="1339270" y="803564"/>
              <a:chExt cx="1209966" cy="5264725"/>
            </a:xfrm>
          </p:grpSpPr>
          <p:sp>
            <p:nvSpPr>
              <p:cNvPr id="45" name="正方形/長方形 44">
                <a:extLst>
                  <a:ext uri="{FF2B5EF4-FFF2-40B4-BE49-F238E27FC236}">
                    <a16:creationId xmlns:a16="http://schemas.microsoft.com/office/drawing/2014/main" id="{9EF7147C-3194-42B1-A65C-61BF1610AE57}"/>
                  </a:ext>
                </a:extLst>
              </p:cNvPr>
              <p:cNvSpPr/>
              <p:nvPr/>
            </p:nvSpPr>
            <p:spPr>
              <a:xfrm>
                <a:off x="1339273" y="80356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E92E2656-9129-4FBC-8525-622F6FD4D81B}"/>
                  </a:ext>
                </a:extLst>
              </p:cNvPr>
              <p:cNvSpPr/>
              <p:nvPr/>
            </p:nvSpPr>
            <p:spPr>
              <a:xfrm>
                <a:off x="1339272" y="185650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15FB50AF-59DE-4918-B013-04C492683502}"/>
                  </a:ext>
                </a:extLst>
              </p:cNvPr>
              <p:cNvSpPr/>
              <p:nvPr/>
            </p:nvSpPr>
            <p:spPr>
              <a:xfrm>
                <a:off x="1339271" y="290945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7412AC18-EB2D-4D10-AD37-E099B2056829}"/>
                  </a:ext>
                </a:extLst>
              </p:cNvPr>
              <p:cNvSpPr/>
              <p:nvPr/>
            </p:nvSpPr>
            <p:spPr>
              <a:xfrm>
                <a:off x="1339271" y="396239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BD25CC82-74FF-4799-957D-2AFE6A3274CD}"/>
                  </a:ext>
                </a:extLst>
              </p:cNvPr>
              <p:cNvSpPr/>
              <p:nvPr/>
            </p:nvSpPr>
            <p:spPr>
              <a:xfrm>
                <a:off x="1339270" y="501534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51" name="正方形/長方形 50">
            <a:extLst>
              <a:ext uri="{FF2B5EF4-FFF2-40B4-BE49-F238E27FC236}">
                <a16:creationId xmlns:a16="http://schemas.microsoft.com/office/drawing/2014/main" id="{E35CC6A2-9069-4D1E-BD6F-21F6F998DB47}"/>
              </a:ext>
            </a:extLst>
          </p:cNvPr>
          <p:cNvSpPr/>
          <p:nvPr/>
        </p:nvSpPr>
        <p:spPr>
          <a:xfrm>
            <a:off x="426245" y="95479"/>
            <a:ext cx="8142973" cy="572401"/>
          </a:xfrm>
          <a:prstGeom prst="rect">
            <a:avLst/>
          </a:prstGeom>
          <a:ln>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インフルエンザウイルス感染後の鼻汁ウイルス濃度</a:t>
            </a:r>
          </a:p>
        </p:txBody>
      </p:sp>
      <p:sp>
        <p:nvSpPr>
          <p:cNvPr id="52" name="正方形/長方形 51">
            <a:extLst>
              <a:ext uri="{FF2B5EF4-FFF2-40B4-BE49-F238E27FC236}">
                <a16:creationId xmlns:a16="http://schemas.microsoft.com/office/drawing/2014/main" id="{F28CDE30-EE18-4FEE-A98E-D82D27F888C6}"/>
              </a:ext>
            </a:extLst>
          </p:cNvPr>
          <p:cNvSpPr/>
          <p:nvPr/>
        </p:nvSpPr>
        <p:spPr>
          <a:xfrm>
            <a:off x="1236273" y="6005667"/>
            <a:ext cx="890256" cy="57751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a:t>0</a:t>
            </a:r>
            <a:endParaRPr kumimoji="1" lang="ja-JP" altLang="en-US" sz="3200" dirty="0"/>
          </a:p>
        </p:txBody>
      </p:sp>
      <p:sp>
        <p:nvSpPr>
          <p:cNvPr id="53" name="正方形/長方形 52">
            <a:extLst>
              <a:ext uri="{FF2B5EF4-FFF2-40B4-BE49-F238E27FC236}">
                <a16:creationId xmlns:a16="http://schemas.microsoft.com/office/drawing/2014/main" id="{075C185F-DDD8-42D9-91D2-FA96E57EE688}"/>
              </a:ext>
            </a:extLst>
          </p:cNvPr>
          <p:cNvSpPr/>
          <p:nvPr/>
        </p:nvSpPr>
        <p:spPr>
          <a:xfrm>
            <a:off x="2061683" y="6024421"/>
            <a:ext cx="675422" cy="57751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a:t>1</a:t>
            </a:r>
            <a:endParaRPr kumimoji="1" lang="ja-JP" altLang="en-US" sz="3200" dirty="0"/>
          </a:p>
        </p:txBody>
      </p:sp>
      <p:sp>
        <p:nvSpPr>
          <p:cNvPr id="54" name="正方形/長方形 53">
            <a:extLst>
              <a:ext uri="{FF2B5EF4-FFF2-40B4-BE49-F238E27FC236}">
                <a16:creationId xmlns:a16="http://schemas.microsoft.com/office/drawing/2014/main" id="{1580248B-5769-49C5-BBE9-482B04CA5A75}"/>
              </a:ext>
            </a:extLst>
          </p:cNvPr>
          <p:cNvSpPr/>
          <p:nvPr/>
        </p:nvSpPr>
        <p:spPr>
          <a:xfrm>
            <a:off x="2880000" y="6005667"/>
            <a:ext cx="597664" cy="57751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a:t>2</a:t>
            </a:r>
            <a:endParaRPr kumimoji="1" lang="ja-JP" altLang="en-US" sz="3200" dirty="0"/>
          </a:p>
        </p:txBody>
      </p:sp>
      <p:sp>
        <p:nvSpPr>
          <p:cNvPr id="55" name="正方形/長方形 54">
            <a:extLst>
              <a:ext uri="{FF2B5EF4-FFF2-40B4-BE49-F238E27FC236}">
                <a16:creationId xmlns:a16="http://schemas.microsoft.com/office/drawing/2014/main" id="{37779A5A-E310-45D3-BD38-DA95B24619F8}"/>
              </a:ext>
            </a:extLst>
          </p:cNvPr>
          <p:cNvSpPr/>
          <p:nvPr/>
        </p:nvSpPr>
        <p:spPr>
          <a:xfrm>
            <a:off x="3712503" y="6005667"/>
            <a:ext cx="493291" cy="57751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a:t>3</a:t>
            </a:r>
            <a:endParaRPr kumimoji="1" lang="ja-JP" altLang="en-US" sz="3200" dirty="0"/>
          </a:p>
        </p:txBody>
      </p:sp>
      <p:sp>
        <p:nvSpPr>
          <p:cNvPr id="56" name="正方形/長方形 55">
            <a:extLst>
              <a:ext uri="{FF2B5EF4-FFF2-40B4-BE49-F238E27FC236}">
                <a16:creationId xmlns:a16="http://schemas.microsoft.com/office/drawing/2014/main" id="{065AE59E-14DF-466E-B652-A9CFB72699EF}"/>
              </a:ext>
            </a:extLst>
          </p:cNvPr>
          <p:cNvSpPr/>
          <p:nvPr/>
        </p:nvSpPr>
        <p:spPr>
          <a:xfrm>
            <a:off x="4497732" y="6005667"/>
            <a:ext cx="493291" cy="57751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a:t>4</a:t>
            </a:r>
            <a:endParaRPr kumimoji="1" lang="ja-JP" altLang="en-US" sz="3200" dirty="0"/>
          </a:p>
        </p:txBody>
      </p:sp>
      <p:sp>
        <p:nvSpPr>
          <p:cNvPr id="57" name="正方形/長方形 56">
            <a:extLst>
              <a:ext uri="{FF2B5EF4-FFF2-40B4-BE49-F238E27FC236}">
                <a16:creationId xmlns:a16="http://schemas.microsoft.com/office/drawing/2014/main" id="{5FF0B313-F1AB-4123-AB86-02A0BB687364}"/>
              </a:ext>
            </a:extLst>
          </p:cNvPr>
          <p:cNvSpPr/>
          <p:nvPr/>
        </p:nvSpPr>
        <p:spPr>
          <a:xfrm>
            <a:off x="5222737" y="6004673"/>
            <a:ext cx="493291" cy="57751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a:t>5</a:t>
            </a:r>
            <a:endParaRPr kumimoji="1" lang="ja-JP" altLang="en-US" sz="3200" dirty="0"/>
          </a:p>
        </p:txBody>
      </p:sp>
      <p:sp>
        <p:nvSpPr>
          <p:cNvPr id="58" name="正方形/長方形 57">
            <a:extLst>
              <a:ext uri="{FF2B5EF4-FFF2-40B4-BE49-F238E27FC236}">
                <a16:creationId xmlns:a16="http://schemas.microsoft.com/office/drawing/2014/main" id="{D5C0B220-0609-4B65-9ADE-4E6F3A4EC126}"/>
              </a:ext>
            </a:extLst>
          </p:cNvPr>
          <p:cNvSpPr/>
          <p:nvPr/>
        </p:nvSpPr>
        <p:spPr>
          <a:xfrm>
            <a:off x="6139776" y="6004673"/>
            <a:ext cx="493291" cy="57751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a:t>6</a:t>
            </a:r>
            <a:endParaRPr kumimoji="1" lang="ja-JP" altLang="en-US" sz="3200" dirty="0"/>
          </a:p>
        </p:txBody>
      </p:sp>
      <p:sp>
        <p:nvSpPr>
          <p:cNvPr id="59" name="正方形/長方形 58">
            <a:extLst>
              <a:ext uri="{FF2B5EF4-FFF2-40B4-BE49-F238E27FC236}">
                <a16:creationId xmlns:a16="http://schemas.microsoft.com/office/drawing/2014/main" id="{49C5E6FC-3A5B-44FE-B509-3D2F86F570D3}"/>
              </a:ext>
            </a:extLst>
          </p:cNvPr>
          <p:cNvSpPr/>
          <p:nvPr/>
        </p:nvSpPr>
        <p:spPr>
          <a:xfrm>
            <a:off x="6885924" y="6003679"/>
            <a:ext cx="493291" cy="57751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a:t>7</a:t>
            </a:r>
            <a:endParaRPr kumimoji="1" lang="ja-JP" altLang="en-US" sz="3200" dirty="0"/>
          </a:p>
        </p:txBody>
      </p:sp>
      <p:sp>
        <p:nvSpPr>
          <p:cNvPr id="60" name="正方形/長方形 59">
            <a:extLst>
              <a:ext uri="{FF2B5EF4-FFF2-40B4-BE49-F238E27FC236}">
                <a16:creationId xmlns:a16="http://schemas.microsoft.com/office/drawing/2014/main" id="{8705A2BC-ADD2-4DFA-A28E-83B497ADCEC6}"/>
              </a:ext>
            </a:extLst>
          </p:cNvPr>
          <p:cNvSpPr/>
          <p:nvPr/>
        </p:nvSpPr>
        <p:spPr>
          <a:xfrm>
            <a:off x="7632072" y="6002685"/>
            <a:ext cx="493291" cy="57751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a:t>8</a:t>
            </a:r>
            <a:endParaRPr kumimoji="1" lang="ja-JP" altLang="en-US" sz="3200" dirty="0"/>
          </a:p>
        </p:txBody>
      </p:sp>
      <p:sp>
        <p:nvSpPr>
          <p:cNvPr id="61" name="正方形/長方形 60">
            <a:extLst>
              <a:ext uri="{FF2B5EF4-FFF2-40B4-BE49-F238E27FC236}">
                <a16:creationId xmlns:a16="http://schemas.microsoft.com/office/drawing/2014/main" id="{3C23F5B4-7B5C-4F7B-87EA-B3E147DBF05D}"/>
              </a:ext>
            </a:extLst>
          </p:cNvPr>
          <p:cNvSpPr/>
          <p:nvPr/>
        </p:nvSpPr>
        <p:spPr>
          <a:xfrm>
            <a:off x="890657" y="682293"/>
            <a:ext cx="1846448" cy="65451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dirty="0"/>
              <a:t>TCID50/ml</a:t>
            </a:r>
            <a:endParaRPr kumimoji="1" lang="ja-JP" altLang="en-US" sz="2800" dirty="0"/>
          </a:p>
        </p:txBody>
      </p:sp>
      <p:grpSp>
        <p:nvGrpSpPr>
          <p:cNvPr id="64" name="グループ化 63">
            <a:extLst>
              <a:ext uri="{FF2B5EF4-FFF2-40B4-BE49-F238E27FC236}">
                <a16:creationId xmlns:a16="http://schemas.microsoft.com/office/drawing/2014/main" id="{D5DFDE5A-7B6C-4CCE-82F8-DA883314F431}"/>
              </a:ext>
            </a:extLst>
          </p:cNvPr>
          <p:cNvGrpSpPr/>
          <p:nvPr/>
        </p:nvGrpSpPr>
        <p:grpSpPr>
          <a:xfrm>
            <a:off x="732301" y="4754881"/>
            <a:ext cx="1387745" cy="601440"/>
            <a:chOff x="732301" y="4531495"/>
            <a:chExt cx="1515465" cy="824326"/>
          </a:xfrm>
        </p:grpSpPr>
        <p:sp>
          <p:nvSpPr>
            <p:cNvPr id="62" name="正方形/長方形 61">
              <a:extLst>
                <a:ext uri="{FF2B5EF4-FFF2-40B4-BE49-F238E27FC236}">
                  <a16:creationId xmlns:a16="http://schemas.microsoft.com/office/drawing/2014/main" id="{1CE3AFFE-B365-406A-967D-B8328C35597B}"/>
                </a:ext>
              </a:extLst>
            </p:cNvPr>
            <p:cNvSpPr/>
            <p:nvPr/>
          </p:nvSpPr>
          <p:spPr>
            <a:xfrm>
              <a:off x="750965" y="4740980"/>
              <a:ext cx="903517" cy="614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10</a:t>
              </a:r>
            </a:p>
          </p:txBody>
        </p:sp>
        <p:sp>
          <p:nvSpPr>
            <p:cNvPr id="63" name="正方形/長方形 62">
              <a:extLst>
                <a:ext uri="{FF2B5EF4-FFF2-40B4-BE49-F238E27FC236}">
                  <a16:creationId xmlns:a16="http://schemas.microsoft.com/office/drawing/2014/main" id="{2A7FE0CB-AB4A-4A63-B160-279799A4E158}"/>
                </a:ext>
              </a:extLst>
            </p:cNvPr>
            <p:cNvSpPr/>
            <p:nvPr/>
          </p:nvSpPr>
          <p:spPr>
            <a:xfrm>
              <a:off x="732301" y="4531495"/>
              <a:ext cx="1515465" cy="720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1</a:t>
              </a:r>
            </a:p>
          </p:txBody>
        </p:sp>
      </p:grpSp>
      <p:grpSp>
        <p:nvGrpSpPr>
          <p:cNvPr id="68" name="グループ化 67">
            <a:extLst>
              <a:ext uri="{FF2B5EF4-FFF2-40B4-BE49-F238E27FC236}">
                <a16:creationId xmlns:a16="http://schemas.microsoft.com/office/drawing/2014/main" id="{F41B9463-AFB3-4251-AD59-10875D7B8C1E}"/>
              </a:ext>
            </a:extLst>
          </p:cNvPr>
          <p:cNvGrpSpPr/>
          <p:nvPr/>
        </p:nvGrpSpPr>
        <p:grpSpPr>
          <a:xfrm>
            <a:off x="720000" y="3687504"/>
            <a:ext cx="1413901" cy="613090"/>
            <a:chOff x="703738" y="4531495"/>
            <a:chExt cx="1544028" cy="840294"/>
          </a:xfrm>
        </p:grpSpPr>
        <p:sp>
          <p:nvSpPr>
            <p:cNvPr id="69" name="正方形/長方形 68">
              <a:extLst>
                <a:ext uri="{FF2B5EF4-FFF2-40B4-BE49-F238E27FC236}">
                  <a16:creationId xmlns:a16="http://schemas.microsoft.com/office/drawing/2014/main" id="{140B1A6A-2BB9-4714-8CB1-B281D1CB5142}"/>
                </a:ext>
              </a:extLst>
            </p:cNvPr>
            <p:cNvSpPr/>
            <p:nvPr/>
          </p:nvSpPr>
          <p:spPr>
            <a:xfrm>
              <a:off x="703738" y="4756949"/>
              <a:ext cx="903517" cy="614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10</a:t>
              </a:r>
            </a:p>
          </p:txBody>
        </p:sp>
        <p:sp>
          <p:nvSpPr>
            <p:cNvPr id="70" name="正方形/長方形 69">
              <a:extLst>
                <a:ext uri="{FF2B5EF4-FFF2-40B4-BE49-F238E27FC236}">
                  <a16:creationId xmlns:a16="http://schemas.microsoft.com/office/drawing/2014/main" id="{F39B6F6F-2162-4710-AA00-C1DB28B55CC1}"/>
                </a:ext>
              </a:extLst>
            </p:cNvPr>
            <p:cNvSpPr/>
            <p:nvPr/>
          </p:nvSpPr>
          <p:spPr>
            <a:xfrm>
              <a:off x="732301" y="4531495"/>
              <a:ext cx="1515465" cy="720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2</a:t>
              </a:r>
            </a:p>
          </p:txBody>
        </p:sp>
      </p:grpSp>
      <p:grpSp>
        <p:nvGrpSpPr>
          <p:cNvPr id="72" name="グループ化 71">
            <a:extLst>
              <a:ext uri="{FF2B5EF4-FFF2-40B4-BE49-F238E27FC236}">
                <a16:creationId xmlns:a16="http://schemas.microsoft.com/office/drawing/2014/main" id="{AE65B7CE-2DF4-4F81-B3B7-56AA382A16F8}"/>
              </a:ext>
            </a:extLst>
          </p:cNvPr>
          <p:cNvGrpSpPr/>
          <p:nvPr/>
        </p:nvGrpSpPr>
        <p:grpSpPr>
          <a:xfrm>
            <a:off x="673819" y="2819253"/>
            <a:ext cx="1387745" cy="602786"/>
            <a:chOff x="732301" y="4531495"/>
            <a:chExt cx="1515465" cy="826171"/>
          </a:xfrm>
        </p:grpSpPr>
        <p:sp>
          <p:nvSpPr>
            <p:cNvPr id="73" name="正方形/長方形 72">
              <a:extLst>
                <a:ext uri="{FF2B5EF4-FFF2-40B4-BE49-F238E27FC236}">
                  <a16:creationId xmlns:a16="http://schemas.microsoft.com/office/drawing/2014/main" id="{E8A3CCA6-2694-494C-A1BB-4B0B15E1283B}"/>
                </a:ext>
              </a:extLst>
            </p:cNvPr>
            <p:cNvSpPr/>
            <p:nvPr/>
          </p:nvSpPr>
          <p:spPr>
            <a:xfrm>
              <a:off x="756165" y="4742824"/>
              <a:ext cx="903517" cy="614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10</a:t>
              </a:r>
            </a:p>
          </p:txBody>
        </p:sp>
        <p:sp>
          <p:nvSpPr>
            <p:cNvPr id="74" name="正方形/長方形 73">
              <a:extLst>
                <a:ext uri="{FF2B5EF4-FFF2-40B4-BE49-F238E27FC236}">
                  <a16:creationId xmlns:a16="http://schemas.microsoft.com/office/drawing/2014/main" id="{0C2ACA97-94F4-406E-A976-03AC46EC2AD6}"/>
                </a:ext>
              </a:extLst>
            </p:cNvPr>
            <p:cNvSpPr/>
            <p:nvPr/>
          </p:nvSpPr>
          <p:spPr>
            <a:xfrm>
              <a:off x="732301" y="4531495"/>
              <a:ext cx="1515465" cy="720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3</a:t>
              </a:r>
            </a:p>
          </p:txBody>
        </p:sp>
      </p:grpSp>
      <p:grpSp>
        <p:nvGrpSpPr>
          <p:cNvPr id="78" name="グループ化 77">
            <a:extLst>
              <a:ext uri="{FF2B5EF4-FFF2-40B4-BE49-F238E27FC236}">
                <a16:creationId xmlns:a16="http://schemas.microsoft.com/office/drawing/2014/main" id="{01D905A4-D596-40BC-AEAC-C2D7D8C1D5A6}"/>
              </a:ext>
            </a:extLst>
          </p:cNvPr>
          <p:cNvGrpSpPr/>
          <p:nvPr/>
        </p:nvGrpSpPr>
        <p:grpSpPr>
          <a:xfrm>
            <a:off x="709485" y="1876546"/>
            <a:ext cx="1387745" cy="601440"/>
            <a:chOff x="732301" y="4531495"/>
            <a:chExt cx="1515465" cy="824326"/>
          </a:xfrm>
        </p:grpSpPr>
        <p:sp>
          <p:nvSpPr>
            <p:cNvPr id="79" name="正方形/長方形 78">
              <a:extLst>
                <a:ext uri="{FF2B5EF4-FFF2-40B4-BE49-F238E27FC236}">
                  <a16:creationId xmlns:a16="http://schemas.microsoft.com/office/drawing/2014/main" id="{48BD9A52-2389-4E5D-85E9-CC42FD54E420}"/>
                </a:ext>
              </a:extLst>
            </p:cNvPr>
            <p:cNvSpPr/>
            <p:nvPr/>
          </p:nvSpPr>
          <p:spPr>
            <a:xfrm>
              <a:off x="750965" y="4740980"/>
              <a:ext cx="903517" cy="614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10</a:t>
              </a:r>
            </a:p>
          </p:txBody>
        </p:sp>
        <p:sp>
          <p:nvSpPr>
            <p:cNvPr id="80" name="正方形/長方形 79">
              <a:extLst>
                <a:ext uri="{FF2B5EF4-FFF2-40B4-BE49-F238E27FC236}">
                  <a16:creationId xmlns:a16="http://schemas.microsoft.com/office/drawing/2014/main" id="{298B9AAC-51A8-4C4C-A051-F2C4BC572C3B}"/>
                </a:ext>
              </a:extLst>
            </p:cNvPr>
            <p:cNvSpPr/>
            <p:nvPr/>
          </p:nvSpPr>
          <p:spPr>
            <a:xfrm>
              <a:off x="732301" y="4531495"/>
              <a:ext cx="1515465" cy="720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4</a:t>
              </a:r>
            </a:p>
          </p:txBody>
        </p:sp>
      </p:grpSp>
      <p:sp>
        <p:nvSpPr>
          <p:cNvPr id="81" name="楕円 80">
            <a:extLst>
              <a:ext uri="{FF2B5EF4-FFF2-40B4-BE49-F238E27FC236}">
                <a16:creationId xmlns:a16="http://schemas.microsoft.com/office/drawing/2014/main" id="{EEDDCA57-2328-47ED-BD8E-45A4EA26BB5A}"/>
              </a:ext>
            </a:extLst>
          </p:cNvPr>
          <p:cNvSpPr/>
          <p:nvPr/>
        </p:nvSpPr>
        <p:spPr>
          <a:xfrm>
            <a:off x="2280202" y="4176017"/>
            <a:ext cx="166573" cy="132446"/>
          </a:xfrm>
          <a:prstGeom prst="ellipse">
            <a:avLst/>
          </a:prstGeom>
          <a:solidFill>
            <a:srgbClr val="F21A48"/>
          </a:solidFill>
          <a:ln>
            <a:solidFill>
              <a:srgbClr val="FF00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楕円 81">
            <a:extLst>
              <a:ext uri="{FF2B5EF4-FFF2-40B4-BE49-F238E27FC236}">
                <a16:creationId xmlns:a16="http://schemas.microsoft.com/office/drawing/2014/main" id="{3AFDFEF2-4E6F-4336-B122-290FA89F0A30}"/>
              </a:ext>
            </a:extLst>
          </p:cNvPr>
          <p:cNvSpPr/>
          <p:nvPr/>
        </p:nvSpPr>
        <p:spPr>
          <a:xfrm>
            <a:off x="3048939" y="2234001"/>
            <a:ext cx="166573" cy="132446"/>
          </a:xfrm>
          <a:prstGeom prst="ellipse">
            <a:avLst/>
          </a:prstGeom>
          <a:solidFill>
            <a:srgbClr val="F21A48"/>
          </a:solidFill>
          <a:ln>
            <a:solidFill>
              <a:srgbClr val="FF00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楕円 82">
            <a:extLst>
              <a:ext uri="{FF2B5EF4-FFF2-40B4-BE49-F238E27FC236}">
                <a16:creationId xmlns:a16="http://schemas.microsoft.com/office/drawing/2014/main" id="{EB3C8AF8-CD3F-48D8-B455-E6AA5B452604}"/>
              </a:ext>
            </a:extLst>
          </p:cNvPr>
          <p:cNvSpPr/>
          <p:nvPr/>
        </p:nvSpPr>
        <p:spPr>
          <a:xfrm>
            <a:off x="3832354" y="2672636"/>
            <a:ext cx="166573" cy="132446"/>
          </a:xfrm>
          <a:prstGeom prst="ellipse">
            <a:avLst/>
          </a:prstGeom>
          <a:solidFill>
            <a:srgbClr val="F21A48"/>
          </a:solidFill>
          <a:ln>
            <a:solidFill>
              <a:srgbClr val="FF00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楕円 83">
            <a:extLst>
              <a:ext uri="{FF2B5EF4-FFF2-40B4-BE49-F238E27FC236}">
                <a16:creationId xmlns:a16="http://schemas.microsoft.com/office/drawing/2014/main" id="{9873CA77-0A97-4F96-80F4-7A1B452F869A}"/>
              </a:ext>
            </a:extLst>
          </p:cNvPr>
          <p:cNvSpPr/>
          <p:nvPr/>
        </p:nvSpPr>
        <p:spPr>
          <a:xfrm>
            <a:off x="4583060" y="3351237"/>
            <a:ext cx="166573" cy="132446"/>
          </a:xfrm>
          <a:prstGeom prst="ellipse">
            <a:avLst/>
          </a:prstGeom>
          <a:solidFill>
            <a:srgbClr val="F21A48"/>
          </a:solidFill>
          <a:ln>
            <a:solidFill>
              <a:srgbClr val="FF00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楕円 84">
            <a:extLst>
              <a:ext uri="{FF2B5EF4-FFF2-40B4-BE49-F238E27FC236}">
                <a16:creationId xmlns:a16="http://schemas.microsoft.com/office/drawing/2014/main" id="{943E6D11-3B7B-48BA-866C-6EA3F63F1288}"/>
              </a:ext>
            </a:extLst>
          </p:cNvPr>
          <p:cNvSpPr/>
          <p:nvPr/>
        </p:nvSpPr>
        <p:spPr>
          <a:xfrm>
            <a:off x="5268349" y="3483683"/>
            <a:ext cx="166573" cy="132446"/>
          </a:xfrm>
          <a:prstGeom prst="ellipse">
            <a:avLst/>
          </a:prstGeom>
          <a:solidFill>
            <a:srgbClr val="F21A48"/>
          </a:solidFill>
          <a:ln>
            <a:solidFill>
              <a:srgbClr val="FF00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楕円 85">
            <a:extLst>
              <a:ext uri="{FF2B5EF4-FFF2-40B4-BE49-F238E27FC236}">
                <a16:creationId xmlns:a16="http://schemas.microsoft.com/office/drawing/2014/main" id="{D7044C00-A3CA-4467-9D27-142D16B262C6}"/>
              </a:ext>
            </a:extLst>
          </p:cNvPr>
          <p:cNvSpPr/>
          <p:nvPr/>
        </p:nvSpPr>
        <p:spPr>
          <a:xfrm>
            <a:off x="6251035" y="4754881"/>
            <a:ext cx="166573" cy="132446"/>
          </a:xfrm>
          <a:prstGeom prst="ellipse">
            <a:avLst/>
          </a:prstGeom>
          <a:solidFill>
            <a:srgbClr val="F21A48"/>
          </a:solidFill>
          <a:ln>
            <a:solidFill>
              <a:srgbClr val="FF00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楕円 86">
            <a:extLst>
              <a:ext uri="{FF2B5EF4-FFF2-40B4-BE49-F238E27FC236}">
                <a16:creationId xmlns:a16="http://schemas.microsoft.com/office/drawing/2014/main" id="{408CC6B6-C70E-471B-865E-FDE5EDE408A0}"/>
              </a:ext>
            </a:extLst>
          </p:cNvPr>
          <p:cNvSpPr/>
          <p:nvPr/>
        </p:nvSpPr>
        <p:spPr>
          <a:xfrm>
            <a:off x="7067151" y="5201806"/>
            <a:ext cx="166573" cy="132446"/>
          </a:xfrm>
          <a:prstGeom prst="ellipse">
            <a:avLst/>
          </a:prstGeom>
          <a:solidFill>
            <a:srgbClr val="F21A48"/>
          </a:solidFill>
          <a:ln>
            <a:solidFill>
              <a:srgbClr val="FF00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楕円 87">
            <a:extLst>
              <a:ext uri="{FF2B5EF4-FFF2-40B4-BE49-F238E27FC236}">
                <a16:creationId xmlns:a16="http://schemas.microsoft.com/office/drawing/2014/main" id="{C53E51AC-5B72-4CB5-B4AC-C3902DBDE887}"/>
              </a:ext>
            </a:extLst>
          </p:cNvPr>
          <p:cNvSpPr/>
          <p:nvPr/>
        </p:nvSpPr>
        <p:spPr>
          <a:xfrm>
            <a:off x="7782116" y="5724081"/>
            <a:ext cx="166573" cy="132446"/>
          </a:xfrm>
          <a:prstGeom prst="ellipse">
            <a:avLst/>
          </a:prstGeom>
          <a:solidFill>
            <a:srgbClr val="F21A48"/>
          </a:solidFill>
          <a:ln>
            <a:solidFill>
              <a:srgbClr val="FF00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 name="直線コネクタ 89">
            <a:extLst>
              <a:ext uri="{FF2B5EF4-FFF2-40B4-BE49-F238E27FC236}">
                <a16:creationId xmlns:a16="http://schemas.microsoft.com/office/drawing/2014/main" id="{420A66B6-5420-468D-914D-67D905126C18}"/>
              </a:ext>
            </a:extLst>
          </p:cNvPr>
          <p:cNvCxnSpPr>
            <a:cxnSpLocks/>
          </p:cNvCxnSpPr>
          <p:nvPr/>
        </p:nvCxnSpPr>
        <p:spPr>
          <a:xfrm flipH="1">
            <a:off x="1584000" y="4212000"/>
            <a:ext cx="785124" cy="18266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0" name="グループ化 99">
            <a:extLst>
              <a:ext uri="{FF2B5EF4-FFF2-40B4-BE49-F238E27FC236}">
                <a16:creationId xmlns:a16="http://schemas.microsoft.com/office/drawing/2014/main" id="{991FA64A-ADFB-4CB8-A16B-BB6C73F411C3}"/>
              </a:ext>
            </a:extLst>
          </p:cNvPr>
          <p:cNvGrpSpPr/>
          <p:nvPr/>
        </p:nvGrpSpPr>
        <p:grpSpPr>
          <a:xfrm>
            <a:off x="2180277" y="3897675"/>
            <a:ext cx="418399" cy="816566"/>
            <a:chOff x="307917" y="2139487"/>
            <a:chExt cx="404469" cy="1064513"/>
          </a:xfrm>
        </p:grpSpPr>
        <p:cxnSp>
          <p:nvCxnSpPr>
            <p:cNvPr id="95" name="直線コネクタ 94">
              <a:extLst>
                <a:ext uri="{FF2B5EF4-FFF2-40B4-BE49-F238E27FC236}">
                  <a16:creationId xmlns:a16="http://schemas.microsoft.com/office/drawing/2014/main" id="{0AFEBF95-DBC9-4DC8-A7E9-6F1D41EA32BD}"/>
                </a:ext>
              </a:extLst>
            </p:cNvPr>
            <p:cNvCxnSpPr>
              <a:cxnSpLocks/>
            </p:cNvCxnSpPr>
            <p:nvPr/>
          </p:nvCxnSpPr>
          <p:spPr>
            <a:xfrm>
              <a:off x="500513" y="2160000"/>
              <a:ext cx="12852" cy="10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35FB4B3F-F232-4394-81F8-34318FD13874}"/>
                </a:ext>
              </a:extLst>
            </p:cNvPr>
            <p:cNvCxnSpPr>
              <a:cxnSpLocks/>
            </p:cNvCxnSpPr>
            <p:nvPr/>
          </p:nvCxnSpPr>
          <p:spPr>
            <a:xfrm>
              <a:off x="314343" y="2139487"/>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A922CF39-DD06-48C2-AD33-2E12AD892115}"/>
                </a:ext>
              </a:extLst>
            </p:cNvPr>
            <p:cNvCxnSpPr>
              <a:cxnSpLocks/>
            </p:cNvCxnSpPr>
            <p:nvPr/>
          </p:nvCxnSpPr>
          <p:spPr>
            <a:xfrm>
              <a:off x="307917" y="3197740"/>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3" name="グループ化 102">
            <a:extLst>
              <a:ext uri="{FF2B5EF4-FFF2-40B4-BE49-F238E27FC236}">
                <a16:creationId xmlns:a16="http://schemas.microsoft.com/office/drawing/2014/main" id="{CDF89747-42AF-492C-8CE0-4C13E3EA7746}"/>
              </a:ext>
            </a:extLst>
          </p:cNvPr>
          <p:cNvGrpSpPr/>
          <p:nvPr/>
        </p:nvGrpSpPr>
        <p:grpSpPr>
          <a:xfrm>
            <a:off x="2947676" y="1988483"/>
            <a:ext cx="418399" cy="816566"/>
            <a:chOff x="307917" y="2139487"/>
            <a:chExt cx="404469" cy="1064513"/>
          </a:xfrm>
        </p:grpSpPr>
        <p:cxnSp>
          <p:nvCxnSpPr>
            <p:cNvPr id="104" name="直線コネクタ 103">
              <a:extLst>
                <a:ext uri="{FF2B5EF4-FFF2-40B4-BE49-F238E27FC236}">
                  <a16:creationId xmlns:a16="http://schemas.microsoft.com/office/drawing/2014/main" id="{1275E88C-1356-4F47-836E-0C0B25760D02}"/>
                </a:ext>
              </a:extLst>
            </p:cNvPr>
            <p:cNvCxnSpPr>
              <a:cxnSpLocks/>
            </p:cNvCxnSpPr>
            <p:nvPr/>
          </p:nvCxnSpPr>
          <p:spPr>
            <a:xfrm>
              <a:off x="500513" y="2160000"/>
              <a:ext cx="12852" cy="10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9C633513-8F1D-4677-B8FC-E0F25CFC6FA8}"/>
                </a:ext>
              </a:extLst>
            </p:cNvPr>
            <p:cNvCxnSpPr>
              <a:cxnSpLocks/>
            </p:cNvCxnSpPr>
            <p:nvPr/>
          </p:nvCxnSpPr>
          <p:spPr>
            <a:xfrm>
              <a:off x="314343" y="2139487"/>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074CB725-C370-4F9C-B003-E3B50ACF4DDD}"/>
                </a:ext>
              </a:extLst>
            </p:cNvPr>
            <p:cNvCxnSpPr>
              <a:cxnSpLocks/>
            </p:cNvCxnSpPr>
            <p:nvPr/>
          </p:nvCxnSpPr>
          <p:spPr>
            <a:xfrm>
              <a:off x="307917" y="3197740"/>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7" name="直線コネクタ 106">
            <a:extLst>
              <a:ext uri="{FF2B5EF4-FFF2-40B4-BE49-F238E27FC236}">
                <a16:creationId xmlns:a16="http://schemas.microsoft.com/office/drawing/2014/main" id="{5E1C599D-4D05-435D-85A1-A5B385BDFE62}"/>
              </a:ext>
            </a:extLst>
          </p:cNvPr>
          <p:cNvCxnSpPr>
            <a:cxnSpLocks/>
            <a:stCxn id="83" idx="5"/>
          </p:cNvCxnSpPr>
          <p:nvPr/>
        </p:nvCxnSpPr>
        <p:spPr>
          <a:xfrm flipH="1" flipV="1">
            <a:off x="3150395" y="2308742"/>
            <a:ext cx="824138" cy="4769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9" name="グループ化 158">
            <a:extLst>
              <a:ext uri="{FF2B5EF4-FFF2-40B4-BE49-F238E27FC236}">
                <a16:creationId xmlns:a16="http://schemas.microsoft.com/office/drawing/2014/main" id="{537B3308-4CF4-406B-A28F-9277478DCF83}"/>
              </a:ext>
            </a:extLst>
          </p:cNvPr>
          <p:cNvGrpSpPr/>
          <p:nvPr/>
        </p:nvGrpSpPr>
        <p:grpSpPr>
          <a:xfrm>
            <a:off x="3731091" y="2366447"/>
            <a:ext cx="418399" cy="816566"/>
            <a:chOff x="307917" y="2139487"/>
            <a:chExt cx="404469" cy="1064513"/>
          </a:xfrm>
        </p:grpSpPr>
        <p:cxnSp>
          <p:nvCxnSpPr>
            <p:cNvPr id="160" name="直線コネクタ 159">
              <a:extLst>
                <a:ext uri="{FF2B5EF4-FFF2-40B4-BE49-F238E27FC236}">
                  <a16:creationId xmlns:a16="http://schemas.microsoft.com/office/drawing/2014/main" id="{9F859B1A-785B-449C-BDB3-23A37B58B545}"/>
                </a:ext>
              </a:extLst>
            </p:cNvPr>
            <p:cNvCxnSpPr>
              <a:cxnSpLocks/>
            </p:cNvCxnSpPr>
            <p:nvPr/>
          </p:nvCxnSpPr>
          <p:spPr>
            <a:xfrm>
              <a:off x="500513" y="2160000"/>
              <a:ext cx="12852" cy="10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11C9A92E-861A-46A2-8164-189CC9170F5B}"/>
                </a:ext>
              </a:extLst>
            </p:cNvPr>
            <p:cNvCxnSpPr>
              <a:cxnSpLocks/>
            </p:cNvCxnSpPr>
            <p:nvPr/>
          </p:nvCxnSpPr>
          <p:spPr>
            <a:xfrm>
              <a:off x="314343" y="2139487"/>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486BD67E-52F0-4DCA-8689-5750ED43A056}"/>
                </a:ext>
              </a:extLst>
            </p:cNvPr>
            <p:cNvCxnSpPr>
              <a:cxnSpLocks/>
            </p:cNvCxnSpPr>
            <p:nvPr/>
          </p:nvCxnSpPr>
          <p:spPr>
            <a:xfrm>
              <a:off x="307917" y="3197740"/>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3" name="直線コネクタ 162">
            <a:extLst>
              <a:ext uri="{FF2B5EF4-FFF2-40B4-BE49-F238E27FC236}">
                <a16:creationId xmlns:a16="http://schemas.microsoft.com/office/drawing/2014/main" id="{878C363D-A9E7-407E-83B3-2173BABC08A9}"/>
              </a:ext>
            </a:extLst>
          </p:cNvPr>
          <p:cNvCxnSpPr>
            <a:cxnSpLocks/>
            <a:stCxn id="84" idx="1"/>
          </p:cNvCxnSpPr>
          <p:nvPr/>
        </p:nvCxnSpPr>
        <p:spPr>
          <a:xfrm flipH="1" flipV="1">
            <a:off x="3878202" y="2717289"/>
            <a:ext cx="729252" cy="6533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5" name="グループ化 164">
            <a:extLst>
              <a:ext uri="{FF2B5EF4-FFF2-40B4-BE49-F238E27FC236}">
                <a16:creationId xmlns:a16="http://schemas.microsoft.com/office/drawing/2014/main" id="{5C9E7240-BF15-4BDE-9C7C-1F27A78124BD}"/>
              </a:ext>
            </a:extLst>
          </p:cNvPr>
          <p:cNvGrpSpPr/>
          <p:nvPr/>
        </p:nvGrpSpPr>
        <p:grpSpPr>
          <a:xfrm>
            <a:off x="4468370" y="3018875"/>
            <a:ext cx="418399" cy="816566"/>
            <a:chOff x="307917" y="2139487"/>
            <a:chExt cx="404469" cy="1064513"/>
          </a:xfrm>
        </p:grpSpPr>
        <p:cxnSp>
          <p:nvCxnSpPr>
            <p:cNvPr id="166" name="直線コネクタ 165">
              <a:extLst>
                <a:ext uri="{FF2B5EF4-FFF2-40B4-BE49-F238E27FC236}">
                  <a16:creationId xmlns:a16="http://schemas.microsoft.com/office/drawing/2014/main" id="{A5F7C92B-1AB4-4E56-BC13-5955E945D384}"/>
                </a:ext>
              </a:extLst>
            </p:cNvPr>
            <p:cNvCxnSpPr>
              <a:cxnSpLocks/>
            </p:cNvCxnSpPr>
            <p:nvPr/>
          </p:nvCxnSpPr>
          <p:spPr>
            <a:xfrm>
              <a:off x="500513" y="2160000"/>
              <a:ext cx="12852" cy="10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7" name="直線コネクタ 166">
              <a:extLst>
                <a:ext uri="{FF2B5EF4-FFF2-40B4-BE49-F238E27FC236}">
                  <a16:creationId xmlns:a16="http://schemas.microsoft.com/office/drawing/2014/main" id="{EA18B508-9B27-4A5E-9EA2-9AA6A473F3A1}"/>
                </a:ext>
              </a:extLst>
            </p:cNvPr>
            <p:cNvCxnSpPr>
              <a:cxnSpLocks/>
            </p:cNvCxnSpPr>
            <p:nvPr/>
          </p:nvCxnSpPr>
          <p:spPr>
            <a:xfrm>
              <a:off x="314343" y="2139487"/>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a:extLst>
                <a:ext uri="{FF2B5EF4-FFF2-40B4-BE49-F238E27FC236}">
                  <a16:creationId xmlns:a16="http://schemas.microsoft.com/office/drawing/2014/main" id="{0D91F533-EE93-4321-B86F-0EBD0CA19490}"/>
                </a:ext>
              </a:extLst>
            </p:cNvPr>
            <p:cNvCxnSpPr>
              <a:cxnSpLocks/>
            </p:cNvCxnSpPr>
            <p:nvPr/>
          </p:nvCxnSpPr>
          <p:spPr>
            <a:xfrm>
              <a:off x="307917" y="3197740"/>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9" name="直線コネクタ 168">
            <a:extLst>
              <a:ext uri="{FF2B5EF4-FFF2-40B4-BE49-F238E27FC236}">
                <a16:creationId xmlns:a16="http://schemas.microsoft.com/office/drawing/2014/main" id="{EAABB38E-2120-47AF-A00F-CBD3692856BD}"/>
              </a:ext>
            </a:extLst>
          </p:cNvPr>
          <p:cNvCxnSpPr>
            <a:cxnSpLocks/>
          </p:cNvCxnSpPr>
          <p:nvPr/>
        </p:nvCxnSpPr>
        <p:spPr>
          <a:xfrm flipH="1" flipV="1">
            <a:off x="4741039" y="3429163"/>
            <a:ext cx="567504" cy="1324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2" name="グループ化 171">
            <a:extLst>
              <a:ext uri="{FF2B5EF4-FFF2-40B4-BE49-F238E27FC236}">
                <a16:creationId xmlns:a16="http://schemas.microsoft.com/office/drawing/2014/main" id="{3C1FD0A7-CF0A-499B-B6EC-37CF286AD8F1}"/>
              </a:ext>
            </a:extLst>
          </p:cNvPr>
          <p:cNvGrpSpPr/>
          <p:nvPr/>
        </p:nvGrpSpPr>
        <p:grpSpPr>
          <a:xfrm>
            <a:off x="5165369" y="3197740"/>
            <a:ext cx="418399" cy="816566"/>
            <a:chOff x="307917" y="2139487"/>
            <a:chExt cx="404469" cy="1064513"/>
          </a:xfrm>
        </p:grpSpPr>
        <p:cxnSp>
          <p:nvCxnSpPr>
            <p:cNvPr id="173" name="直線コネクタ 172">
              <a:extLst>
                <a:ext uri="{FF2B5EF4-FFF2-40B4-BE49-F238E27FC236}">
                  <a16:creationId xmlns:a16="http://schemas.microsoft.com/office/drawing/2014/main" id="{E3D120AB-6B4C-46AB-ACBF-63444666B08F}"/>
                </a:ext>
              </a:extLst>
            </p:cNvPr>
            <p:cNvCxnSpPr>
              <a:cxnSpLocks/>
            </p:cNvCxnSpPr>
            <p:nvPr/>
          </p:nvCxnSpPr>
          <p:spPr>
            <a:xfrm>
              <a:off x="500513" y="2160000"/>
              <a:ext cx="12852" cy="10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4" name="直線コネクタ 173">
              <a:extLst>
                <a:ext uri="{FF2B5EF4-FFF2-40B4-BE49-F238E27FC236}">
                  <a16:creationId xmlns:a16="http://schemas.microsoft.com/office/drawing/2014/main" id="{C8017642-902B-4953-A7FF-2210EA31CCE8}"/>
                </a:ext>
              </a:extLst>
            </p:cNvPr>
            <p:cNvCxnSpPr>
              <a:cxnSpLocks/>
            </p:cNvCxnSpPr>
            <p:nvPr/>
          </p:nvCxnSpPr>
          <p:spPr>
            <a:xfrm>
              <a:off x="314343" y="2139487"/>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5" name="直線コネクタ 174">
              <a:extLst>
                <a:ext uri="{FF2B5EF4-FFF2-40B4-BE49-F238E27FC236}">
                  <a16:creationId xmlns:a16="http://schemas.microsoft.com/office/drawing/2014/main" id="{6BD94771-462C-45EB-8943-F7755CE2FA13}"/>
                </a:ext>
              </a:extLst>
            </p:cNvPr>
            <p:cNvCxnSpPr>
              <a:cxnSpLocks/>
            </p:cNvCxnSpPr>
            <p:nvPr/>
          </p:nvCxnSpPr>
          <p:spPr>
            <a:xfrm>
              <a:off x="307917" y="3197740"/>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6" name="直線コネクタ 175">
            <a:extLst>
              <a:ext uri="{FF2B5EF4-FFF2-40B4-BE49-F238E27FC236}">
                <a16:creationId xmlns:a16="http://schemas.microsoft.com/office/drawing/2014/main" id="{DF713B82-FD52-4C23-BF77-90DD421AA037}"/>
              </a:ext>
            </a:extLst>
          </p:cNvPr>
          <p:cNvCxnSpPr>
            <a:cxnSpLocks/>
            <a:stCxn id="86" idx="1"/>
          </p:cNvCxnSpPr>
          <p:nvPr/>
        </p:nvCxnSpPr>
        <p:spPr>
          <a:xfrm flipH="1" flipV="1">
            <a:off x="5382607" y="3576079"/>
            <a:ext cx="892822" cy="11981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8" name="グループ化 177">
            <a:extLst>
              <a:ext uri="{FF2B5EF4-FFF2-40B4-BE49-F238E27FC236}">
                <a16:creationId xmlns:a16="http://schemas.microsoft.com/office/drawing/2014/main" id="{83158D85-1EED-4497-AE26-1F8D30C8153A}"/>
              </a:ext>
            </a:extLst>
          </p:cNvPr>
          <p:cNvGrpSpPr/>
          <p:nvPr/>
        </p:nvGrpSpPr>
        <p:grpSpPr>
          <a:xfrm>
            <a:off x="6125121" y="4412821"/>
            <a:ext cx="418399" cy="816566"/>
            <a:chOff x="307917" y="2139487"/>
            <a:chExt cx="404469" cy="1064513"/>
          </a:xfrm>
        </p:grpSpPr>
        <p:cxnSp>
          <p:nvCxnSpPr>
            <p:cNvPr id="179" name="直線コネクタ 178">
              <a:extLst>
                <a:ext uri="{FF2B5EF4-FFF2-40B4-BE49-F238E27FC236}">
                  <a16:creationId xmlns:a16="http://schemas.microsoft.com/office/drawing/2014/main" id="{2E5B5981-32DE-459B-92AF-F11C885647C2}"/>
                </a:ext>
              </a:extLst>
            </p:cNvPr>
            <p:cNvCxnSpPr>
              <a:cxnSpLocks/>
            </p:cNvCxnSpPr>
            <p:nvPr/>
          </p:nvCxnSpPr>
          <p:spPr>
            <a:xfrm>
              <a:off x="500513" y="2160000"/>
              <a:ext cx="12852" cy="10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01908F41-ADD1-494E-A5A9-357B117761BD}"/>
                </a:ext>
              </a:extLst>
            </p:cNvPr>
            <p:cNvCxnSpPr>
              <a:cxnSpLocks/>
            </p:cNvCxnSpPr>
            <p:nvPr/>
          </p:nvCxnSpPr>
          <p:spPr>
            <a:xfrm>
              <a:off x="314343" y="2139487"/>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a:extLst>
                <a:ext uri="{FF2B5EF4-FFF2-40B4-BE49-F238E27FC236}">
                  <a16:creationId xmlns:a16="http://schemas.microsoft.com/office/drawing/2014/main" id="{197BA519-5E46-42FC-A092-434FDFC4FC79}"/>
                </a:ext>
              </a:extLst>
            </p:cNvPr>
            <p:cNvCxnSpPr>
              <a:cxnSpLocks/>
            </p:cNvCxnSpPr>
            <p:nvPr/>
          </p:nvCxnSpPr>
          <p:spPr>
            <a:xfrm>
              <a:off x="307917" y="3197740"/>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2" name="グループ化 181">
            <a:extLst>
              <a:ext uri="{FF2B5EF4-FFF2-40B4-BE49-F238E27FC236}">
                <a16:creationId xmlns:a16="http://schemas.microsoft.com/office/drawing/2014/main" id="{4CE39CBF-A906-454B-9208-58D28079BEEC}"/>
              </a:ext>
            </a:extLst>
          </p:cNvPr>
          <p:cNvGrpSpPr/>
          <p:nvPr/>
        </p:nvGrpSpPr>
        <p:grpSpPr>
          <a:xfrm>
            <a:off x="6957520" y="4867909"/>
            <a:ext cx="418399" cy="791100"/>
            <a:chOff x="307917" y="2139487"/>
            <a:chExt cx="404469" cy="1064513"/>
          </a:xfrm>
        </p:grpSpPr>
        <p:cxnSp>
          <p:nvCxnSpPr>
            <p:cNvPr id="183" name="直線コネクタ 182">
              <a:extLst>
                <a:ext uri="{FF2B5EF4-FFF2-40B4-BE49-F238E27FC236}">
                  <a16:creationId xmlns:a16="http://schemas.microsoft.com/office/drawing/2014/main" id="{55AF176F-D2EE-47D4-A0F3-6369E0251118}"/>
                </a:ext>
              </a:extLst>
            </p:cNvPr>
            <p:cNvCxnSpPr>
              <a:cxnSpLocks/>
            </p:cNvCxnSpPr>
            <p:nvPr/>
          </p:nvCxnSpPr>
          <p:spPr>
            <a:xfrm>
              <a:off x="500513" y="2160000"/>
              <a:ext cx="12852" cy="10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4" name="直線コネクタ 183">
              <a:extLst>
                <a:ext uri="{FF2B5EF4-FFF2-40B4-BE49-F238E27FC236}">
                  <a16:creationId xmlns:a16="http://schemas.microsoft.com/office/drawing/2014/main" id="{B98A9B70-4CB4-44A2-AD5B-3AD4E415EAF4}"/>
                </a:ext>
              </a:extLst>
            </p:cNvPr>
            <p:cNvCxnSpPr>
              <a:cxnSpLocks/>
            </p:cNvCxnSpPr>
            <p:nvPr/>
          </p:nvCxnSpPr>
          <p:spPr>
            <a:xfrm>
              <a:off x="314343" y="2139487"/>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5" name="直線コネクタ 184">
              <a:extLst>
                <a:ext uri="{FF2B5EF4-FFF2-40B4-BE49-F238E27FC236}">
                  <a16:creationId xmlns:a16="http://schemas.microsoft.com/office/drawing/2014/main" id="{100B681D-E0EB-44B8-BE67-D9C2D834B1F9}"/>
                </a:ext>
              </a:extLst>
            </p:cNvPr>
            <p:cNvCxnSpPr>
              <a:cxnSpLocks/>
            </p:cNvCxnSpPr>
            <p:nvPr/>
          </p:nvCxnSpPr>
          <p:spPr>
            <a:xfrm>
              <a:off x="307917" y="3197740"/>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86" name="直線コネクタ 185">
            <a:extLst>
              <a:ext uri="{FF2B5EF4-FFF2-40B4-BE49-F238E27FC236}">
                <a16:creationId xmlns:a16="http://schemas.microsoft.com/office/drawing/2014/main" id="{407F0FFB-C74F-4E0F-8BC4-C847550340BA}"/>
              </a:ext>
            </a:extLst>
          </p:cNvPr>
          <p:cNvCxnSpPr>
            <a:cxnSpLocks/>
            <a:stCxn id="87" idx="5"/>
          </p:cNvCxnSpPr>
          <p:nvPr/>
        </p:nvCxnSpPr>
        <p:spPr>
          <a:xfrm flipH="1" flipV="1">
            <a:off x="6377626" y="4869932"/>
            <a:ext cx="831704" cy="4449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0" name="直線コネクタ 189">
            <a:extLst>
              <a:ext uri="{FF2B5EF4-FFF2-40B4-BE49-F238E27FC236}">
                <a16:creationId xmlns:a16="http://schemas.microsoft.com/office/drawing/2014/main" id="{A771778D-CD16-495E-AF1C-A0D30F03964F}"/>
              </a:ext>
            </a:extLst>
          </p:cNvPr>
          <p:cNvCxnSpPr>
            <a:cxnSpLocks/>
            <a:stCxn id="88" idx="1"/>
          </p:cNvCxnSpPr>
          <p:nvPr/>
        </p:nvCxnSpPr>
        <p:spPr>
          <a:xfrm flipH="1" flipV="1">
            <a:off x="7163396" y="5250547"/>
            <a:ext cx="643114" cy="4929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3" name="グループ化 192">
            <a:extLst>
              <a:ext uri="{FF2B5EF4-FFF2-40B4-BE49-F238E27FC236}">
                <a16:creationId xmlns:a16="http://schemas.microsoft.com/office/drawing/2014/main" id="{0DF944A1-E2E9-426A-A73A-A2C6741D5838}"/>
              </a:ext>
            </a:extLst>
          </p:cNvPr>
          <p:cNvGrpSpPr/>
          <p:nvPr/>
        </p:nvGrpSpPr>
        <p:grpSpPr>
          <a:xfrm>
            <a:off x="7667910" y="5652184"/>
            <a:ext cx="394984" cy="309894"/>
            <a:chOff x="307917" y="2139487"/>
            <a:chExt cx="404469" cy="1064513"/>
          </a:xfrm>
        </p:grpSpPr>
        <p:cxnSp>
          <p:nvCxnSpPr>
            <p:cNvPr id="194" name="直線コネクタ 193">
              <a:extLst>
                <a:ext uri="{FF2B5EF4-FFF2-40B4-BE49-F238E27FC236}">
                  <a16:creationId xmlns:a16="http://schemas.microsoft.com/office/drawing/2014/main" id="{61D769B0-7C1B-46A9-8E77-65EBBF491393}"/>
                </a:ext>
              </a:extLst>
            </p:cNvPr>
            <p:cNvCxnSpPr>
              <a:cxnSpLocks/>
            </p:cNvCxnSpPr>
            <p:nvPr/>
          </p:nvCxnSpPr>
          <p:spPr>
            <a:xfrm>
              <a:off x="500513" y="2160000"/>
              <a:ext cx="12852" cy="10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a:extLst>
                <a:ext uri="{FF2B5EF4-FFF2-40B4-BE49-F238E27FC236}">
                  <a16:creationId xmlns:a16="http://schemas.microsoft.com/office/drawing/2014/main" id="{16EE2698-C53B-4B69-B980-877FF1FA6991}"/>
                </a:ext>
              </a:extLst>
            </p:cNvPr>
            <p:cNvCxnSpPr>
              <a:cxnSpLocks/>
            </p:cNvCxnSpPr>
            <p:nvPr/>
          </p:nvCxnSpPr>
          <p:spPr>
            <a:xfrm>
              <a:off x="314343" y="2139487"/>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a:extLst>
                <a:ext uri="{FF2B5EF4-FFF2-40B4-BE49-F238E27FC236}">
                  <a16:creationId xmlns:a16="http://schemas.microsoft.com/office/drawing/2014/main" id="{5F5DDF27-3DB5-4AFA-90D6-2F673A560DE3}"/>
                </a:ext>
              </a:extLst>
            </p:cNvPr>
            <p:cNvCxnSpPr>
              <a:cxnSpLocks/>
            </p:cNvCxnSpPr>
            <p:nvPr/>
          </p:nvCxnSpPr>
          <p:spPr>
            <a:xfrm>
              <a:off x="307917" y="3197740"/>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1" name="直線コネクタ 100">
            <a:extLst>
              <a:ext uri="{FF2B5EF4-FFF2-40B4-BE49-F238E27FC236}">
                <a16:creationId xmlns:a16="http://schemas.microsoft.com/office/drawing/2014/main" id="{B2920DB2-E8B4-4377-9F8E-AA5472B586BE}"/>
              </a:ext>
            </a:extLst>
          </p:cNvPr>
          <p:cNvCxnSpPr>
            <a:cxnSpLocks/>
            <a:stCxn id="82" idx="4"/>
          </p:cNvCxnSpPr>
          <p:nvPr/>
        </p:nvCxnSpPr>
        <p:spPr>
          <a:xfrm flipH="1">
            <a:off x="2373310" y="2366447"/>
            <a:ext cx="758916" cy="18424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0" name="グループ化 199">
            <a:extLst>
              <a:ext uri="{FF2B5EF4-FFF2-40B4-BE49-F238E27FC236}">
                <a16:creationId xmlns:a16="http://schemas.microsoft.com/office/drawing/2014/main" id="{E6F5C4FE-D708-438F-8A1D-92A8F60759D1}"/>
              </a:ext>
            </a:extLst>
          </p:cNvPr>
          <p:cNvGrpSpPr/>
          <p:nvPr/>
        </p:nvGrpSpPr>
        <p:grpSpPr>
          <a:xfrm>
            <a:off x="799863" y="750951"/>
            <a:ext cx="7790872" cy="1260716"/>
            <a:chOff x="799863" y="750951"/>
            <a:chExt cx="7790872" cy="1260716"/>
          </a:xfrm>
        </p:grpSpPr>
        <p:sp>
          <p:nvSpPr>
            <p:cNvPr id="198" name="四角形: 角を丸くする 197">
              <a:extLst>
                <a:ext uri="{FF2B5EF4-FFF2-40B4-BE49-F238E27FC236}">
                  <a16:creationId xmlns:a16="http://schemas.microsoft.com/office/drawing/2014/main" id="{BB7FD0AA-2858-41A1-A0A0-A39F638BDF16}"/>
                </a:ext>
              </a:extLst>
            </p:cNvPr>
            <p:cNvSpPr/>
            <p:nvPr/>
          </p:nvSpPr>
          <p:spPr>
            <a:xfrm>
              <a:off x="1813881" y="1455922"/>
              <a:ext cx="6776854" cy="555745"/>
            </a:xfrm>
            <a:prstGeom prst="roundRect">
              <a:avLst/>
            </a:prstGeom>
            <a:solidFill>
              <a:schemeClr val="accent2">
                <a:lumMod val="20000"/>
                <a:lumOff val="80000"/>
              </a:schemeClr>
            </a:solidFill>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dirty="0"/>
                <a:t>50</a:t>
              </a:r>
              <a:r>
                <a:rPr kumimoji="1" lang="ja-JP" altLang="en-US" sz="2800" dirty="0"/>
                <a:t>％の細胞にインフルエンザを起こす濃度</a:t>
              </a:r>
            </a:p>
          </p:txBody>
        </p:sp>
        <p:sp>
          <p:nvSpPr>
            <p:cNvPr id="199" name="楕円 198">
              <a:extLst>
                <a:ext uri="{FF2B5EF4-FFF2-40B4-BE49-F238E27FC236}">
                  <a16:creationId xmlns:a16="http://schemas.microsoft.com/office/drawing/2014/main" id="{865A475F-4279-4066-A62C-81BA56194856}"/>
                </a:ext>
              </a:extLst>
            </p:cNvPr>
            <p:cNvSpPr/>
            <p:nvPr/>
          </p:nvSpPr>
          <p:spPr>
            <a:xfrm>
              <a:off x="799863" y="750951"/>
              <a:ext cx="2080137" cy="583398"/>
            </a:xfrm>
            <a:prstGeom prst="ellipse">
              <a:avLst/>
            </a:prstGeom>
            <a:noFill/>
            <a:ln w="28575">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3" name="グループ化 202">
            <a:extLst>
              <a:ext uri="{FF2B5EF4-FFF2-40B4-BE49-F238E27FC236}">
                <a16:creationId xmlns:a16="http://schemas.microsoft.com/office/drawing/2014/main" id="{04A13343-D9BB-42F2-BF91-2F22E540F60B}"/>
              </a:ext>
            </a:extLst>
          </p:cNvPr>
          <p:cNvGrpSpPr/>
          <p:nvPr/>
        </p:nvGrpSpPr>
        <p:grpSpPr>
          <a:xfrm>
            <a:off x="-87646" y="4259191"/>
            <a:ext cx="3218962" cy="1429706"/>
            <a:chOff x="-87646" y="4259191"/>
            <a:chExt cx="3218962" cy="1429706"/>
          </a:xfrm>
        </p:grpSpPr>
        <p:sp>
          <p:nvSpPr>
            <p:cNvPr id="201" name="四角形: 角を丸くする 200">
              <a:extLst>
                <a:ext uri="{FF2B5EF4-FFF2-40B4-BE49-F238E27FC236}">
                  <a16:creationId xmlns:a16="http://schemas.microsoft.com/office/drawing/2014/main" id="{9F8173BA-EB8D-4BF9-9680-C912547B088F}"/>
                </a:ext>
              </a:extLst>
            </p:cNvPr>
            <p:cNvSpPr/>
            <p:nvPr/>
          </p:nvSpPr>
          <p:spPr>
            <a:xfrm>
              <a:off x="-87646" y="4259191"/>
              <a:ext cx="3218962" cy="629779"/>
            </a:xfrm>
            <a:prstGeom prst="roundRect">
              <a:avLst/>
            </a:prstGeom>
            <a:ln>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ウイルス投与初日</a:t>
              </a:r>
            </a:p>
          </p:txBody>
        </p:sp>
        <p:sp>
          <p:nvSpPr>
            <p:cNvPr id="202" name="矢印: 下 201">
              <a:extLst>
                <a:ext uri="{FF2B5EF4-FFF2-40B4-BE49-F238E27FC236}">
                  <a16:creationId xmlns:a16="http://schemas.microsoft.com/office/drawing/2014/main" id="{927F41D5-A27F-4DC9-AB53-C3DFBA9EB6C2}"/>
                </a:ext>
              </a:extLst>
            </p:cNvPr>
            <p:cNvSpPr/>
            <p:nvPr/>
          </p:nvSpPr>
          <p:spPr>
            <a:xfrm>
              <a:off x="1393568" y="4940814"/>
              <a:ext cx="348644" cy="748083"/>
            </a:xfrm>
            <a:prstGeom prst="downArrow">
              <a:avLst/>
            </a:prstGeom>
            <a:solidFill>
              <a:schemeClr val="tx1"/>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4" name="グループ化 203">
            <a:extLst>
              <a:ext uri="{FF2B5EF4-FFF2-40B4-BE49-F238E27FC236}">
                <a16:creationId xmlns:a16="http://schemas.microsoft.com/office/drawing/2014/main" id="{B0167149-E03F-49B1-93CE-54CE04B78645}"/>
              </a:ext>
            </a:extLst>
          </p:cNvPr>
          <p:cNvGrpSpPr/>
          <p:nvPr/>
        </p:nvGrpSpPr>
        <p:grpSpPr>
          <a:xfrm>
            <a:off x="2885246" y="2644833"/>
            <a:ext cx="4935726" cy="2534697"/>
            <a:chOff x="-219782" y="3154204"/>
            <a:chExt cx="4935726" cy="2534697"/>
          </a:xfrm>
        </p:grpSpPr>
        <p:sp>
          <p:nvSpPr>
            <p:cNvPr id="205" name="四角形: 角を丸くする 204">
              <a:extLst>
                <a:ext uri="{FF2B5EF4-FFF2-40B4-BE49-F238E27FC236}">
                  <a16:creationId xmlns:a16="http://schemas.microsoft.com/office/drawing/2014/main" id="{350DF192-0D8B-4E1C-A789-891D830F2EFE}"/>
                </a:ext>
              </a:extLst>
            </p:cNvPr>
            <p:cNvSpPr/>
            <p:nvPr/>
          </p:nvSpPr>
          <p:spPr>
            <a:xfrm>
              <a:off x="-219782" y="4064561"/>
              <a:ext cx="4935726" cy="1624340"/>
            </a:xfrm>
            <a:prstGeom prst="roundRect">
              <a:avLst/>
            </a:prstGeom>
            <a:ln>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ウイルス濃度は投与</a:t>
              </a:r>
              <a:r>
                <a:rPr kumimoji="1" lang="en-US" altLang="ja-JP" sz="2800" dirty="0">
                  <a:solidFill>
                    <a:srgbClr val="FF0000"/>
                  </a:solidFill>
                </a:rPr>
                <a:t>2</a:t>
              </a:r>
              <a:r>
                <a:rPr kumimoji="1" lang="ja-JP" altLang="en-US" sz="2800" dirty="0">
                  <a:solidFill>
                    <a:srgbClr val="FF0000"/>
                  </a:solidFill>
                </a:rPr>
                <a:t>日目</a:t>
              </a:r>
              <a:r>
                <a:rPr kumimoji="1" lang="ja-JP" altLang="en-US" sz="2800" dirty="0"/>
                <a:t>に</a:t>
              </a:r>
              <a:endParaRPr kumimoji="1" lang="en-US" altLang="ja-JP" sz="2800" dirty="0"/>
            </a:p>
            <a:p>
              <a:r>
                <a:rPr kumimoji="1" lang="ja-JP" altLang="en-US" sz="2800" dirty="0"/>
                <a:t>最も高い。これが平均潜伏期</a:t>
              </a:r>
              <a:endParaRPr kumimoji="1" lang="en-US" altLang="ja-JP" sz="2800" dirty="0"/>
            </a:p>
            <a:p>
              <a:r>
                <a:rPr kumimoji="1" lang="en-US" altLang="ja-JP" sz="2800" dirty="0"/>
                <a:t>2</a:t>
              </a:r>
              <a:r>
                <a:rPr kumimoji="1" lang="ja-JP" altLang="en-US" sz="2800" dirty="0"/>
                <a:t>日間となっている理由。</a:t>
              </a:r>
            </a:p>
          </p:txBody>
        </p:sp>
        <p:sp>
          <p:nvSpPr>
            <p:cNvPr id="206" name="矢印: 下 205">
              <a:extLst>
                <a:ext uri="{FF2B5EF4-FFF2-40B4-BE49-F238E27FC236}">
                  <a16:creationId xmlns:a16="http://schemas.microsoft.com/office/drawing/2014/main" id="{0D74D16D-86DC-4DC4-BF51-2F131DD4F7D7}"/>
                </a:ext>
              </a:extLst>
            </p:cNvPr>
            <p:cNvSpPr/>
            <p:nvPr/>
          </p:nvSpPr>
          <p:spPr>
            <a:xfrm rot="10800000">
              <a:off x="-129234" y="3154204"/>
              <a:ext cx="348644" cy="748083"/>
            </a:xfrm>
            <a:prstGeom prst="downArrow">
              <a:avLst/>
            </a:prstGeom>
            <a:solidFill>
              <a:schemeClr val="tx1"/>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7" name="グループ化 206">
            <a:extLst>
              <a:ext uri="{FF2B5EF4-FFF2-40B4-BE49-F238E27FC236}">
                <a16:creationId xmlns:a16="http://schemas.microsoft.com/office/drawing/2014/main" id="{E489B5EE-F488-4009-989F-DD3ECFDA0343}"/>
              </a:ext>
            </a:extLst>
          </p:cNvPr>
          <p:cNvGrpSpPr/>
          <p:nvPr/>
        </p:nvGrpSpPr>
        <p:grpSpPr>
          <a:xfrm>
            <a:off x="4040773" y="2939856"/>
            <a:ext cx="4935726" cy="2483248"/>
            <a:chOff x="-174901" y="4055763"/>
            <a:chExt cx="4935726" cy="2483248"/>
          </a:xfrm>
        </p:grpSpPr>
        <p:sp>
          <p:nvSpPr>
            <p:cNvPr id="208" name="四角形: 角を丸くする 207">
              <a:extLst>
                <a:ext uri="{FF2B5EF4-FFF2-40B4-BE49-F238E27FC236}">
                  <a16:creationId xmlns:a16="http://schemas.microsoft.com/office/drawing/2014/main" id="{F6D17A73-81A8-45D6-A3B9-08D295C3F531}"/>
                </a:ext>
              </a:extLst>
            </p:cNvPr>
            <p:cNvSpPr/>
            <p:nvPr/>
          </p:nvSpPr>
          <p:spPr>
            <a:xfrm>
              <a:off x="-174901" y="4055763"/>
              <a:ext cx="4935726" cy="1624340"/>
            </a:xfrm>
            <a:prstGeom prst="roundRect">
              <a:avLst/>
            </a:prstGeom>
            <a:ln>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ウイルス投与</a:t>
              </a:r>
              <a:r>
                <a:rPr kumimoji="1" lang="en-US" altLang="ja-JP" sz="2800" dirty="0"/>
                <a:t>8</a:t>
              </a:r>
              <a:r>
                <a:rPr kumimoji="1" lang="ja-JP" altLang="en-US" sz="2800" dirty="0"/>
                <a:t>日目（潜伏期が</a:t>
              </a:r>
              <a:endParaRPr kumimoji="1" lang="en-US" altLang="ja-JP" sz="2800" dirty="0"/>
            </a:p>
            <a:p>
              <a:r>
                <a:rPr kumimoji="1" lang="en-US" altLang="ja-JP" sz="2800" dirty="0"/>
                <a:t>2</a:t>
              </a:r>
              <a:r>
                <a:rPr kumimoji="1" lang="ja-JP" altLang="en-US" sz="2800" dirty="0"/>
                <a:t>日とすると</a:t>
              </a:r>
              <a:r>
                <a:rPr kumimoji="1" lang="ja-JP" altLang="en-US" sz="2800" dirty="0">
                  <a:solidFill>
                    <a:srgbClr val="FF0000"/>
                  </a:solidFill>
                </a:rPr>
                <a:t>発症</a:t>
              </a:r>
              <a:r>
                <a:rPr kumimoji="1" lang="en-US" altLang="ja-JP" sz="2800" dirty="0">
                  <a:solidFill>
                    <a:srgbClr val="FF0000"/>
                  </a:solidFill>
                </a:rPr>
                <a:t>6</a:t>
              </a:r>
              <a:r>
                <a:rPr kumimoji="1" lang="ja-JP" altLang="en-US" sz="2800" dirty="0">
                  <a:solidFill>
                    <a:srgbClr val="FF0000"/>
                  </a:solidFill>
                </a:rPr>
                <a:t>日目</a:t>
              </a:r>
              <a:r>
                <a:rPr kumimoji="1" lang="ja-JP" altLang="en-US" sz="2800" dirty="0"/>
                <a:t>）にも</a:t>
              </a:r>
              <a:endParaRPr kumimoji="1" lang="en-US" altLang="ja-JP" sz="2800" dirty="0"/>
            </a:p>
            <a:p>
              <a:r>
                <a:rPr kumimoji="1" lang="ja-JP" altLang="en-US" sz="2800" dirty="0"/>
                <a:t>軽度ウイルスは残存する。</a:t>
              </a:r>
            </a:p>
          </p:txBody>
        </p:sp>
        <p:sp>
          <p:nvSpPr>
            <p:cNvPr id="209" name="矢印: 下 208">
              <a:extLst>
                <a:ext uri="{FF2B5EF4-FFF2-40B4-BE49-F238E27FC236}">
                  <a16:creationId xmlns:a16="http://schemas.microsoft.com/office/drawing/2014/main" id="{42AD6A12-C82F-437C-8CEA-53B44DE7C4F1}"/>
                </a:ext>
              </a:extLst>
            </p:cNvPr>
            <p:cNvSpPr/>
            <p:nvPr/>
          </p:nvSpPr>
          <p:spPr>
            <a:xfrm>
              <a:off x="3465994" y="5790928"/>
              <a:ext cx="348644" cy="748083"/>
            </a:xfrm>
            <a:prstGeom prst="downArrow">
              <a:avLst/>
            </a:prstGeom>
            <a:solidFill>
              <a:schemeClr val="tx1"/>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11" name="グループ化 210">
            <a:extLst>
              <a:ext uri="{FF2B5EF4-FFF2-40B4-BE49-F238E27FC236}">
                <a16:creationId xmlns:a16="http://schemas.microsoft.com/office/drawing/2014/main" id="{009A912F-EF1F-42FA-81C7-4679B7786784}"/>
              </a:ext>
            </a:extLst>
          </p:cNvPr>
          <p:cNvGrpSpPr/>
          <p:nvPr/>
        </p:nvGrpSpPr>
        <p:grpSpPr>
          <a:xfrm>
            <a:off x="392419" y="927222"/>
            <a:ext cx="8430070" cy="1769889"/>
            <a:chOff x="392419" y="888387"/>
            <a:chExt cx="8430070" cy="1769889"/>
          </a:xfrm>
        </p:grpSpPr>
        <p:sp>
          <p:nvSpPr>
            <p:cNvPr id="197" name="正方形/長方形 196">
              <a:extLst>
                <a:ext uri="{FF2B5EF4-FFF2-40B4-BE49-F238E27FC236}">
                  <a16:creationId xmlns:a16="http://schemas.microsoft.com/office/drawing/2014/main" id="{B6995404-003F-4EF8-87BF-C136BBF8AF01}"/>
                </a:ext>
              </a:extLst>
            </p:cNvPr>
            <p:cNvSpPr/>
            <p:nvPr/>
          </p:nvSpPr>
          <p:spPr>
            <a:xfrm>
              <a:off x="392419" y="888387"/>
              <a:ext cx="8430070" cy="1120661"/>
            </a:xfrm>
            <a:prstGeom prst="rect">
              <a:avLst/>
            </a:prstGeom>
            <a:solidFill>
              <a:schemeClr val="accent2">
                <a:lumMod val="20000"/>
                <a:lumOff val="80000"/>
              </a:schemeClr>
            </a:solidFill>
            <a:ln>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solidFill>
                    <a:srgbClr val="FF0000"/>
                  </a:solidFill>
                </a:rPr>
                <a:t>健康</a:t>
              </a:r>
              <a:r>
                <a:rPr kumimoji="1" lang="ja-JP" altLang="en-US" sz="2800" dirty="0"/>
                <a:t>な平均</a:t>
              </a:r>
              <a:r>
                <a:rPr kumimoji="1" lang="en-US" altLang="ja-JP" sz="2800" dirty="0"/>
                <a:t>21</a:t>
              </a:r>
              <a:r>
                <a:rPr kumimoji="1" lang="ja-JP" altLang="en-US" sz="2800" dirty="0"/>
                <a:t>才の男女</a:t>
              </a:r>
              <a:r>
                <a:rPr kumimoji="1" lang="en-US" altLang="ja-JP" sz="2800" dirty="0"/>
                <a:t>19</a:t>
              </a:r>
              <a:r>
                <a:rPr kumimoji="1" lang="ja-JP" altLang="en-US" sz="2800" dirty="0"/>
                <a:t>名に</a:t>
              </a:r>
              <a:r>
                <a:rPr kumimoji="1" lang="ja-JP" altLang="en-US" sz="2800" dirty="0">
                  <a:solidFill>
                    <a:srgbClr val="FF0000"/>
                  </a:solidFill>
                </a:rPr>
                <a:t>インフルエンザウイルスを鼻腔に投与</a:t>
              </a:r>
              <a:r>
                <a:rPr kumimoji="1" lang="ja-JP" altLang="en-US" sz="2800" dirty="0"/>
                <a:t>した実験を行った</a:t>
              </a:r>
              <a:r>
                <a:rPr kumimoji="1" lang="ja-JP" altLang="en-US" sz="2800" dirty="0">
                  <a:solidFill>
                    <a:srgbClr val="FF0000"/>
                  </a:solidFill>
                </a:rPr>
                <a:t>！</a:t>
              </a:r>
              <a:r>
                <a:rPr kumimoji="1" lang="ja-JP" altLang="en-US" sz="2400" dirty="0"/>
                <a:t>（</a:t>
              </a:r>
              <a:r>
                <a:rPr kumimoji="1" lang="en-US" altLang="ja-JP" sz="2400" dirty="0"/>
                <a:t>1998</a:t>
              </a:r>
              <a:r>
                <a:rPr kumimoji="1" lang="ja-JP" altLang="en-US" sz="2400" dirty="0"/>
                <a:t>年、米国）</a:t>
              </a:r>
              <a:endParaRPr kumimoji="1" lang="ja-JP" altLang="en-US" sz="2800" dirty="0"/>
            </a:p>
          </p:txBody>
        </p:sp>
        <p:sp>
          <p:nvSpPr>
            <p:cNvPr id="210" name="正方形/長方形 209">
              <a:extLst>
                <a:ext uri="{FF2B5EF4-FFF2-40B4-BE49-F238E27FC236}">
                  <a16:creationId xmlns:a16="http://schemas.microsoft.com/office/drawing/2014/main" id="{D700B32E-33F5-4999-8932-090C47ED52AE}"/>
                </a:ext>
              </a:extLst>
            </p:cNvPr>
            <p:cNvSpPr/>
            <p:nvPr/>
          </p:nvSpPr>
          <p:spPr>
            <a:xfrm>
              <a:off x="5677750" y="1971416"/>
              <a:ext cx="2945374" cy="68686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chemeClr val="tx1"/>
                  </a:solidFill>
                  <a:latin typeface="AR浪漫明朝体U" panose="02020A09000000000000" pitchFamily="17" charset="-128"/>
                  <a:ea typeface="AR浪漫明朝体U" panose="02020A09000000000000" pitchFamily="17" charset="-128"/>
                </a:rPr>
                <a:t>ひどい実験だ</a:t>
              </a:r>
              <a:r>
                <a:rPr kumimoji="1" lang="ja-JP" altLang="en-US" sz="2800" dirty="0">
                  <a:solidFill>
                    <a:srgbClr val="FF0000"/>
                  </a:solidFill>
                  <a:latin typeface="AR浪漫明朝体U" panose="02020A09000000000000" pitchFamily="17" charset="-128"/>
                  <a:ea typeface="AR浪漫明朝体U" panose="02020A09000000000000" pitchFamily="17" charset="-128"/>
                </a:rPr>
                <a:t>！</a:t>
              </a:r>
            </a:p>
          </p:txBody>
        </p:sp>
      </p:grpSp>
      <p:sp>
        <p:nvSpPr>
          <p:cNvPr id="212" name="正方形/長方形 211">
            <a:extLst>
              <a:ext uri="{FF2B5EF4-FFF2-40B4-BE49-F238E27FC236}">
                <a16:creationId xmlns:a16="http://schemas.microsoft.com/office/drawing/2014/main" id="{684B36F2-1A3F-4B03-939A-A43EE3105F20}"/>
              </a:ext>
            </a:extLst>
          </p:cNvPr>
          <p:cNvSpPr/>
          <p:nvPr/>
        </p:nvSpPr>
        <p:spPr>
          <a:xfrm>
            <a:off x="4254902" y="6471308"/>
            <a:ext cx="5109986" cy="39216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a:t>
            </a:r>
            <a:r>
              <a:rPr kumimoji="1" lang="en-US" altLang="ja-JP" dirty="0"/>
              <a:t>J</a:t>
            </a:r>
            <a:r>
              <a:rPr kumimoji="1" lang="ja-JP" altLang="en-US" dirty="0"/>
              <a:t>　</a:t>
            </a:r>
            <a:r>
              <a:rPr kumimoji="1" lang="en-US" altLang="ja-JP" dirty="0" err="1"/>
              <a:t>Clin</a:t>
            </a:r>
            <a:r>
              <a:rPr kumimoji="1" lang="ja-JP" altLang="en-US" dirty="0"/>
              <a:t>　</a:t>
            </a:r>
            <a:r>
              <a:rPr kumimoji="1" lang="en-US" altLang="ja-JP" dirty="0" err="1"/>
              <a:t>Inv</a:t>
            </a:r>
            <a:r>
              <a:rPr kumimoji="1" lang="ja-JP" altLang="en-US" dirty="0"/>
              <a:t>　</a:t>
            </a:r>
            <a:r>
              <a:rPr kumimoji="1" lang="en-US" altLang="ja-JP" dirty="0"/>
              <a:t>101</a:t>
            </a:r>
            <a:r>
              <a:rPr kumimoji="1" lang="ja-JP" altLang="en-US" dirty="0"/>
              <a:t>：</a:t>
            </a:r>
            <a:r>
              <a:rPr kumimoji="1" lang="en-US" altLang="ja-JP" dirty="0"/>
              <a:t>643-649,1998</a:t>
            </a:r>
            <a:r>
              <a:rPr kumimoji="1" lang="ja-JP" altLang="en-US" dirty="0"/>
              <a:t>より改変引用）</a:t>
            </a:r>
          </a:p>
        </p:txBody>
      </p:sp>
      <p:sp>
        <p:nvSpPr>
          <p:cNvPr id="213" name="正方形/長方形 212">
            <a:extLst>
              <a:ext uri="{FF2B5EF4-FFF2-40B4-BE49-F238E27FC236}">
                <a16:creationId xmlns:a16="http://schemas.microsoft.com/office/drawing/2014/main" id="{7C0C54ED-BC14-4201-AC33-A7D9B3F8D3B9}"/>
              </a:ext>
            </a:extLst>
          </p:cNvPr>
          <p:cNvSpPr/>
          <p:nvPr/>
        </p:nvSpPr>
        <p:spPr>
          <a:xfrm>
            <a:off x="8011972" y="5998297"/>
            <a:ext cx="1009017" cy="57751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（日）</a:t>
            </a:r>
          </a:p>
        </p:txBody>
      </p:sp>
    </p:spTree>
    <p:extLst>
      <p:ext uri="{BB962C8B-B14F-4D97-AF65-F5344CB8AC3E}">
        <p14:creationId xmlns:p14="http://schemas.microsoft.com/office/powerpoint/2010/main" val="143243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500"/>
                                        <p:tgtEl>
                                          <p:spTgt spid="211"/>
                                        </p:tgtEl>
                                      </p:cBhvr>
                                    </p:animEffect>
                                  </p:childTnLst>
                                  <p:subTnLst>
                                    <p:set>
                                      <p:cBhvr override="childStyle">
                                        <p:cTn dur="1" fill="hold" display="0" masterRel="nextClick" afterEffect="1"/>
                                        <p:tgtEl>
                                          <p:spTgt spid="211"/>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0"/>
                                        </p:tgtEl>
                                        <p:attrNameLst>
                                          <p:attrName>style.visibility</p:attrName>
                                        </p:attrNameLst>
                                      </p:cBhvr>
                                      <p:to>
                                        <p:strVal val="visible"/>
                                      </p:to>
                                    </p:set>
                                    <p:animEffect transition="in" filter="fade">
                                      <p:cBhvr>
                                        <p:cTn id="12" dur="500"/>
                                        <p:tgtEl>
                                          <p:spTgt spid="200"/>
                                        </p:tgtEl>
                                      </p:cBhvr>
                                    </p:animEffect>
                                  </p:childTnLst>
                                  <p:subTnLst>
                                    <p:set>
                                      <p:cBhvr override="childStyle">
                                        <p:cTn dur="1" fill="hold" display="0" masterRel="nextClick" afterEffect="1"/>
                                        <p:tgtEl>
                                          <p:spTgt spid="20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3"/>
                                        </p:tgtEl>
                                        <p:attrNameLst>
                                          <p:attrName>style.visibility</p:attrName>
                                        </p:attrNameLst>
                                      </p:cBhvr>
                                      <p:to>
                                        <p:strVal val="visible"/>
                                      </p:to>
                                    </p:set>
                                    <p:animEffect transition="in" filter="fade">
                                      <p:cBhvr>
                                        <p:cTn id="17" dur="500"/>
                                        <p:tgtEl>
                                          <p:spTgt spid="203"/>
                                        </p:tgtEl>
                                      </p:cBhvr>
                                    </p:animEffect>
                                  </p:childTnLst>
                                  <p:subTnLst>
                                    <p:set>
                                      <p:cBhvr override="childStyle">
                                        <p:cTn dur="1" fill="hold" display="0" masterRel="nextClick" afterEffect="1"/>
                                        <p:tgtEl>
                                          <p:spTgt spid="203"/>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4"/>
                                        </p:tgtEl>
                                        <p:attrNameLst>
                                          <p:attrName>style.visibility</p:attrName>
                                        </p:attrNameLst>
                                      </p:cBhvr>
                                      <p:to>
                                        <p:strVal val="visible"/>
                                      </p:to>
                                    </p:set>
                                    <p:animEffect transition="in" filter="fade">
                                      <p:cBhvr>
                                        <p:cTn id="22" dur="500"/>
                                        <p:tgtEl>
                                          <p:spTgt spid="204"/>
                                        </p:tgtEl>
                                      </p:cBhvr>
                                    </p:animEffect>
                                  </p:childTnLst>
                                  <p:subTnLst>
                                    <p:set>
                                      <p:cBhvr override="childStyle">
                                        <p:cTn dur="1" fill="hold" display="0" masterRel="nextClick" afterEffect="1"/>
                                        <p:tgtEl>
                                          <p:spTgt spid="20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7"/>
                                        </p:tgtEl>
                                        <p:attrNameLst>
                                          <p:attrName>style.visibility</p:attrName>
                                        </p:attrNameLst>
                                      </p:cBhvr>
                                      <p:to>
                                        <p:strVal val="visible"/>
                                      </p:to>
                                    </p:set>
                                    <p:animEffect transition="in" filter="fade">
                                      <p:cBhvr>
                                        <p:cTn id="27"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1BA76D7-C77C-4FC1-A86C-E979250BF2FD}"/>
              </a:ext>
            </a:extLst>
          </p:cNvPr>
          <p:cNvSpPr/>
          <p:nvPr/>
        </p:nvSpPr>
        <p:spPr>
          <a:xfrm>
            <a:off x="731978" y="525929"/>
            <a:ext cx="7613123" cy="640719"/>
          </a:xfrm>
          <a:prstGeom prst="rect">
            <a:avLst/>
          </a:prstGeom>
          <a:solidFill>
            <a:schemeClr val="accent1">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インフルエンザ罹患後の学校への登校はいつ？</a:t>
            </a:r>
            <a:endParaRPr kumimoji="1" lang="en-US" altLang="ja-JP" sz="2800" dirty="0"/>
          </a:p>
        </p:txBody>
      </p:sp>
      <p:sp>
        <p:nvSpPr>
          <p:cNvPr id="4" name="正方形/長方形 3">
            <a:extLst>
              <a:ext uri="{FF2B5EF4-FFF2-40B4-BE49-F238E27FC236}">
                <a16:creationId xmlns:a16="http://schemas.microsoft.com/office/drawing/2014/main" id="{0564D2DE-414B-43FC-855B-4D049D1AF234}"/>
              </a:ext>
            </a:extLst>
          </p:cNvPr>
          <p:cNvSpPr/>
          <p:nvPr/>
        </p:nvSpPr>
        <p:spPr>
          <a:xfrm>
            <a:off x="731978" y="1721288"/>
            <a:ext cx="7613123" cy="1295182"/>
          </a:xfrm>
          <a:prstGeom prst="rect">
            <a:avLst/>
          </a:prstGeom>
          <a:solidFill>
            <a:schemeClr val="accent4">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学校保健安全法では「発症した後</a:t>
            </a:r>
            <a:r>
              <a:rPr kumimoji="1" lang="ja-JP" altLang="en-US" sz="2800" dirty="0">
                <a:solidFill>
                  <a:srgbClr val="F21A48"/>
                </a:solidFill>
              </a:rPr>
              <a:t>５日</a:t>
            </a:r>
            <a:r>
              <a:rPr kumimoji="1" lang="ja-JP" altLang="en-US" sz="2800" dirty="0">
                <a:solidFill>
                  <a:schemeClr val="tx1"/>
                </a:solidFill>
              </a:rPr>
              <a:t>間</a:t>
            </a:r>
            <a:r>
              <a:rPr kumimoji="1" lang="ja-JP" altLang="en-US" sz="2800" dirty="0"/>
              <a:t>を経過し、かつ、解熱した後</a:t>
            </a:r>
            <a:r>
              <a:rPr kumimoji="1" lang="ja-JP" altLang="en-US" sz="2800" dirty="0">
                <a:solidFill>
                  <a:srgbClr val="F21A48"/>
                </a:solidFill>
              </a:rPr>
              <a:t>２日</a:t>
            </a:r>
            <a:r>
              <a:rPr kumimoji="1" lang="ja-JP" altLang="en-US" sz="2800" dirty="0"/>
              <a:t>間までは学校を休むこと」</a:t>
            </a:r>
            <a:endParaRPr kumimoji="1" lang="en-US" altLang="ja-JP" sz="2800" dirty="0"/>
          </a:p>
        </p:txBody>
      </p:sp>
      <p:sp>
        <p:nvSpPr>
          <p:cNvPr id="5" name="正方形/長方形 4">
            <a:extLst>
              <a:ext uri="{FF2B5EF4-FFF2-40B4-BE49-F238E27FC236}">
                <a16:creationId xmlns:a16="http://schemas.microsoft.com/office/drawing/2014/main" id="{D8D7CDBB-C873-465B-935D-62380D461662}"/>
              </a:ext>
            </a:extLst>
          </p:cNvPr>
          <p:cNvSpPr/>
          <p:nvPr/>
        </p:nvSpPr>
        <p:spPr>
          <a:xfrm>
            <a:off x="900143" y="3208503"/>
            <a:ext cx="7613123" cy="575221"/>
          </a:xfrm>
          <a:prstGeom prst="rect">
            <a:avLst/>
          </a:prstGeom>
          <a:noFill/>
          <a:ln w="28575">
            <a:noFill/>
          </a:ln>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p>
          <a:p>
            <a:r>
              <a:rPr kumimoji="1" lang="ja-JP" altLang="en-US" sz="2800" dirty="0"/>
              <a:t>発症日は発熱の翌日、解熱日は解熱した翌日。</a:t>
            </a:r>
            <a:endParaRPr kumimoji="1" lang="en-US" altLang="ja-JP" sz="2800" dirty="0"/>
          </a:p>
          <a:p>
            <a:endParaRPr kumimoji="1" lang="en-US" altLang="ja-JP" sz="2800" dirty="0"/>
          </a:p>
        </p:txBody>
      </p:sp>
      <p:sp>
        <p:nvSpPr>
          <p:cNvPr id="6" name="正方形/長方形 5">
            <a:extLst>
              <a:ext uri="{FF2B5EF4-FFF2-40B4-BE49-F238E27FC236}">
                <a16:creationId xmlns:a16="http://schemas.microsoft.com/office/drawing/2014/main" id="{82E4141B-E28C-4B73-B236-91722E747FE3}"/>
              </a:ext>
            </a:extLst>
          </p:cNvPr>
          <p:cNvSpPr/>
          <p:nvPr/>
        </p:nvSpPr>
        <p:spPr>
          <a:xfrm>
            <a:off x="900143" y="3975757"/>
            <a:ext cx="7613123" cy="988307"/>
          </a:xfrm>
          <a:prstGeom prst="rect">
            <a:avLst/>
          </a:prstGeom>
          <a:noFill/>
          <a:ln w="28575">
            <a:noFill/>
          </a:ln>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p>
          <a:p>
            <a:r>
              <a:rPr kumimoji="1" lang="ja-JP" altLang="en-US" sz="2800" dirty="0">
                <a:solidFill>
                  <a:srgbClr val="FF0000"/>
                </a:solidFill>
              </a:rPr>
              <a:t>幼稚園</a:t>
            </a:r>
            <a:r>
              <a:rPr kumimoji="1" lang="ja-JP" altLang="en-US" sz="2800" dirty="0"/>
              <a:t>、</a:t>
            </a:r>
            <a:r>
              <a:rPr kumimoji="1" lang="ja-JP" altLang="en-US" sz="2800" dirty="0">
                <a:solidFill>
                  <a:srgbClr val="FF0000"/>
                </a:solidFill>
              </a:rPr>
              <a:t>保育所</a:t>
            </a:r>
            <a:r>
              <a:rPr kumimoji="1" lang="ja-JP" altLang="en-US" sz="2800" dirty="0"/>
              <a:t>の場合は解熱後</a:t>
            </a:r>
            <a:r>
              <a:rPr kumimoji="1" lang="ja-JP" altLang="en-US" sz="2800" dirty="0">
                <a:solidFill>
                  <a:srgbClr val="FF0000"/>
                </a:solidFill>
              </a:rPr>
              <a:t>３日</a:t>
            </a:r>
            <a:r>
              <a:rPr kumimoji="1" lang="ja-JP" altLang="en-US" sz="2800" dirty="0"/>
              <a:t>を経過するまで。</a:t>
            </a:r>
            <a:endParaRPr kumimoji="1" lang="en-US" altLang="ja-JP" sz="2800" dirty="0"/>
          </a:p>
          <a:p>
            <a:endParaRPr kumimoji="1" lang="en-US" altLang="ja-JP" sz="2800" dirty="0"/>
          </a:p>
        </p:txBody>
      </p:sp>
      <p:sp>
        <p:nvSpPr>
          <p:cNvPr id="7" name="正方形/長方形 6">
            <a:extLst>
              <a:ext uri="{FF2B5EF4-FFF2-40B4-BE49-F238E27FC236}">
                <a16:creationId xmlns:a16="http://schemas.microsoft.com/office/drawing/2014/main" id="{9E87415E-100C-4311-A433-14A736FFDE02}"/>
              </a:ext>
            </a:extLst>
          </p:cNvPr>
          <p:cNvSpPr/>
          <p:nvPr/>
        </p:nvSpPr>
        <p:spPr>
          <a:xfrm>
            <a:off x="731978" y="4964064"/>
            <a:ext cx="8301663" cy="1563969"/>
          </a:xfrm>
          <a:prstGeom prst="rect">
            <a:avLst/>
          </a:prstGeom>
          <a:solidFill>
            <a:schemeClr val="accent4">
              <a:lumMod val="20000"/>
              <a:lumOff val="80000"/>
            </a:schemeClr>
          </a:solidFill>
          <a:ln w="1270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solidFill>
                  <a:srgbClr val="FF0000"/>
                </a:solidFill>
              </a:rPr>
              <a:t>学級</a:t>
            </a:r>
            <a:r>
              <a:rPr kumimoji="1" lang="ja-JP" altLang="en-US" sz="2800" dirty="0"/>
              <a:t>、</a:t>
            </a:r>
            <a:r>
              <a:rPr kumimoji="1" lang="ja-JP" altLang="en-US" sz="2800" dirty="0">
                <a:solidFill>
                  <a:srgbClr val="FF0000"/>
                </a:solidFill>
              </a:rPr>
              <a:t>学年</a:t>
            </a:r>
            <a:r>
              <a:rPr kumimoji="1" lang="ja-JP" altLang="en-US" sz="2800" dirty="0"/>
              <a:t>、</a:t>
            </a:r>
            <a:r>
              <a:rPr kumimoji="1" lang="ja-JP" altLang="en-US" sz="2800" dirty="0">
                <a:solidFill>
                  <a:srgbClr val="FF0000"/>
                </a:solidFill>
              </a:rPr>
              <a:t>学校閉鎖</a:t>
            </a:r>
            <a:r>
              <a:rPr kumimoji="1" lang="ja-JP" altLang="en-US" sz="2800" dirty="0"/>
              <a:t>などの基準は学校保健安全法では決められていない。</a:t>
            </a:r>
            <a:endParaRPr kumimoji="1" lang="en-US" altLang="ja-JP" sz="2800" dirty="0"/>
          </a:p>
          <a:p>
            <a:r>
              <a:rPr kumimoji="1" lang="ja-JP" altLang="en-US" sz="2800" dirty="0"/>
              <a:t>各県によって判断基準が異なっている。</a:t>
            </a:r>
            <a:endParaRPr kumimoji="1" lang="en-US" altLang="ja-JP" sz="2800" dirty="0"/>
          </a:p>
        </p:txBody>
      </p:sp>
    </p:spTree>
    <p:extLst>
      <p:ext uri="{BB962C8B-B14F-4D97-AF65-F5344CB8AC3E}">
        <p14:creationId xmlns:p14="http://schemas.microsoft.com/office/powerpoint/2010/main" val="418479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2341D9E-5A89-4753-BEFB-C9F7701F4A39}"/>
              </a:ext>
            </a:extLst>
          </p:cNvPr>
          <p:cNvSpPr/>
          <p:nvPr/>
        </p:nvSpPr>
        <p:spPr>
          <a:xfrm>
            <a:off x="374627" y="454161"/>
            <a:ext cx="8429296" cy="1208278"/>
          </a:xfrm>
          <a:prstGeom prst="rect">
            <a:avLst/>
          </a:prstGeom>
          <a:solidFill>
            <a:schemeClr val="accent1">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インフルエンザに罹患しても</a:t>
            </a:r>
            <a:r>
              <a:rPr kumimoji="1" lang="ja-JP" altLang="en-US" sz="3200" dirty="0">
                <a:solidFill>
                  <a:srgbClr val="FF0000"/>
                </a:solidFill>
              </a:rPr>
              <a:t>無症状</a:t>
            </a:r>
            <a:r>
              <a:rPr kumimoji="1" lang="ja-JP" altLang="en-US" sz="3200" dirty="0"/>
              <a:t>の割合が</a:t>
            </a:r>
            <a:endParaRPr kumimoji="1" lang="en-US" altLang="ja-JP" sz="3200" dirty="0"/>
          </a:p>
          <a:p>
            <a:r>
              <a:rPr kumimoji="1" lang="ja-JP" altLang="en-US" sz="3200" dirty="0">
                <a:solidFill>
                  <a:srgbClr val="FF0000"/>
                </a:solidFill>
              </a:rPr>
              <a:t>１０％程度</a:t>
            </a:r>
            <a:r>
              <a:rPr kumimoji="1" lang="ja-JP" altLang="en-US" sz="3200" dirty="0">
                <a:solidFill>
                  <a:schemeClr val="tx1"/>
                </a:solidFill>
              </a:rPr>
              <a:t>あるとの医学文献報告が複数</a:t>
            </a:r>
            <a:r>
              <a:rPr kumimoji="1" lang="ja-JP" altLang="en-US" sz="3200" dirty="0"/>
              <a:t>ある。</a:t>
            </a:r>
            <a:endParaRPr kumimoji="1" lang="en-US" altLang="ja-JP" sz="3200" dirty="0"/>
          </a:p>
        </p:txBody>
      </p:sp>
      <p:sp>
        <p:nvSpPr>
          <p:cNvPr id="3" name="正方形/長方形 2">
            <a:extLst>
              <a:ext uri="{FF2B5EF4-FFF2-40B4-BE49-F238E27FC236}">
                <a16:creationId xmlns:a16="http://schemas.microsoft.com/office/drawing/2014/main" id="{B915EDC8-7520-4376-A593-4DFEAD6346EE}"/>
              </a:ext>
            </a:extLst>
          </p:cNvPr>
          <p:cNvSpPr/>
          <p:nvPr/>
        </p:nvSpPr>
        <p:spPr>
          <a:xfrm>
            <a:off x="4969464" y="1765738"/>
            <a:ext cx="4975139" cy="998071"/>
          </a:xfrm>
          <a:prstGeom prst="rect">
            <a:avLst/>
          </a:prstGeom>
          <a:noFill/>
          <a:ln w="28575">
            <a:noFill/>
          </a:ln>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000" dirty="0"/>
              <a:t>J</a:t>
            </a:r>
            <a:r>
              <a:rPr kumimoji="1" lang="ja-JP" altLang="en-US" sz="2000" dirty="0"/>
              <a:t>　</a:t>
            </a:r>
            <a:r>
              <a:rPr kumimoji="1" lang="en-US" altLang="ja-JP" sz="2000" dirty="0"/>
              <a:t>Infect</a:t>
            </a:r>
            <a:r>
              <a:rPr kumimoji="1" lang="ja-JP" altLang="en-US" sz="2000" dirty="0"/>
              <a:t>　</a:t>
            </a:r>
            <a:r>
              <a:rPr kumimoji="1" lang="en-US" altLang="ja-JP" sz="2000" dirty="0"/>
              <a:t>Dis 201:1509-1516.2010</a:t>
            </a:r>
          </a:p>
          <a:p>
            <a:r>
              <a:rPr kumimoji="1" lang="en-US" altLang="ja-JP" sz="2000" dirty="0"/>
              <a:t>J Infect Dis 206:1078-1084.2012</a:t>
            </a:r>
            <a:r>
              <a:rPr kumimoji="1" lang="ja-JP" altLang="en-US" sz="2000" dirty="0"/>
              <a:t>他</a:t>
            </a:r>
            <a:endParaRPr kumimoji="1" lang="en-US" altLang="ja-JP" sz="2000" dirty="0"/>
          </a:p>
        </p:txBody>
      </p:sp>
      <p:sp>
        <p:nvSpPr>
          <p:cNvPr id="4" name="矢印: 下 3">
            <a:extLst>
              <a:ext uri="{FF2B5EF4-FFF2-40B4-BE49-F238E27FC236}">
                <a16:creationId xmlns:a16="http://schemas.microsoft.com/office/drawing/2014/main" id="{C2244E04-20AD-460F-9F1F-8E648BBFFBCF}"/>
              </a:ext>
            </a:extLst>
          </p:cNvPr>
          <p:cNvSpPr/>
          <p:nvPr/>
        </p:nvSpPr>
        <p:spPr>
          <a:xfrm>
            <a:off x="3174125" y="2075381"/>
            <a:ext cx="588579" cy="1376855"/>
          </a:xfrm>
          <a:prstGeom prst="downArrow">
            <a:avLst/>
          </a:prstGeom>
          <a:solidFill>
            <a:srgbClr val="FF0000"/>
          </a:solidFill>
          <a:ln>
            <a:solidFill>
              <a:srgbClr val="FFFF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C0F5894-9C33-4076-8113-3295EF3499A9}"/>
              </a:ext>
            </a:extLst>
          </p:cNvPr>
          <p:cNvSpPr/>
          <p:nvPr/>
        </p:nvSpPr>
        <p:spPr>
          <a:xfrm>
            <a:off x="374627" y="3865178"/>
            <a:ext cx="7865483" cy="1139961"/>
          </a:xfrm>
          <a:prstGeom prst="rect">
            <a:avLst/>
          </a:prstGeom>
          <a:solidFill>
            <a:schemeClr val="accent4">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無症状の人がインフルエンザの</a:t>
            </a:r>
            <a:r>
              <a:rPr kumimoji="1" lang="ja-JP" altLang="en-US" sz="3200" dirty="0">
                <a:solidFill>
                  <a:srgbClr val="FF0000"/>
                </a:solidFill>
              </a:rPr>
              <a:t>感染源</a:t>
            </a:r>
            <a:r>
              <a:rPr kumimoji="1" lang="ja-JP" altLang="en-US" sz="3200" dirty="0"/>
              <a:t>になっていることもある</a:t>
            </a:r>
            <a:r>
              <a:rPr kumimoji="1" lang="ja-JP" altLang="en-US" sz="3200" dirty="0">
                <a:solidFill>
                  <a:srgbClr val="FF0000"/>
                </a:solidFill>
              </a:rPr>
              <a:t>！</a:t>
            </a:r>
            <a:endParaRPr kumimoji="1" lang="en-US" altLang="ja-JP" sz="3200" dirty="0">
              <a:solidFill>
                <a:srgbClr val="FF0000"/>
              </a:solidFill>
            </a:endParaRPr>
          </a:p>
        </p:txBody>
      </p:sp>
      <p:sp>
        <p:nvSpPr>
          <p:cNvPr id="6" name="正方形/長方形 5">
            <a:extLst>
              <a:ext uri="{FF2B5EF4-FFF2-40B4-BE49-F238E27FC236}">
                <a16:creationId xmlns:a16="http://schemas.microsoft.com/office/drawing/2014/main" id="{F141C9B0-583C-4573-ABCC-2EA06D981EFF}"/>
              </a:ext>
            </a:extLst>
          </p:cNvPr>
          <p:cNvSpPr/>
          <p:nvPr/>
        </p:nvSpPr>
        <p:spPr>
          <a:xfrm>
            <a:off x="5543843" y="5116113"/>
            <a:ext cx="2696267" cy="603936"/>
          </a:xfrm>
          <a:prstGeom prst="rect">
            <a:avLst/>
          </a:prstGeom>
          <a:noFill/>
          <a:ln w="19050">
            <a:solidFill>
              <a:schemeClr val="accent4">
                <a:lumMod val="50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a:t>
            </a:r>
            <a:r>
              <a:rPr kumimoji="1" lang="ja-JP" altLang="en-US" sz="3200" dirty="0">
                <a:solidFill>
                  <a:srgbClr val="FF0000"/>
                </a:solidFill>
              </a:rPr>
              <a:t>不顕性</a:t>
            </a:r>
            <a:r>
              <a:rPr kumimoji="1" lang="ja-JP" altLang="en-US" sz="3200" dirty="0">
                <a:solidFill>
                  <a:schemeClr val="tx1"/>
                </a:solidFill>
              </a:rPr>
              <a:t>感染</a:t>
            </a:r>
            <a:r>
              <a:rPr kumimoji="1" lang="ja-JP" altLang="en-US" sz="3200" dirty="0"/>
              <a:t>）</a:t>
            </a:r>
            <a:endParaRPr kumimoji="1" lang="en-US" altLang="ja-JP" sz="3200" dirty="0">
              <a:solidFill>
                <a:srgbClr val="FF0000"/>
              </a:solidFill>
            </a:endParaRPr>
          </a:p>
        </p:txBody>
      </p:sp>
      <p:sp>
        <p:nvSpPr>
          <p:cNvPr id="7" name="正方形/長方形 6">
            <a:extLst>
              <a:ext uri="{FF2B5EF4-FFF2-40B4-BE49-F238E27FC236}">
                <a16:creationId xmlns:a16="http://schemas.microsoft.com/office/drawing/2014/main" id="{118CA3EC-96FD-475C-B8FF-AB1E4FFE471F}"/>
              </a:ext>
            </a:extLst>
          </p:cNvPr>
          <p:cNvSpPr/>
          <p:nvPr/>
        </p:nvSpPr>
        <p:spPr>
          <a:xfrm>
            <a:off x="257520" y="3796861"/>
            <a:ext cx="8429296" cy="1208278"/>
          </a:xfrm>
          <a:prstGeom prst="rect">
            <a:avLst/>
          </a:prstGeom>
          <a:solidFill>
            <a:schemeClr val="accent2">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不顕性感染でも</a:t>
            </a:r>
            <a:r>
              <a:rPr kumimoji="1" lang="ja-JP" altLang="en-US" sz="3200" dirty="0">
                <a:solidFill>
                  <a:srgbClr val="FF0000"/>
                </a:solidFill>
              </a:rPr>
              <a:t>抗体は出来る</a:t>
            </a:r>
            <a:r>
              <a:rPr kumimoji="1" lang="ja-JP" altLang="en-US" sz="3200" dirty="0"/>
              <a:t>。</a:t>
            </a:r>
            <a:endParaRPr kumimoji="1" lang="en-US" altLang="ja-JP" sz="3200" dirty="0"/>
          </a:p>
          <a:p>
            <a:r>
              <a:rPr kumimoji="1" lang="ja-JP" altLang="en-US" sz="3200" dirty="0"/>
              <a:t>同じ型のインフルエンザには罹患しない可能性。</a:t>
            </a:r>
            <a:endParaRPr kumimoji="1" lang="en-US" altLang="ja-JP" sz="3200" dirty="0"/>
          </a:p>
        </p:txBody>
      </p:sp>
    </p:spTree>
    <p:extLst>
      <p:ext uri="{BB962C8B-B14F-4D97-AF65-F5344CB8AC3E}">
        <p14:creationId xmlns:p14="http://schemas.microsoft.com/office/powerpoint/2010/main" val="303945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9AB16E3-8E1B-4EAF-8A57-F64BB7E43741}"/>
              </a:ext>
            </a:extLst>
          </p:cNvPr>
          <p:cNvSpPr/>
          <p:nvPr/>
        </p:nvSpPr>
        <p:spPr>
          <a:xfrm>
            <a:off x="524933" y="985981"/>
            <a:ext cx="7865534" cy="4013200"/>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a:extLst>
              <a:ext uri="{FF2B5EF4-FFF2-40B4-BE49-F238E27FC236}">
                <a16:creationId xmlns:a16="http://schemas.microsoft.com/office/drawing/2014/main" id="{430EFB1C-8520-41F7-B261-2EBE4F794378}"/>
              </a:ext>
            </a:extLst>
          </p:cNvPr>
          <p:cNvGrpSpPr/>
          <p:nvPr/>
        </p:nvGrpSpPr>
        <p:grpSpPr>
          <a:xfrm>
            <a:off x="4762423" y="4185613"/>
            <a:ext cx="216000" cy="127770"/>
            <a:chOff x="3287170" y="2587081"/>
            <a:chExt cx="216000" cy="1764000"/>
          </a:xfrm>
        </p:grpSpPr>
        <p:sp>
          <p:nvSpPr>
            <p:cNvPr id="30" name="正方形/長方形 29">
              <a:extLst>
                <a:ext uri="{FF2B5EF4-FFF2-40B4-BE49-F238E27FC236}">
                  <a16:creationId xmlns:a16="http://schemas.microsoft.com/office/drawing/2014/main" id="{86F24EA2-1942-4719-9A87-1247FCAB5B43}"/>
                </a:ext>
              </a:extLst>
            </p:cNvPr>
            <p:cNvSpPr/>
            <p:nvPr/>
          </p:nvSpPr>
          <p:spPr>
            <a:xfrm>
              <a:off x="3287170" y="2767084"/>
              <a:ext cx="216000" cy="1583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78F4CBCE-7DD3-40CE-8E7C-93124130B729}"/>
                </a:ext>
              </a:extLst>
            </p:cNvPr>
            <p:cNvSpPr/>
            <p:nvPr/>
          </p:nvSpPr>
          <p:spPr>
            <a:xfrm>
              <a:off x="3287170" y="2587081"/>
              <a:ext cx="216000" cy="18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 name="正方形/長方形 40">
            <a:extLst>
              <a:ext uri="{FF2B5EF4-FFF2-40B4-BE49-F238E27FC236}">
                <a16:creationId xmlns:a16="http://schemas.microsoft.com/office/drawing/2014/main" id="{C85921AD-568D-4DCC-B168-C00C6D19F328}"/>
              </a:ext>
            </a:extLst>
          </p:cNvPr>
          <p:cNvSpPr/>
          <p:nvPr/>
        </p:nvSpPr>
        <p:spPr>
          <a:xfrm>
            <a:off x="1278466" y="1163781"/>
            <a:ext cx="7112001" cy="31380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FE6B104F-32EA-4AF5-B617-F407E91135D6}"/>
              </a:ext>
            </a:extLst>
          </p:cNvPr>
          <p:cNvSpPr/>
          <p:nvPr/>
        </p:nvSpPr>
        <p:spPr>
          <a:xfrm>
            <a:off x="4543563" y="4212748"/>
            <a:ext cx="589548" cy="646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22</a:t>
            </a:r>
            <a:endParaRPr kumimoji="1" lang="ja-JP" altLang="en-US" sz="2000" dirty="0">
              <a:solidFill>
                <a:schemeClr val="tx1"/>
              </a:solidFill>
            </a:endParaRPr>
          </a:p>
        </p:txBody>
      </p:sp>
      <p:grpSp>
        <p:nvGrpSpPr>
          <p:cNvPr id="60" name="グループ化 59">
            <a:extLst>
              <a:ext uri="{FF2B5EF4-FFF2-40B4-BE49-F238E27FC236}">
                <a16:creationId xmlns:a16="http://schemas.microsoft.com/office/drawing/2014/main" id="{62605DEE-7262-484C-8793-8235E47DC110}"/>
              </a:ext>
            </a:extLst>
          </p:cNvPr>
          <p:cNvGrpSpPr/>
          <p:nvPr/>
        </p:nvGrpSpPr>
        <p:grpSpPr>
          <a:xfrm>
            <a:off x="160866" y="1239691"/>
            <a:ext cx="7745613" cy="3619602"/>
            <a:chOff x="160866" y="1239691"/>
            <a:chExt cx="7745613" cy="3619602"/>
          </a:xfrm>
        </p:grpSpPr>
        <p:sp>
          <p:nvSpPr>
            <p:cNvPr id="5" name="正方形/長方形 4">
              <a:extLst>
                <a:ext uri="{FF2B5EF4-FFF2-40B4-BE49-F238E27FC236}">
                  <a16:creationId xmlns:a16="http://schemas.microsoft.com/office/drawing/2014/main" id="{CBAFA92F-281D-4A91-9A1B-F3886B2AC1E8}"/>
                </a:ext>
              </a:extLst>
            </p:cNvPr>
            <p:cNvSpPr/>
            <p:nvPr/>
          </p:nvSpPr>
          <p:spPr>
            <a:xfrm>
              <a:off x="160866" y="1244599"/>
              <a:ext cx="1998134" cy="56726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２０００（人）</a:t>
              </a:r>
            </a:p>
          </p:txBody>
        </p:sp>
        <p:grpSp>
          <p:nvGrpSpPr>
            <p:cNvPr id="10" name="グループ化 9">
              <a:extLst>
                <a:ext uri="{FF2B5EF4-FFF2-40B4-BE49-F238E27FC236}">
                  <a16:creationId xmlns:a16="http://schemas.microsoft.com/office/drawing/2014/main" id="{5BE4A42D-6EEC-4547-B0BE-E8FCC104253E}"/>
                </a:ext>
              </a:extLst>
            </p:cNvPr>
            <p:cNvGrpSpPr/>
            <p:nvPr/>
          </p:nvGrpSpPr>
          <p:grpSpPr>
            <a:xfrm>
              <a:off x="3096734" y="3276134"/>
              <a:ext cx="216000" cy="1008000"/>
              <a:chOff x="3204734" y="3308268"/>
              <a:chExt cx="216000" cy="1008000"/>
            </a:xfrm>
            <a:effectLst>
              <a:outerShdw blurRad="50800" dist="38100" dir="2700000" algn="tl" rotWithShape="0">
                <a:prstClr val="black">
                  <a:alpha val="40000"/>
                </a:prstClr>
              </a:outerShdw>
            </a:effectLst>
          </p:grpSpPr>
          <p:sp>
            <p:nvSpPr>
              <p:cNvPr id="8" name="正方形/長方形 7">
                <a:extLst>
                  <a:ext uri="{FF2B5EF4-FFF2-40B4-BE49-F238E27FC236}">
                    <a16:creationId xmlns:a16="http://schemas.microsoft.com/office/drawing/2014/main" id="{F8FE2CD7-B167-4868-BED2-5B5E4FB21912}"/>
                  </a:ext>
                </a:extLst>
              </p:cNvPr>
              <p:cNvSpPr/>
              <p:nvPr/>
            </p:nvSpPr>
            <p:spPr>
              <a:xfrm>
                <a:off x="3204734" y="3488268"/>
                <a:ext cx="216000" cy="82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9E5D9847-5BA2-414A-BE6A-4A8CFB772270}"/>
                  </a:ext>
                </a:extLst>
              </p:cNvPr>
              <p:cNvSpPr/>
              <p:nvPr/>
            </p:nvSpPr>
            <p:spPr>
              <a:xfrm>
                <a:off x="3204734" y="3308268"/>
                <a:ext cx="216000" cy="18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 name="グループ化 12">
              <a:extLst>
                <a:ext uri="{FF2B5EF4-FFF2-40B4-BE49-F238E27FC236}">
                  <a16:creationId xmlns:a16="http://schemas.microsoft.com/office/drawing/2014/main" id="{DF48D1CF-5030-4CD7-B976-786E0FF0D124}"/>
                </a:ext>
              </a:extLst>
            </p:cNvPr>
            <p:cNvGrpSpPr/>
            <p:nvPr/>
          </p:nvGrpSpPr>
          <p:grpSpPr>
            <a:xfrm>
              <a:off x="2611967" y="3090299"/>
              <a:ext cx="216000" cy="1193835"/>
              <a:chOff x="2611967" y="3090299"/>
              <a:chExt cx="216000" cy="1193835"/>
            </a:xfrm>
            <a:effectLst>
              <a:outerShdw blurRad="50800" dist="38100" dir="2700000" algn="tl" rotWithShape="0">
                <a:prstClr val="black">
                  <a:alpha val="40000"/>
                </a:prstClr>
              </a:outerShdw>
            </a:effectLst>
          </p:grpSpPr>
          <p:sp>
            <p:nvSpPr>
              <p:cNvPr id="7" name="正方形/長方形 6">
                <a:extLst>
                  <a:ext uri="{FF2B5EF4-FFF2-40B4-BE49-F238E27FC236}">
                    <a16:creationId xmlns:a16="http://schemas.microsoft.com/office/drawing/2014/main" id="{8C3F738C-45D6-4147-B488-230F9A428348}"/>
                  </a:ext>
                </a:extLst>
              </p:cNvPr>
              <p:cNvSpPr/>
              <p:nvPr/>
            </p:nvSpPr>
            <p:spPr>
              <a:xfrm>
                <a:off x="2611967" y="3234267"/>
                <a:ext cx="216000" cy="1049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26E17A6-F68F-473C-A980-56C8975F5E9C}"/>
                  </a:ext>
                </a:extLst>
              </p:cNvPr>
              <p:cNvSpPr/>
              <p:nvPr/>
            </p:nvSpPr>
            <p:spPr>
              <a:xfrm>
                <a:off x="2611967" y="3090299"/>
                <a:ext cx="216000" cy="14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492ABF52-C69B-46F0-B28B-5CE3577F89F1}"/>
                </a:ext>
              </a:extLst>
            </p:cNvPr>
            <p:cNvGrpSpPr/>
            <p:nvPr/>
          </p:nvGrpSpPr>
          <p:grpSpPr>
            <a:xfrm>
              <a:off x="2040467" y="1860465"/>
              <a:ext cx="216000" cy="2423669"/>
              <a:chOff x="2040467" y="1860465"/>
              <a:chExt cx="216000" cy="2423669"/>
            </a:xfrm>
            <a:effectLst>
              <a:outerShdw blurRad="50800" dist="38100" dir="2700000" algn="tl" rotWithShape="0">
                <a:prstClr val="black">
                  <a:alpha val="40000"/>
                </a:prstClr>
              </a:outerShdw>
            </a:effectLst>
          </p:grpSpPr>
          <p:sp>
            <p:nvSpPr>
              <p:cNvPr id="6" name="正方形/長方形 5">
                <a:extLst>
                  <a:ext uri="{FF2B5EF4-FFF2-40B4-BE49-F238E27FC236}">
                    <a16:creationId xmlns:a16="http://schemas.microsoft.com/office/drawing/2014/main" id="{3A1DA161-BD69-4F6A-B0CA-6481ED98446B}"/>
                  </a:ext>
                </a:extLst>
              </p:cNvPr>
              <p:cNvSpPr/>
              <p:nvPr/>
            </p:nvSpPr>
            <p:spPr>
              <a:xfrm>
                <a:off x="2040467" y="2040465"/>
                <a:ext cx="216000" cy="22436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51BE346C-2B2C-4421-80C3-00D37AC9A0B7}"/>
                  </a:ext>
                </a:extLst>
              </p:cNvPr>
              <p:cNvSpPr/>
              <p:nvPr/>
            </p:nvSpPr>
            <p:spPr>
              <a:xfrm>
                <a:off x="2040467" y="1860465"/>
                <a:ext cx="216000" cy="18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F5DE5E4D-D960-4379-B0D5-FFE9875B09D7}"/>
                </a:ext>
              </a:extLst>
            </p:cNvPr>
            <p:cNvGrpSpPr/>
            <p:nvPr/>
          </p:nvGrpSpPr>
          <p:grpSpPr>
            <a:xfrm>
              <a:off x="1473200" y="3382947"/>
              <a:ext cx="216000" cy="901187"/>
              <a:chOff x="1473200" y="3382947"/>
              <a:chExt cx="216000" cy="901187"/>
            </a:xfrm>
            <a:effectLst>
              <a:outerShdw blurRad="50800" dist="38100" dir="2700000" algn="tl" rotWithShape="0">
                <a:prstClr val="black">
                  <a:alpha val="40000"/>
                </a:prstClr>
              </a:outerShdw>
            </a:effectLst>
          </p:grpSpPr>
          <p:sp>
            <p:nvSpPr>
              <p:cNvPr id="2" name="正方形/長方形 1">
                <a:extLst>
                  <a:ext uri="{FF2B5EF4-FFF2-40B4-BE49-F238E27FC236}">
                    <a16:creationId xmlns:a16="http://schemas.microsoft.com/office/drawing/2014/main" id="{CE50DBCC-77C6-4241-8783-1A4B3A190AF9}"/>
                  </a:ext>
                </a:extLst>
              </p:cNvPr>
              <p:cNvSpPr/>
              <p:nvPr/>
            </p:nvSpPr>
            <p:spPr>
              <a:xfrm>
                <a:off x="1473200" y="3488268"/>
                <a:ext cx="216000" cy="795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1DF92549-00C2-475C-BC7A-9A81496E0AF1}"/>
                  </a:ext>
                </a:extLst>
              </p:cNvPr>
              <p:cNvSpPr/>
              <p:nvPr/>
            </p:nvSpPr>
            <p:spPr>
              <a:xfrm>
                <a:off x="1473200" y="3382947"/>
                <a:ext cx="216000" cy="14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a:extLst>
                <a:ext uri="{FF2B5EF4-FFF2-40B4-BE49-F238E27FC236}">
                  <a16:creationId xmlns:a16="http://schemas.microsoft.com/office/drawing/2014/main" id="{6ED1A1F4-40B0-48C4-8A2A-F80A8A8F5928}"/>
                </a:ext>
              </a:extLst>
            </p:cNvPr>
            <p:cNvGrpSpPr/>
            <p:nvPr/>
          </p:nvGrpSpPr>
          <p:grpSpPr>
            <a:xfrm>
              <a:off x="5818690" y="2549383"/>
              <a:ext cx="216000" cy="1743217"/>
              <a:chOff x="3287170" y="2587081"/>
              <a:chExt cx="216000" cy="1743217"/>
            </a:xfrm>
            <a:effectLst>
              <a:outerShdw blurRad="50800" dist="38100" dir="2700000" algn="tl" rotWithShape="0">
                <a:prstClr val="black">
                  <a:alpha val="40000"/>
                </a:prstClr>
              </a:outerShdw>
            </a:effectLst>
          </p:grpSpPr>
          <p:sp>
            <p:nvSpPr>
              <p:cNvPr id="18" name="正方形/長方形 17">
                <a:extLst>
                  <a:ext uri="{FF2B5EF4-FFF2-40B4-BE49-F238E27FC236}">
                    <a16:creationId xmlns:a16="http://schemas.microsoft.com/office/drawing/2014/main" id="{BB06C31F-C630-436B-89C6-DFED51C291B1}"/>
                  </a:ext>
                </a:extLst>
              </p:cNvPr>
              <p:cNvSpPr/>
              <p:nvPr/>
            </p:nvSpPr>
            <p:spPr>
              <a:xfrm>
                <a:off x="3287170" y="2767081"/>
                <a:ext cx="216000" cy="1563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2C87E2C3-3831-4D52-A472-E676CC753F3F}"/>
                  </a:ext>
                </a:extLst>
              </p:cNvPr>
              <p:cNvSpPr/>
              <p:nvPr/>
            </p:nvSpPr>
            <p:spPr>
              <a:xfrm>
                <a:off x="3287170" y="2587081"/>
                <a:ext cx="216000" cy="18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4C18BA81-330C-4B45-9F19-2B9DDEC72495}"/>
                </a:ext>
              </a:extLst>
            </p:cNvPr>
            <p:cNvGrpSpPr/>
            <p:nvPr/>
          </p:nvGrpSpPr>
          <p:grpSpPr>
            <a:xfrm>
              <a:off x="6310803" y="2253674"/>
              <a:ext cx="216000" cy="2034695"/>
              <a:chOff x="3287170" y="2587081"/>
              <a:chExt cx="216000" cy="1737881"/>
            </a:xfrm>
            <a:effectLst>
              <a:outerShdw blurRad="50800" dist="38100" dir="2700000" algn="tl" rotWithShape="0">
                <a:prstClr val="black">
                  <a:alpha val="40000"/>
                </a:prstClr>
              </a:outerShdw>
            </a:effectLst>
          </p:grpSpPr>
          <p:sp>
            <p:nvSpPr>
              <p:cNvPr id="21" name="正方形/長方形 20">
                <a:extLst>
                  <a:ext uri="{FF2B5EF4-FFF2-40B4-BE49-F238E27FC236}">
                    <a16:creationId xmlns:a16="http://schemas.microsoft.com/office/drawing/2014/main" id="{9A352238-DFCF-4116-9BB8-391031DA1DD3}"/>
                  </a:ext>
                </a:extLst>
              </p:cNvPr>
              <p:cNvSpPr/>
              <p:nvPr/>
            </p:nvSpPr>
            <p:spPr>
              <a:xfrm>
                <a:off x="3287170" y="2767081"/>
                <a:ext cx="216000" cy="15578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293099E0-C91D-4573-ADAE-ED9B368919FC}"/>
                  </a:ext>
                </a:extLst>
              </p:cNvPr>
              <p:cNvSpPr/>
              <p:nvPr/>
            </p:nvSpPr>
            <p:spPr>
              <a:xfrm>
                <a:off x="3287170" y="2587081"/>
                <a:ext cx="216000" cy="18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a:extLst>
                <a:ext uri="{FF2B5EF4-FFF2-40B4-BE49-F238E27FC236}">
                  <a16:creationId xmlns:a16="http://schemas.microsoft.com/office/drawing/2014/main" id="{AC7E70DE-E93F-473B-8E99-1C4A7C04CE3E}"/>
                </a:ext>
              </a:extLst>
            </p:cNvPr>
            <p:cNvGrpSpPr/>
            <p:nvPr/>
          </p:nvGrpSpPr>
          <p:grpSpPr>
            <a:xfrm>
              <a:off x="6854986" y="2734946"/>
              <a:ext cx="216000" cy="1553422"/>
              <a:chOff x="3287170" y="2587081"/>
              <a:chExt cx="216000" cy="1710510"/>
            </a:xfrm>
            <a:effectLst>
              <a:outerShdw blurRad="50800" dist="38100" dir="2700000" algn="tl" rotWithShape="0">
                <a:prstClr val="black">
                  <a:alpha val="40000"/>
                </a:prstClr>
              </a:outerShdw>
            </a:effectLst>
          </p:grpSpPr>
          <p:sp>
            <p:nvSpPr>
              <p:cNvPr id="24" name="正方形/長方形 23">
                <a:extLst>
                  <a:ext uri="{FF2B5EF4-FFF2-40B4-BE49-F238E27FC236}">
                    <a16:creationId xmlns:a16="http://schemas.microsoft.com/office/drawing/2014/main" id="{AAAF6A5D-3817-4EB7-959D-9E087ECC90BC}"/>
                  </a:ext>
                </a:extLst>
              </p:cNvPr>
              <p:cNvSpPr/>
              <p:nvPr/>
            </p:nvSpPr>
            <p:spPr>
              <a:xfrm>
                <a:off x="3287170" y="2767082"/>
                <a:ext cx="216000" cy="1530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91E38B8E-DFFA-4A60-9D7E-15FB546179BA}"/>
                  </a:ext>
                </a:extLst>
              </p:cNvPr>
              <p:cNvSpPr/>
              <p:nvPr/>
            </p:nvSpPr>
            <p:spPr>
              <a:xfrm>
                <a:off x="3287170" y="2587081"/>
                <a:ext cx="216000" cy="28368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a:extLst>
                <a:ext uri="{FF2B5EF4-FFF2-40B4-BE49-F238E27FC236}">
                  <a16:creationId xmlns:a16="http://schemas.microsoft.com/office/drawing/2014/main" id="{1085E980-737F-4831-8868-BF5D1DF9D83A}"/>
                </a:ext>
              </a:extLst>
            </p:cNvPr>
            <p:cNvGrpSpPr/>
            <p:nvPr/>
          </p:nvGrpSpPr>
          <p:grpSpPr>
            <a:xfrm>
              <a:off x="5313192" y="3526947"/>
              <a:ext cx="216000" cy="774120"/>
              <a:chOff x="3287170" y="2587081"/>
              <a:chExt cx="216000" cy="1736375"/>
            </a:xfrm>
            <a:effectLst>
              <a:outerShdw blurRad="50800" dist="38100" dir="2700000" algn="tl" rotWithShape="0">
                <a:prstClr val="black">
                  <a:alpha val="40000"/>
                </a:prstClr>
              </a:outerShdw>
            </a:effectLst>
          </p:grpSpPr>
          <p:sp>
            <p:nvSpPr>
              <p:cNvPr id="27" name="正方形/長方形 26">
                <a:extLst>
                  <a:ext uri="{FF2B5EF4-FFF2-40B4-BE49-F238E27FC236}">
                    <a16:creationId xmlns:a16="http://schemas.microsoft.com/office/drawing/2014/main" id="{4CAF6241-1BA0-4F77-846C-93FF49810E72}"/>
                  </a:ext>
                </a:extLst>
              </p:cNvPr>
              <p:cNvSpPr/>
              <p:nvPr/>
            </p:nvSpPr>
            <p:spPr>
              <a:xfrm>
                <a:off x="3287170" y="2767082"/>
                <a:ext cx="216000" cy="15563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1060C0A9-04BE-49CC-9F94-8BC90204B591}"/>
                  </a:ext>
                </a:extLst>
              </p:cNvPr>
              <p:cNvSpPr/>
              <p:nvPr/>
            </p:nvSpPr>
            <p:spPr>
              <a:xfrm>
                <a:off x="3287170" y="2587081"/>
                <a:ext cx="216000" cy="50023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正方形/長方形 31">
              <a:extLst>
                <a:ext uri="{FF2B5EF4-FFF2-40B4-BE49-F238E27FC236}">
                  <a16:creationId xmlns:a16="http://schemas.microsoft.com/office/drawing/2014/main" id="{6ABF73F6-271B-47B9-84D9-9688FCC83458}"/>
                </a:ext>
              </a:extLst>
            </p:cNvPr>
            <p:cNvSpPr/>
            <p:nvPr/>
          </p:nvSpPr>
          <p:spPr>
            <a:xfrm>
              <a:off x="4762423" y="4126021"/>
              <a:ext cx="216000" cy="59334"/>
            </a:xfrm>
            <a:prstGeom prst="rect">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a:extLst>
                <a:ext uri="{FF2B5EF4-FFF2-40B4-BE49-F238E27FC236}">
                  <a16:creationId xmlns:a16="http://schemas.microsoft.com/office/drawing/2014/main" id="{2A5E37D8-EF3B-42B1-AD47-80EEF819F930}"/>
                </a:ext>
              </a:extLst>
            </p:cNvPr>
            <p:cNvGrpSpPr/>
            <p:nvPr/>
          </p:nvGrpSpPr>
          <p:grpSpPr>
            <a:xfrm>
              <a:off x="4197773" y="3487091"/>
              <a:ext cx="216000" cy="797043"/>
              <a:chOff x="3287170" y="2587081"/>
              <a:chExt cx="216000" cy="1787792"/>
            </a:xfrm>
            <a:effectLst>
              <a:outerShdw blurRad="50800" dist="38100" dir="2700000" algn="tl" rotWithShape="0">
                <a:prstClr val="black">
                  <a:alpha val="40000"/>
                </a:prstClr>
              </a:outerShdw>
            </a:effectLst>
          </p:grpSpPr>
          <p:sp>
            <p:nvSpPr>
              <p:cNvPr id="35" name="正方形/長方形 34">
                <a:extLst>
                  <a:ext uri="{FF2B5EF4-FFF2-40B4-BE49-F238E27FC236}">
                    <a16:creationId xmlns:a16="http://schemas.microsoft.com/office/drawing/2014/main" id="{766075AA-E322-4491-AB5D-3C781FD20E78}"/>
                  </a:ext>
                </a:extLst>
              </p:cNvPr>
              <p:cNvSpPr/>
              <p:nvPr/>
            </p:nvSpPr>
            <p:spPr>
              <a:xfrm>
                <a:off x="3287170" y="2767082"/>
                <a:ext cx="216000" cy="16077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EF1D96DF-6851-4848-A448-6F7DB114611E}"/>
                  </a:ext>
                </a:extLst>
              </p:cNvPr>
              <p:cNvSpPr/>
              <p:nvPr/>
            </p:nvSpPr>
            <p:spPr>
              <a:xfrm>
                <a:off x="3287170" y="2587081"/>
                <a:ext cx="216000" cy="50023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36">
              <a:extLst>
                <a:ext uri="{FF2B5EF4-FFF2-40B4-BE49-F238E27FC236}">
                  <a16:creationId xmlns:a16="http://schemas.microsoft.com/office/drawing/2014/main" id="{52E5F6AB-5F69-4155-8E0A-6C3042FA4041}"/>
                </a:ext>
              </a:extLst>
            </p:cNvPr>
            <p:cNvGrpSpPr/>
            <p:nvPr/>
          </p:nvGrpSpPr>
          <p:grpSpPr>
            <a:xfrm>
              <a:off x="3647253" y="3888134"/>
              <a:ext cx="216000" cy="396000"/>
              <a:chOff x="3287170" y="2587081"/>
              <a:chExt cx="216000" cy="1764000"/>
            </a:xfrm>
            <a:effectLst>
              <a:outerShdw blurRad="50800" dist="38100" dir="2700000" algn="tl" rotWithShape="0">
                <a:prstClr val="black">
                  <a:alpha val="40000"/>
                </a:prstClr>
              </a:outerShdw>
            </a:effectLst>
          </p:grpSpPr>
          <p:sp>
            <p:nvSpPr>
              <p:cNvPr id="38" name="正方形/長方形 37">
                <a:extLst>
                  <a:ext uri="{FF2B5EF4-FFF2-40B4-BE49-F238E27FC236}">
                    <a16:creationId xmlns:a16="http://schemas.microsoft.com/office/drawing/2014/main" id="{2678C654-BBAC-4712-95B0-29D04164DA80}"/>
                  </a:ext>
                </a:extLst>
              </p:cNvPr>
              <p:cNvSpPr/>
              <p:nvPr/>
            </p:nvSpPr>
            <p:spPr>
              <a:xfrm>
                <a:off x="3287170" y="2767081"/>
                <a:ext cx="216000" cy="158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2ED1CD01-4906-452F-9D37-8655B2B91648}"/>
                  </a:ext>
                </a:extLst>
              </p:cNvPr>
              <p:cNvSpPr/>
              <p:nvPr/>
            </p:nvSpPr>
            <p:spPr>
              <a:xfrm>
                <a:off x="3287170" y="2587081"/>
                <a:ext cx="216000" cy="50023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正方形/長方形 39">
              <a:extLst>
                <a:ext uri="{FF2B5EF4-FFF2-40B4-BE49-F238E27FC236}">
                  <a16:creationId xmlns:a16="http://schemas.microsoft.com/office/drawing/2014/main" id="{7BE777DC-1A36-47A8-BDC3-A667E2F23A22}"/>
                </a:ext>
              </a:extLst>
            </p:cNvPr>
            <p:cNvSpPr/>
            <p:nvPr/>
          </p:nvSpPr>
          <p:spPr>
            <a:xfrm>
              <a:off x="4241700" y="1422861"/>
              <a:ext cx="216000" cy="21074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31C7FDD6-0E09-4B21-8E97-F9D54C4985C7}"/>
                </a:ext>
              </a:extLst>
            </p:cNvPr>
            <p:cNvSpPr/>
            <p:nvPr/>
          </p:nvSpPr>
          <p:spPr>
            <a:xfrm>
              <a:off x="414257" y="4212748"/>
              <a:ext cx="1802731" cy="646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平成</a:t>
              </a:r>
              <a:r>
                <a:rPr kumimoji="1" lang="en-US" altLang="ja-JP" sz="2000" dirty="0">
                  <a:solidFill>
                    <a:schemeClr val="tx1"/>
                  </a:solidFill>
                </a:rPr>
                <a:t>16</a:t>
              </a:r>
              <a:r>
                <a:rPr kumimoji="1" lang="ja-JP" altLang="en-US" sz="2000" dirty="0">
                  <a:solidFill>
                    <a:schemeClr val="tx1"/>
                  </a:solidFill>
                </a:rPr>
                <a:t>年</a:t>
              </a:r>
            </a:p>
          </p:txBody>
        </p:sp>
        <p:sp>
          <p:nvSpPr>
            <p:cNvPr id="43" name="正方形/長方形 42">
              <a:extLst>
                <a:ext uri="{FF2B5EF4-FFF2-40B4-BE49-F238E27FC236}">
                  <a16:creationId xmlns:a16="http://schemas.microsoft.com/office/drawing/2014/main" id="{5C03D642-C09E-4A32-AFCA-D2CB2BF8E7F2}"/>
                </a:ext>
              </a:extLst>
            </p:cNvPr>
            <p:cNvSpPr/>
            <p:nvPr/>
          </p:nvSpPr>
          <p:spPr>
            <a:xfrm>
              <a:off x="1819137" y="4212748"/>
              <a:ext cx="589548" cy="646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17</a:t>
              </a:r>
              <a:endParaRPr kumimoji="1" lang="ja-JP" altLang="en-US" sz="2000" dirty="0">
                <a:solidFill>
                  <a:schemeClr val="tx1"/>
                </a:solidFill>
              </a:endParaRPr>
            </a:p>
          </p:txBody>
        </p:sp>
        <p:sp>
          <p:nvSpPr>
            <p:cNvPr id="44" name="正方形/長方形 43">
              <a:extLst>
                <a:ext uri="{FF2B5EF4-FFF2-40B4-BE49-F238E27FC236}">
                  <a16:creationId xmlns:a16="http://schemas.microsoft.com/office/drawing/2014/main" id="{A417A9E1-2895-4B9F-AB0C-46C5BB98DADF}"/>
                </a:ext>
              </a:extLst>
            </p:cNvPr>
            <p:cNvSpPr/>
            <p:nvPr/>
          </p:nvSpPr>
          <p:spPr>
            <a:xfrm>
              <a:off x="2377077" y="4212748"/>
              <a:ext cx="589548" cy="646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18</a:t>
              </a:r>
              <a:endParaRPr kumimoji="1" lang="ja-JP" altLang="en-US" sz="2000" dirty="0">
                <a:solidFill>
                  <a:schemeClr val="tx1"/>
                </a:solidFill>
              </a:endParaRPr>
            </a:p>
          </p:txBody>
        </p:sp>
        <p:sp>
          <p:nvSpPr>
            <p:cNvPr id="45" name="正方形/長方形 44">
              <a:extLst>
                <a:ext uri="{FF2B5EF4-FFF2-40B4-BE49-F238E27FC236}">
                  <a16:creationId xmlns:a16="http://schemas.microsoft.com/office/drawing/2014/main" id="{9AA5BEBC-4DA8-418A-876A-35874116DF57}"/>
                </a:ext>
              </a:extLst>
            </p:cNvPr>
            <p:cNvSpPr/>
            <p:nvPr/>
          </p:nvSpPr>
          <p:spPr>
            <a:xfrm>
              <a:off x="2880763" y="4185355"/>
              <a:ext cx="589548" cy="673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19</a:t>
              </a:r>
              <a:endParaRPr kumimoji="1" lang="ja-JP" altLang="en-US" sz="2000" dirty="0">
                <a:solidFill>
                  <a:schemeClr val="tx1"/>
                </a:solidFill>
              </a:endParaRPr>
            </a:p>
          </p:txBody>
        </p:sp>
        <p:sp>
          <p:nvSpPr>
            <p:cNvPr id="46" name="正方形/長方形 45">
              <a:extLst>
                <a:ext uri="{FF2B5EF4-FFF2-40B4-BE49-F238E27FC236}">
                  <a16:creationId xmlns:a16="http://schemas.microsoft.com/office/drawing/2014/main" id="{A44FEA7D-A858-4F94-B638-5129F3112C7C}"/>
                </a:ext>
              </a:extLst>
            </p:cNvPr>
            <p:cNvSpPr/>
            <p:nvPr/>
          </p:nvSpPr>
          <p:spPr>
            <a:xfrm>
              <a:off x="3425384" y="4212748"/>
              <a:ext cx="589548" cy="646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20</a:t>
              </a:r>
              <a:endParaRPr kumimoji="1" lang="ja-JP" altLang="en-US" sz="2000" dirty="0">
                <a:solidFill>
                  <a:schemeClr val="tx1"/>
                </a:solidFill>
              </a:endParaRPr>
            </a:p>
          </p:txBody>
        </p:sp>
        <p:sp>
          <p:nvSpPr>
            <p:cNvPr id="47" name="正方形/長方形 46">
              <a:extLst>
                <a:ext uri="{FF2B5EF4-FFF2-40B4-BE49-F238E27FC236}">
                  <a16:creationId xmlns:a16="http://schemas.microsoft.com/office/drawing/2014/main" id="{63584667-1362-4100-97C4-A2617ABCC19C}"/>
                </a:ext>
              </a:extLst>
            </p:cNvPr>
            <p:cNvSpPr/>
            <p:nvPr/>
          </p:nvSpPr>
          <p:spPr>
            <a:xfrm>
              <a:off x="3985071" y="4212748"/>
              <a:ext cx="589548" cy="646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21</a:t>
              </a:r>
              <a:endParaRPr kumimoji="1" lang="ja-JP" altLang="en-US" sz="2000" dirty="0">
                <a:solidFill>
                  <a:schemeClr val="tx1"/>
                </a:solidFill>
              </a:endParaRPr>
            </a:p>
          </p:txBody>
        </p:sp>
        <p:sp>
          <p:nvSpPr>
            <p:cNvPr id="49" name="正方形/長方形 48">
              <a:extLst>
                <a:ext uri="{FF2B5EF4-FFF2-40B4-BE49-F238E27FC236}">
                  <a16:creationId xmlns:a16="http://schemas.microsoft.com/office/drawing/2014/main" id="{BBC97B0C-2295-42A7-936C-1EA9CE7DB4E1}"/>
                </a:ext>
              </a:extLst>
            </p:cNvPr>
            <p:cNvSpPr/>
            <p:nvPr/>
          </p:nvSpPr>
          <p:spPr>
            <a:xfrm>
              <a:off x="5089099" y="4212748"/>
              <a:ext cx="589548" cy="646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23</a:t>
              </a:r>
              <a:endParaRPr kumimoji="1" lang="ja-JP" altLang="en-US" sz="2000" dirty="0">
                <a:solidFill>
                  <a:schemeClr val="tx1"/>
                </a:solidFill>
              </a:endParaRPr>
            </a:p>
          </p:txBody>
        </p:sp>
        <p:sp>
          <p:nvSpPr>
            <p:cNvPr id="50" name="正方形/長方形 49">
              <a:extLst>
                <a:ext uri="{FF2B5EF4-FFF2-40B4-BE49-F238E27FC236}">
                  <a16:creationId xmlns:a16="http://schemas.microsoft.com/office/drawing/2014/main" id="{A0E4FA1E-0473-4108-86E8-6AD4E63264C1}"/>
                </a:ext>
              </a:extLst>
            </p:cNvPr>
            <p:cNvSpPr/>
            <p:nvPr/>
          </p:nvSpPr>
          <p:spPr>
            <a:xfrm>
              <a:off x="5618244" y="4212748"/>
              <a:ext cx="589548" cy="646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24</a:t>
              </a:r>
              <a:endParaRPr kumimoji="1" lang="ja-JP" altLang="en-US" sz="2000" dirty="0">
                <a:solidFill>
                  <a:schemeClr val="tx1"/>
                </a:solidFill>
              </a:endParaRPr>
            </a:p>
          </p:txBody>
        </p:sp>
        <p:sp>
          <p:nvSpPr>
            <p:cNvPr id="51" name="正方形/長方形 50">
              <a:extLst>
                <a:ext uri="{FF2B5EF4-FFF2-40B4-BE49-F238E27FC236}">
                  <a16:creationId xmlns:a16="http://schemas.microsoft.com/office/drawing/2014/main" id="{386D27E4-F0F6-4A71-94C0-2C4018C364FD}"/>
                </a:ext>
              </a:extLst>
            </p:cNvPr>
            <p:cNvSpPr/>
            <p:nvPr/>
          </p:nvSpPr>
          <p:spPr>
            <a:xfrm>
              <a:off x="6128046" y="4212748"/>
              <a:ext cx="736283" cy="646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25</a:t>
              </a:r>
              <a:endParaRPr kumimoji="1" lang="ja-JP" altLang="en-US" sz="2000" dirty="0">
                <a:solidFill>
                  <a:schemeClr val="tx1"/>
                </a:solidFill>
              </a:endParaRPr>
            </a:p>
          </p:txBody>
        </p:sp>
        <p:sp>
          <p:nvSpPr>
            <p:cNvPr id="52" name="正方形/長方形 51">
              <a:extLst>
                <a:ext uri="{FF2B5EF4-FFF2-40B4-BE49-F238E27FC236}">
                  <a16:creationId xmlns:a16="http://schemas.microsoft.com/office/drawing/2014/main" id="{B61B1CD1-F2E9-4E40-9C8C-1E9CE1E054D9}"/>
                </a:ext>
              </a:extLst>
            </p:cNvPr>
            <p:cNvSpPr/>
            <p:nvPr/>
          </p:nvSpPr>
          <p:spPr>
            <a:xfrm>
              <a:off x="6657191" y="4212748"/>
              <a:ext cx="589548" cy="646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26</a:t>
              </a:r>
              <a:endParaRPr kumimoji="1" lang="ja-JP" altLang="en-US" sz="2000" dirty="0">
                <a:solidFill>
                  <a:schemeClr val="tx1"/>
                </a:solidFill>
              </a:endParaRPr>
            </a:p>
          </p:txBody>
        </p:sp>
        <p:sp>
          <p:nvSpPr>
            <p:cNvPr id="53" name="正方形/長方形 52">
              <a:extLst>
                <a:ext uri="{FF2B5EF4-FFF2-40B4-BE49-F238E27FC236}">
                  <a16:creationId xmlns:a16="http://schemas.microsoft.com/office/drawing/2014/main" id="{D61058F5-5AFD-42CF-B737-8FDBCCA29DEF}"/>
                </a:ext>
              </a:extLst>
            </p:cNvPr>
            <p:cNvSpPr/>
            <p:nvPr/>
          </p:nvSpPr>
          <p:spPr>
            <a:xfrm>
              <a:off x="7113168" y="4212748"/>
              <a:ext cx="793311" cy="646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（年）</a:t>
              </a:r>
            </a:p>
          </p:txBody>
        </p:sp>
        <p:sp>
          <p:nvSpPr>
            <p:cNvPr id="54" name="正方形/長方形 53">
              <a:extLst>
                <a:ext uri="{FF2B5EF4-FFF2-40B4-BE49-F238E27FC236}">
                  <a16:creationId xmlns:a16="http://schemas.microsoft.com/office/drawing/2014/main" id="{44CC8B21-AE84-42C7-8AF9-26747A1E1BE7}"/>
                </a:ext>
              </a:extLst>
            </p:cNvPr>
            <p:cNvSpPr/>
            <p:nvPr/>
          </p:nvSpPr>
          <p:spPr>
            <a:xfrm>
              <a:off x="191098" y="2643941"/>
              <a:ext cx="1998134" cy="56726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dirty="0"/>
                <a:t>1</a:t>
              </a:r>
              <a:r>
                <a:rPr kumimoji="1" lang="ja-JP" altLang="en-US" dirty="0"/>
                <a:t>０００（人）</a:t>
              </a:r>
            </a:p>
          </p:txBody>
        </p:sp>
        <p:sp>
          <p:nvSpPr>
            <p:cNvPr id="55" name="正方形/長方形 54">
              <a:extLst>
                <a:ext uri="{FF2B5EF4-FFF2-40B4-BE49-F238E27FC236}">
                  <a16:creationId xmlns:a16="http://schemas.microsoft.com/office/drawing/2014/main" id="{6D320A93-01D0-426F-9A8C-68D0025C3AD9}"/>
                </a:ext>
              </a:extLst>
            </p:cNvPr>
            <p:cNvSpPr/>
            <p:nvPr/>
          </p:nvSpPr>
          <p:spPr>
            <a:xfrm>
              <a:off x="4238094" y="1239691"/>
              <a:ext cx="1998134" cy="56726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400" dirty="0"/>
                <a:t>64</a:t>
              </a:r>
              <a:r>
                <a:rPr kumimoji="1" lang="ja-JP" altLang="en-US" sz="2400" dirty="0"/>
                <a:t>才以下</a:t>
              </a:r>
            </a:p>
          </p:txBody>
        </p:sp>
        <p:sp>
          <p:nvSpPr>
            <p:cNvPr id="56" name="正方形/長方形 55">
              <a:extLst>
                <a:ext uri="{FF2B5EF4-FFF2-40B4-BE49-F238E27FC236}">
                  <a16:creationId xmlns:a16="http://schemas.microsoft.com/office/drawing/2014/main" id="{BF9E67EF-B671-4C02-95BE-01757B8432CA}"/>
                </a:ext>
              </a:extLst>
            </p:cNvPr>
            <p:cNvSpPr/>
            <p:nvPr/>
          </p:nvSpPr>
          <p:spPr>
            <a:xfrm rot="5400000">
              <a:off x="4306396" y="1849694"/>
              <a:ext cx="225719" cy="3107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5AC99B81-972B-4916-B11F-E2A72E990148}"/>
                </a:ext>
              </a:extLst>
            </p:cNvPr>
            <p:cNvSpPr/>
            <p:nvPr/>
          </p:nvSpPr>
          <p:spPr>
            <a:xfrm>
              <a:off x="4305773" y="1669024"/>
              <a:ext cx="1998134" cy="56726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400" dirty="0"/>
                <a:t>65</a:t>
              </a:r>
              <a:r>
                <a:rPr kumimoji="1" lang="ja-JP" altLang="en-US" sz="2400" dirty="0"/>
                <a:t>才以上</a:t>
              </a:r>
            </a:p>
          </p:txBody>
        </p:sp>
      </p:grpSp>
      <p:sp>
        <p:nvSpPr>
          <p:cNvPr id="58" name="正方形/長方形 57">
            <a:extLst>
              <a:ext uri="{FF2B5EF4-FFF2-40B4-BE49-F238E27FC236}">
                <a16:creationId xmlns:a16="http://schemas.microsoft.com/office/drawing/2014/main" id="{70E8AC3D-631C-44B1-A8F3-7F84966A919F}"/>
              </a:ext>
            </a:extLst>
          </p:cNvPr>
          <p:cNvSpPr/>
          <p:nvPr/>
        </p:nvSpPr>
        <p:spPr>
          <a:xfrm>
            <a:off x="1783750" y="124926"/>
            <a:ext cx="4992189" cy="597835"/>
          </a:xfrm>
          <a:prstGeom prst="rect">
            <a:avLst/>
          </a:prstGeom>
          <a:ln w="28575">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　</a:t>
            </a:r>
            <a:r>
              <a:rPr kumimoji="1" lang="ja-JP" altLang="en-US" sz="2800" dirty="0"/>
              <a:t>インフルエンザによる死亡者数</a:t>
            </a:r>
            <a:endParaRPr kumimoji="1" lang="ja-JP" altLang="en-US" dirty="0"/>
          </a:p>
        </p:txBody>
      </p:sp>
      <p:sp>
        <p:nvSpPr>
          <p:cNvPr id="59" name="正方形/長方形 58">
            <a:extLst>
              <a:ext uri="{FF2B5EF4-FFF2-40B4-BE49-F238E27FC236}">
                <a16:creationId xmlns:a16="http://schemas.microsoft.com/office/drawing/2014/main" id="{3C7B0A79-9D50-42A8-B646-1A9E2755D9E4}"/>
              </a:ext>
            </a:extLst>
          </p:cNvPr>
          <p:cNvSpPr/>
          <p:nvPr/>
        </p:nvSpPr>
        <p:spPr>
          <a:xfrm>
            <a:off x="3985071" y="4995153"/>
            <a:ext cx="5286036" cy="597835"/>
          </a:xfrm>
          <a:prstGeom prst="rect">
            <a:avLst/>
          </a:prstGeom>
          <a:noFill/>
          <a:ln w="28575">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　</a:t>
            </a:r>
            <a:r>
              <a:rPr kumimoji="1" lang="ja-JP" altLang="en-US" sz="2000" dirty="0"/>
              <a:t>厚労省「人口動態統計」より改変引用</a:t>
            </a:r>
            <a:endParaRPr kumimoji="1" lang="ja-JP" altLang="en-US" dirty="0"/>
          </a:p>
        </p:txBody>
      </p:sp>
      <p:cxnSp>
        <p:nvCxnSpPr>
          <p:cNvPr id="62" name="直線コネクタ 61">
            <a:extLst>
              <a:ext uri="{FF2B5EF4-FFF2-40B4-BE49-F238E27FC236}">
                <a16:creationId xmlns:a16="http://schemas.microsoft.com/office/drawing/2014/main" id="{AE12EF7F-E2B4-4D38-9330-66AFE76ABA3D}"/>
              </a:ext>
            </a:extLst>
          </p:cNvPr>
          <p:cNvCxnSpPr/>
          <p:nvPr/>
        </p:nvCxnSpPr>
        <p:spPr>
          <a:xfrm>
            <a:off x="1315622" y="292757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FC5A40F0-720F-485F-A952-14AA7B411D74}"/>
              </a:ext>
            </a:extLst>
          </p:cNvPr>
          <p:cNvCxnSpPr/>
          <p:nvPr/>
        </p:nvCxnSpPr>
        <p:spPr>
          <a:xfrm>
            <a:off x="1278466" y="2927574"/>
            <a:ext cx="7112001"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5" name="正方形/長方形 64">
            <a:extLst>
              <a:ext uri="{FF2B5EF4-FFF2-40B4-BE49-F238E27FC236}">
                <a16:creationId xmlns:a16="http://schemas.microsoft.com/office/drawing/2014/main" id="{77A9CCAA-4217-46FD-BF39-8040CDC77B9F}"/>
              </a:ext>
            </a:extLst>
          </p:cNvPr>
          <p:cNvSpPr/>
          <p:nvPr/>
        </p:nvSpPr>
        <p:spPr>
          <a:xfrm>
            <a:off x="453716" y="5606187"/>
            <a:ext cx="6617270" cy="964159"/>
          </a:xfrm>
          <a:prstGeom prst="rect">
            <a:avLst/>
          </a:prstGeom>
          <a:ln w="28575">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dirty="0"/>
              <a:t>　</a:t>
            </a:r>
            <a:r>
              <a:rPr kumimoji="1" lang="ja-JP" altLang="en-US" sz="2800" dirty="0"/>
              <a:t>高齢者の死亡はインフルエンザ罹患後の</a:t>
            </a:r>
            <a:endParaRPr kumimoji="1" lang="en-US" altLang="ja-JP" sz="2800" dirty="0"/>
          </a:p>
          <a:p>
            <a:r>
              <a:rPr kumimoji="1" lang="ja-JP" altLang="en-US" sz="2800" dirty="0"/>
              <a:t>  </a:t>
            </a:r>
            <a:r>
              <a:rPr kumimoji="1" lang="ja-JP" altLang="en-US" sz="2800" dirty="0">
                <a:solidFill>
                  <a:srgbClr val="FF0000"/>
                </a:solidFill>
              </a:rPr>
              <a:t>細菌性肺炎</a:t>
            </a:r>
            <a:r>
              <a:rPr kumimoji="1" lang="ja-JP" altLang="en-US" sz="2800" dirty="0"/>
              <a:t>が多い</a:t>
            </a:r>
            <a:endParaRPr kumimoji="1" lang="ja-JP" altLang="en-US" dirty="0"/>
          </a:p>
        </p:txBody>
      </p:sp>
    </p:spTree>
    <p:extLst>
      <p:ext uri="{BB962C8B-B14F-4D97-AF65-F5344CB8AC3E}">
        <p14:creationId xmlns:p14="http://schemas.microsoft.com/office/powerpoint/2010/main" val="3698532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05258E6-41DA-4C64-BF45-31A313550E32}"/>
              </a:ext>
            </a:extLst>
          </p:cNvPr>
          <p:cNvSpPr/>
          <p:nvPr/>
        </p:nvSpPr>
        <p:spPr>
          <a:xfrm>
            <a:off x="433789" y="430925"/>
            <a:ext cx="7934355" cy="594312"/>
          </a:xfrm>
          <a:prstGeom prst="rect">
            <a:avLst/>
          </a:prstGeom>
          <a:solidFill>
            <a:schemeClr val="accent1">
              <a:lumMod val="20000"/>
              <a:lumOff val="80000"/>
            </a:schemeClr>
          </a:solidFill>
          <a:ln w="28575">
            <a:no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rgbClr val="FF0000"/>
                </a:solidFill>
              </a:rPr>
              <a:t>③</a:t>
            </a:r>
            <a:r>
              <a:rPr kumimoji="1" lang="ja-JP" altLang="en-US" sz="2800" dirty="0"/>
              <a:t>インフルエンザは何故、毎年流行するのか？</a:t>
            </a:r>
          </a:p>
        </p:txBody>
      </p:sp>
      <p:sp>
        <p:nvSpPr>
          <p:cNvPr id="3" name="四角形: 角を丸くする 2">
            <a:extLst>
              <a:ext uri="{FF2B5EF4-FFF2-40B4-BE49-F238E27FC236}">
                <a16:creationId xmlns:a16="http://schemas.microsoft.com/office/drawing/2014/main" id="{511D98DE-9746-4F4E-A794-8D2E763E2C7F}"/>
              </a:ext>
            </a:extLst>
          </p:cNvPr>
          <p:cNvSpPr/>
          <p:nvPr/>
        </p:nvSpPr>
        <p:spPr>
          <a:xfrm>
            <a:off x="248905" y="1285529"/>
            <a:ext cx="8599051" cy="966951"/>
          </a:xfrm>
          <a:prstGeom prst="roundRect">
            <a:avLst/>
          </a:prstGeom>
          <a:solidFill>
            <a:schemeClr val="accent4">
              <a:lumMod val="20000"/>
              <a:lumOff val="80000"/>
            </a:schemeClr>
          </a:solidFill>
          <a:ln w="19050">
            <a:noFill/>
          </a:ln>
          <a:effectLst>
            <a:outerShdw blurRad="50800" dist="1270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麻疹や風疹などもウイルス感染症だが一度罹患したら</a:t>
            </a:r>
            <a:endParaRPr kumimoji="1" lang="en-US" altLang="ja-JP" sz="2800" dirty="0"/>
          </a:p>
          <a:p>
            <a:r>
              <a:rPr kumimoji="1" lang="ja-JP" altLang="en-US" sz="2800" dirty="0"/>
              <a:t>何回も感染しない。その違いは何か？</a:t>
            </a:r>
          </a:p>
        </p:txBody>
      </p:sp>
      <p:sp>
        <p:nvSpPr>
          <p:cNvPr id="4" name="矢印: 下 3">
            <a:extLst>
              <a:ext uri="{FF2B5EF4-FFF2-40B4-BE49-F238E27FC236}">
                <a16:creationId xmlns:a16="http://schemas.microsoft.com/office/drawing/2014/main" id="{45842397-4BC8-4EC0-90CD-18375BB1D5B2}"/>
              </a:ext>
            </a:extLst>
          </p:cNvPr>
          <p:cNvSpPr/>
          <p:nvPr/>
        </p:nvSpPr>
        <p:spPr>
          <a:xfrm>
            <a:off x="4111930" y="2416425"/>
            <a:ext cx="578069" cy="893380"/>
          </a:xfrm>
          <a:prstGeom prst="downArrow">
            <a:avLst/>
          </a:prstGeom>
          <a:solidFill>
            <a:srgbClr val="FF0000"/>
          </a:solidFill>
          <a:ln>
            <a:solidFill>
              <a:srgbClr val="FFFF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0971307B-9456-46DE-941A-B9079A400020}"/>
              </a:ext>
            </a:extLst>
          </p:cNvPr>
          <p:cNvSpPr/>
          <p:nvPr/>
        </p:nvSpPr>
        <p:spPr>
          <a:xfrm>
            <a:off x="479811" y="3309805"/>
            <a:ext cx="8137237" cy="1660634"/>
          </a:xfrm>
          <a:prstGeom prst="roundRect">
            <a:avLst/>
          </a:prstGeom>
          <a:solidFill>
            <a:schemeClr val="accent2">
              <a:lumMod val="20000"/>
              <a:lumOff val="80000"/>
            </a:schemeClr>
          </a:solidFill>
          <a:ln w="19050">
            <a:noFill/>
          </a:ln>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ウイルスの突起である</a:t>
            </a:r>
            <a:r>
              <a:rPr kumimoji="1" lang="ja-JP" altLang="en-US" sz="3200" dirty="0">
                <a:solidFill>
                  <a:srgbClr val="FF0000"/>
                </a:solidFill>
              </a:rPr>
              <a:t>ヘマグルチニン（</a:t>
            </a:r>
            <a:r>
              <a:rPr kumimoji="1" lang="en-US" altLang="ja-JP" sz="3200" dirty="0">
                <a:solidFill>
                  <a:srgbClr val="FF0000"/>
                </a:solidFill>
              </a:rPr>
              <a:t>HA)</a:t>
            </a:r>
            <a:r>
              <a:rPr kumimoji="1" lang="ja-JP" altLang="en-US" sz="3200" dirty="0"/>
              <a:t>や</a:t>
            </a:r>
            <a:r>
              <a:rPr kumimoji="1" lang="ja-JP" altLang="en-US" sz="3200" dirty="0">
                <a:solidFill>
                  <a:srgbClr val="FF0000"/>
                </a:solidFill>
              </a:rPr>
              <a:t>ノイラミニダーゼ（</a:t>
            </a:r>
            <a:r>
              <a:rPr kumimoji="1" lang="en-US" altLang="ja-JP" sz="3200" dirty="0">
                <a:solidFill>
                  <a:srgbClr val="FF0000"/>
                </a:solidFill>
              </a:rPr>
              <a:t>NA)</a:t>
            </a:r>
            <a:r>
              <a:rPr kumimoji="1" lang="ja-JP" altLang="en-US" sz="3200" dirty="0"/>
              <a:t>の抗原が少しずつ変化することによる。</a:t>
            </a:r>
          </a:p>
        </p:txBody>
      </p:sp>
      <p:pic>
        <p:nvPicPr>
          <p:cNvPr id="6" name="図 5">
            <a:extLst>
              <a:ext uri="{FF2B5EF4-FFF2-40B4-BE49-F238E27FC236}">
                <a16:creationId xmlns:a16="http://schemas.microsoft.com/office/drawing/2014/main" id="{0A232964-A856-4249-A4ED-B2E580CDE2F4}"/>
              </a:ext>
            </a:extLst>
          </p:cNvPr>
          <p:cNvPicPr>
            <a:picLocks noChangeAspect="1"/>
          </p:cNvPicPr>
          <p:nvPr/>
        </p:nvPicPr>
        <p:blipFill rotWithShape="1">
          <a:blip r:embed="rId2">
            <a:extLst>
              <a:ext uri="{28A0092B-C50C-407E-A947-70E740481C1C}">
                <a14:useLocalDpi xmlns:a14="http://schemas.microsoft.com/office/drawing/2010/main" val="0"/>
              </a:ext>
            </a:extLst>
          </a:blip>
          <a:srcRect l="14576" r="16304" b="12331"/>
          <a:stretch/>
        </p:blipFill>
        <p:spPr>
          <a:xfrm>
            <a:off x="6775959" y="4671094"/>
            <a:ext cx="1841089" cy="1837356"/>
          </a:xfrm>
          <a:prstGeom prst="rect">
            <a:avLst/>
          </a:prstGeom>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328526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EFA10EEA-B383-44F9-867B-71722BFD6330}"/>
              </a:ext>
            </a:extLst>
          </p:cNvPr>
          <p:cNvPicPr>
            <a:picLocks noChangeAspect="1"/>
          </p:cNvPicPr>
          <p:nvPr/>
        </p:nvPicPr>
        <p:blipFill rotWithShape="1">
          <a:blip r:embed="rId2">
            <a:extLst>
              <a:ext uri="{28A0092B-C50C-407E-A947-70E740481C1C}">
                <a14:useLocalDpi xmlns:a14="http://schemas.microsoft.com/office/drawing/2010/main" val="0"/>
              </a:ext>
            </a:extLst>
          </a:blip>
          <a:srcRect l="13137" t="12054" r="5992" b="5096"/>
          <a:stretch/>
        </p:blipFill>
        <p:spPr>
          <a:xfrm>
            <a:off x="1598447" y="2186713"/>
            <a:ext cx="3810298" cy="4297680"/>
          </a:xfrm>
          <a:prstGeom prst="rect">
            <a:avLst/>
          </a:prstGeom>
          <a:ln w="25400">
            <a:solidFill>
              <a:schemeClr val="tx1"/>
            </a:solidFill>
          </a:ln>
          <a:effectLst>
            <a:outerShdw blurRad="50800" dist="88900" dir="2700000" algn="tl" rotWithShape="0">
              <a:prstClr val="black">
                <a:alpha val="40000"/>
              </a:prstClr>
            </a:outerShdw>
          </a:effectLst>
        </p:spPr>
      </p:pic>
      <p:sp>
        <p:nvSpPr>
          <p:cNvPr id="6" name="正方形/長方形 5">
            <a:extLst>
              <a:ext uri="{FF2B5EF4-FFF2-40B4-BE49-F238E27FC236}">
                <a16:creationId xmlns:a16="http://schemas.microsoft.com/office/drawing/2014/main" id="{95680F59-0983-4AF8-BFF1-8FDCB7818655}"/>
              </a:ext>
            </a:extLst>
          </p:cNvPr>
          <p:cNvSpPr/>
          <p:nvPr/>
        </p:nvSpPr>
        <p:spPr>
          <a:xfrm>
            <a:off x="966424" y="115177"/>
            <a:ext cx="6636105" cy="645927"/>
          </a:xfrm>
          <a:prstGeom prst="rect">
            <a:avLst/>
          </a:prstGeom>
          <a:solidFill>
            <a:schemeClr val="bg2">
              <a:lumMod val="20000"/>
              <a:lumOff val="80000"/>
            </a:schemeClr>
          </a:solidFill>
          <a:ln w="28575">
            <a:noFill/>
          </a:ln>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抗原が変化するというのはどういう事？</a:t>
            </a:r>
          </a:p>
        </p:txBody>
      </p:sp>
      <p:sp>
        <p:nvSpPr>
          <p:cNvPr id="22" name="四角形: 角を丸くする 21">
            <a:extLst>
              <a:ext uri="{FF2B5EF4-FFF2-40B4-BE49-F238E27FC236}">
                <a16:creationId xmlns:a16="http://schemas.microsoft.com/office/drawing/2014/main" id="{C1D14330-B8EF-4626-8C35-4A9807B2B44C}"/>
              </a:ext>
            </a:extLst>
          </p:cNvPr>
          <p:cNvSpPr/>
          <p:nvPr/>
        </p:nvSpPr>
        <p:spPr>
          <a:xfrm>
            <a:off x="322958" y="5249482"/>
            <a:ext cx="1589668" cy="624414"/>
          </a:xfrm>
          <a:prstGeom prst="roundRect">
            <a:avLst/>
          </a:prstGeom>
          <a:solidFill>
            <a:schemeClr val="accent4">
              <a:lumMod val="20000"/>
              <a:lumOff val="80000"/>
            </a:schemeClr>
          </a:solidFill>
          <a:ln w="28575">
            <a:solidFill>
              <a:schemeClr val="accent4">
                <a:lumMod val="50000"/>
              </a:schemeClr>
            </a:solid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4400" dirty="0"/>
              <a:t>抗体</a:t>
            </a:r>
          </a:p>
        </p:txBody>
      </p:sp>
      <p:cxnSp>
        <p:nvCxnSpPr>
          <p:cNvPr id="24" name="直線矢印コネクタ 23">
            <a:extLst>
              <a:ext uri="{FF2B5EF4-FFF2-40B4-BE49-F238E27FC236}">
                <a16:creationId xmlns:a16="http://schemas.microsoft.com/office/drawing/2014/main" id="{3B71DB6E-F85A-46E3-8CE0-3B08AECE20EA}"/>
              </a:ext>
            </a:extLst>
          </p:cNvPr>
          <p:cNvCxnSpPr>
            <a:cxnSpLocks/>
          </p:cNvCxnSpPr>
          <p:nvPr/>
        </p:nvCxnSpPr>
        <p:spPr>
          <a:xfrm>
            <a:off x="1980095" y="5494312"/>
            <a:ext cx="1033430" cy="0"/>
          </a:xfrm>
          <a:prstGeom prst="straightConnector1">
            <a:avLst/>
          </a:prstGeom>
          <a:ln w="114300">
            <a:solidFill>
              <a:srgbClr val="FF0000"/>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1" name="グループ化 10">
            <a:extLst>
              <a:ext uri="{FF2B5EF4-FFF2-40B4-BE49-F238E27FC236}">
                <a16:creationId xmlns:a16="http://schemas.microsoft.com/office/drawing/2014/main" id="{7C24E2C1-086A-4D5E-BFB4-E2AAE06AAC68}"/>
              </a:ext>
            </a:extLst>
          </p:cNvPr>
          <p:cNvGrpSpPr/>
          <p:nvPr/>
        </p:nvGrpSpPr>
        <p:grpSpPr>
          <a:xfrm>
            <a:off x="1373304" y="893572"/>
            <a:ext cx="7607881" cy="1782980"/>
            <a:chOff x="1373304" y="893572"/>
            <a:chExt cx="7607881" cy="1782980"/>
          </a:xfrm>
        </p:grpSpPr>
        <p:grpSp>
          <p:nvGrpSpPr>
            <p:cNvPr id="4" name="グループ化 3">
              <a:extLst>
                <a:ext uri="{FF2B5EF4-FFF2-40B4-BE49-F238E27FC236}">
                  <a16:creationId xmlns:a16="http://schemas.microsoft.com/office/drawing/2014/main" id="{4D5FE36D-2493-4D2C-BD44-FAC09C9C7410}"/>
                </a:ext>
              </a:extLst>
            </p:cNvPr>
            <p:cNvGrpSpPr/>
            <p:nvPr/>
          </p:nvGrpSpPr>
          <p:grpSpPr>
            <a:xfrm rot="19870183">
              <a:off x="1373304" y="1696874"/>
              <a:ext cx="1078645" cy="979678"/>
              <a:chOff x="1905187" y="665318"/>
              <a:chExt cx="1133202" cy="1036255"/>
            </a:xfrm>
          </p:grpSpPr>
          <p:grpSp>
            <p:nvGrpSpPr>
              <p:cNvPr id="21" name="グループ化 20">
                <a:extLst>
                  <a:ext uri="{FF2B5EF4-FFF2-40B4-BE49-F238E27FC236}">
                    <a16:creationId xmlns:a16="http://schemas.microsoft.com/office/drawing/2014/main" id="{69FB3D70-0853-4EF8-B2F6-93FE70823234}"/>
                  </a:ext>
                </a:extLst>
              </p:cNvPr>
              <p:cNvGrpSpPr/>
              <p:nvPr/>
            </p:nvGrpSpPr>
            <p:grpSpPr>
              <a:xfrm>
                <a:off x="1905187" y="742195"/>
                <a:ext cx="1070399" cy="959378"/>
                <a:chOff x="2492942" y="587140"/>
                <a:chExt cx="1479706" cy="1095182"/>
              </a:xfrm>
              <a:effectLst>
                <a:outerShdw blurRad="50800" dist="88900" dir="2700000" algn="tl" rotWithShape="0">
                  <a:prstClr val="black">
                    <a:alpha val="40000"/>
                  </a:prstClr>
                </a:outerShdw>
              </a:effectLst>
            </p:grpSpPr>
            <p:sp>
              <p:nvSpPr>
                <p:cNvPr id="19" name="正方形/長方形 18">
                  <a:extLst>
                    <a:ext uri="{FF2B5EF4-FFF2-40B4-BE49-F238E27FC236}">
                      <a16:creationId xmlns:a16="http://schemas.microsoft.com/office/drawing/2014/main" id="{59F7C194-DAA8-4DCF-BB7A-78B7ECDA6569}"/>
                    </a:ext>
                  </a:extLst>
                </p:cNvPr>
                <p:cNvSpPr/>
                <p:nvPr/>
              </p:nvSpPr>
              <p:spPr>
                <a:xfrm>
                  <a:off x="2492942" y="587140"/>
                  <a:ext cx="1479706" cy="65451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2F2B667B-F2CA-42DB-AFBF-00DFDEEECD27}"/>
                    </a:ext>
                  </a:extLst>
                </p:cNvPr>
                <p:cNvSpPr/>
                <p:nvPr/>
              </p:nvSpPr>
              <p:spPr>
                <a:xfrm>
                  <a:off x="2808098" y="1008554"/>
                  <a:ext cx="822815" cy="67376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四角形: 角を丸くする 2">
                <a:extLst>
                  <a:ext uri="{FF2B5EF4-FFF2-40B4-BE49-F238E27FC236}">
                    <a16:creationId xmlns:a16="http://schemas.microsoft.com/office/drawing/2014/main" id="{F100A410-250A-40F1-83B1-416339CB45B5}"/>
                  </a:ext>
                </a:extLst>
              </p:cNvPr>
              <p:cNvSpPr/>
              <p:nvPr/>
            </p:nvSpPr>
            <p:spPr>
              <a:xfrm>
                <a:off x="1905187" y="665318"/>
                <a:ext cx="1133202" cy="721895"/>
              </a:xfrm>
              <a:prstGeom prst="roundRect">
                <a:avLst/>
              </a:prstGeom>
              <a:noFill/>
              <a:ln>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4400" b="1" dirty="0">
                    <a:solidFill>
                      <a:schemeClr val="bg1"/>
                    </a:solidFill>
                  </a:rPr>
                  <a:t>A</a:t>
                </a:r>
                <a:endParaRPr kumimoji="1" lang="ja-JP" altLang="en-US" sz="4400" b="1" dirty="0">
                  <a:solidFill>
                    <a:schemeClr val="bg1"/>
                  </a:solidFill>
                </a:endParaRPr>
              </a:p>
            </p:txBody>
          </p:sp>
        </p:grpSp>
        <p:sp>
          <p:nvSpPr>
            <p:cNvPr id="9" name="四角形: 角を丸くする 8">
              <a:extLst>
                <a:ext uri="{FF2B5EF4-FFF2-40B4-BE49-F238E27FC236}">
                  <a16:creationId xmlns:a16="http://schemas.microsoft.com/office/drawing/2014/main" id="{9522FE7B-4E92-460F-BE09-BB609957EBA0}"/>
                </a:ext>
              </a:extLst>
            </p:cNvPr>
            <p:cNvSpPr/>
            <p:nvPr/>
          </p:nvSpPr>
          <p:spPr>
            <a:xfrm>
              <a:off x="3196402" y="893572"/>
              <a:ext cx="5784783" cy="1056390"/>
            </a:xfrm>
            <a:prstGeom prst="roundRect">
              <a:avLst/>
            </a:prstGeom>
            <a:solidFill>
              <a:schemeClr val="accent4">
                <a:lumMod val="20000"/>
                <a:lumOff val="80000"/>
              </a:schemeClr>
            </a:solidFill>
            <a:ln w="19050">
              <a:solidFill>
                <a:schemeClr val="accent5">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今年はインフルエンザ抗原に抗体が</a:t>
              </a:r>
              <a:endParaRPr kumimoji="1" lang="en-US" altLang="ja-JP" sz="2800" dirty="0"/>
            </a:p>
            <a:p>
              <a:r>
                <a:rPr kumimoji="1" lang="ja-JP" altLang="en-US" sz="2800" dirty="0"/>
                <a:t>合致していたが</a:t>
              </a:r>
              <a:r>
                <a:rPr kumimoji="1" lang="ja-JP" altLang="en-US" sz="2800" dirty="0" err="1"/>
                <a:t>、、</a:t>
              </a:r>
              <a:endParaRPr kumimoji="1" lang="ja-JP" altLang="en-US" sz="2800" dirty="0"/>
            </a:p>
          </p:txBody>
        </p:sp>
        <p:sp>
          <p:nvSpPr>
            <p:cNvPr id="10" name="矢印: 左 9">
              <a:extLst>
                <a:ext uri="{FF2B5EF4-FFF2-40B4-BE49-F238E27FC236}">
                  <a16:creationId xmlns:a16="http://schemas.microsoft.com/office/drawing/2014/main" id="{852CF0C7-2D3A-49A2-B382-14870F02E19C}"/>
                </a:ext>
              </a:extLst>
            </p:cNvPr>
            <p:cNvSpPr/>
            <p:nvPr/>
          </p:nvSpPr>
          <p:spPr>
            <a:xfrm rot="20044257">
              <a:off x="2327696" y="1340303"/>
              <a:ext cx="778781" cy="480045"/>
            </a:xfrm>
            <a:prstGeom prst="leftArrow">
              <a:avLst/>
            </a:prstGeom>
            <a:solidFill>
              <a:srgbClr val="FF0000"/>
            </a:solidFill>
            <a:ln>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1">
            <a:extLst>
              <a:ext uri="{FF2B5EF4-FFF2-40B4-BE49-F238E27FC236}">
                <a16:creationId xmlns:a16="http://schemas.microsoft.com/office/drawing/2014/main" id="{959F2DD2-313E-450B-9473-1277EF415B58}"/>
              </a:ext>
            </a:extLst>
          </p:cNvPr>
          <p:cNvGrpSpPr/>
          <p:nvPr/>
        </p:nvGrpSpPr>
        <p:grpSpPr>
          <a:xfrm>
            <a:off x="1375540" y="874585"/>
            <a:ext cx="7383449" cy="1998853"/>
            <a:chOff x="1375540" y="874585"/>
            <a:chExt cx="7383449" cy="1998853"/>
          </a:xfrm>
        </p:grpSpPr>
        <p:grpSp>
          <p:nvGrpSpPr>
            <p:cNvPr id="5" name="グループ化 4">
              <a:extLst>
                <a:ext uri="{FF2B5EF4-FFF2-40B4-BE49-F238E27FC236}">
                  <a16:creationId xmlns:a16="http://schemas.microsoft.com/office/drawing/2014/main" id="{69DCDFAC-B727-428A-901F-392E4B3060FF}"/>
                </a:ext>
              </a:extLst>
            </p:cNvPr>
            <p:cNvGrpSpPr/>
            <p:nvPr/>
          </p:nvGrpSpPr>
          <p:grpSpPr>
            <a:xfrm rot="19660431">
              <a:off x="1375540" y="1692074"/>
              <a:ext cx="1164273" cy="1181364"/>
              <a:chOff x="6039163" y="3373848"/>
              <a:chExt cx="1164273" cy="1181364"/>
            </a:xfrm>
          </p:grpSpPr>
          <p:grpSp>
            <p:nvGrpSpPr>
              <p:cNvPr id="17" name="グループ化 16">
                <a:extLst>
                  <a:ext uri="{FF2B5EF4-FFF2-40B4-BE49-F238E27FC236}">
                    <a16:creationId xmlns:a16="http://schemas.microsoft.com/office/drawing/2014/main" id="{1B771534-D314-4980-800C-A5A1AF9C1AC2}"/>
                  </a:ext>
                </a:extLst>
              </p:cNvPr>
              <p:cNvGrpSpPr/>
              <p:nvPr/>
            </p:nvGrpSpPr>
            <p:grpSpPr>
              <a:xfrm>
                <a:off x="6039163" y="3462956"/>
                <a:ext cx="1135781" cy="1092256"/>
                <a:chOff x="4864882" y="1217135"/>
                <a:chExt cx="1135781" cy="1092256"/>
              </a:xfrm>
              <a:effectLst>
                <a:outerShdw blurRad="50800" dist="63500" dir="2700000" algn="tl" rotWithShape="0">
                  <a:prstClr val="black">
                    <a:alpha val="40000"/>
                  </a:prstClr>
                </a:outerShdw>
              </a:effectLst>
            </p:grpSpPr>
            <p:sp>
              <p:nvSpPr>
                <p:cNvPr id="15" name="正方形/長方形 14">
                  <a:extLst>
                    <a:ext uri="{FF2B5EF4-FFF2-40B4-BE49-F238E27FC236}">
                      <a16:creationId xmlns:a16="http://schemas.microsoft.com/office/drawing/2014/main" id="{22EA533A-6D83-45A4-9F56-F4C1FF2C2D16}"/>
                    </a:ext>
                  </a:extLst>
                </p:cNvPr>
                <p:cNvSpPr/>
                <p:nvPr/>
              </p:nvSpPr>
              <p:spPr>
                <a:xfrm>
                  <a:off x="4864882" y="1217135"/>
                  <a:ext cx="1135781" cy="63780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二等辺三角形 15">
                  <a:extLst>
                    <a:ext uri="{FF2B5EF4-FFF2-40B4-BE49-F238E27FC236}">
                      <a16:creationId xmlns:a16="http://schemas.microsoft.com/office/drawing/2014/main" id="{BEB238FA-599A-4DCB-BDD5-E6E4AE33B625}"/>
                    </a:ext>
                  </a:extLst>
                </p:cNvPr>
                <p:cNvSpPr/>
                <p:nvPr/>
              </p:nvSpPr>
              <p:spPr>
                <a:xfrm rot="10800000">
                  <a:off x="5193843" y="1845279"/>
                  <a:ext cx="485859" cy="464112"/>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四角形: 角を丸くする 17">
                <a:extLst>
                  <a:ext uri="{FF2B5EF4-FFF2-40B4-BE49-F238E27FC236}">
                    <a16:creationId xmlns:a16="http://schemas.microsoft.com/office/drawing/2014/main" id="{4D9E28D6-7328-410C-9C07-8D47F5ECAD26}"/>
                  </a:ext>
                </a:extLst>
              </p:cNvPr>
              <p:cNvSpPr/>
              <p:nvPr/>
            </p:nvSpPr>
            <p:spPr>
              <a:xfrm>
                <a:off x="6070234" y="3373848"/>
                <a:ext cx="1133202" cy="721895"/>
              </a:xfrm>
              <a:prstGeom prst="roundRect">
                <a:avLst/>
              </a:prstGeom>
              <a:noFill/>
              <a:ln>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4400" b="1" dirty="0">
                    <a:solidFill>
                      <a:schemeClr val="bg1"/>
                    </a:solidFill>
                  </a:rPr>
                  <a:t>B</a:t>
                </a:r>
                <a:endParaRPr kumimoji="1" lang="ja-JP" altLang="en-US" sz="4400" b="1" dirty="0">
                  <a:solidFill>
                    <a:schemeClr val="bg1"/>
                  </a:solidFill>
                </a:endParaRPr>
              </a:p>
            </p:txBody>
          </p:sp>
        </p:grpSp>
        <p:sp>
          <p:nvSpPr>
            <p:cNvPr id="25" name="四角形: 角を丸くする 24">
              <a:extLst>
                <a:ext uri="{FF2B5EF4-FFF2-40B4-BE49-F238E27FC236}">
                  <a16:creationId xmlns:a16="http://schemas.microsoft.com/office/drawing/2014/main" id="{509E0BE7-67A5-436E-87D1-EBDA3D66FD8A}"/>
                </a:ext>
              </a:extLst>
            </p:cNvPr>
            <p:cNvSpPr/>
            <p:nvPr/>
          </p:nvSpPr>
          <p:spPr>
            <a:xfrm>
              <a:off x="3162818" y="874585"/>
              <a:ext cx="5596171" cy="1056390"/>
            </a:xfrm>
            <a:prstGeom prst="roundRect">
              <a:avLst/>
            </a:prstGeom>
            <a:solidFill>
              <a:schemeClr val="accent2">
                <a:lumMod val="20000"/>
                <a:lumOff val="80000"/>
              </a:schemeClr>
            </a:solidFill>
            <a:ln w="19050">
              <a:solidFill>
                <a:schemeClr val="accent1">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来年はインフルエンザ抗原が変化して抗体が補足できないかも</a:t>
              </a:r>
              <a:r>
                <a:rPr kumimoji="1" lang="ja-JP" altLang="en-US" sz="2800" dirty="0" err="1"/>
                <a:t>、、。</a:t>
              </a:r>
              <a:endParaRPr kumimoji="1" lang="ja-JP" altLang="en-US" sz="2800" dirty="0"/>
            </a:p>
          </p:txBody>
        </p:sp>
      </p:grpSp>
      <p:sp>
        <p:nvSpPr>
          <p:cNvPr id="26" name="矢印: 左 25">
            <a:extLst>
              <a:ext uri="{FF2B5EF4-FFF2-40B4-BE49-F238E27FC236}">
                <a16:creationId xmlns:a16="http://schemas.microsoft.com/office/drawing/2014/main" id="{0E6E197B-D8DB-48CF-A3AD-6C3CAEA689F1}"/>
              </a:ext>
            </a:extLst>
          </p:cNvPr>
          <p:cNvSpPr/>
          <p:nvPr/>
        </p:nvSpPr>
        <p:spPr>
          <a:xfrm rot="20044257">
            <a:off x="2329435" y="1340302"/>
            <a:ext cx="778781" cy="480045"/>
          </a:xfrm>
          <a:prstGeom prst="leftArrow">
            <a:avLst/>
          </a:prstGeom>
          <a:solidFill>
            <a:srgbClr val="FF0000"/>
          </a:solidFill>
          <a:ln>
            <a:solidFill>
              <a:srgbClr val="FFFF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4743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right)">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画面の領域">
            <a:extLst>
              <a:ext uri="{FF2B5EF4-FFF2-40B4-BE49-F238E27FC236}">
                <a16:creationId xmlns:a16="http://schemas.microsoft.com/office/drawing/2014/main" id="{EC72ACEF-10CF-4F10-A10B-577C03E0F402}"/>
              </a:ext>
            </a:extLst>
          </p:cNvPr>
          <p:cNvPicPr>
            <a:picLocks noChangeAspect="1"/>
          </p:cNvPicPr>
          <p:nvPr/>
        </p:nvPicPr>
        <p:blipFill rotWithShape="1">
          <a:blip r:embed="rId2">
            <a:extLst>
              <a:ext uri="{28A0092B-C50C-407E-A947-70E740481C1C}">
                <a14:useLocalDpi xmlns:a14="http://schemas.microsoft.com/office/drawing/2010/main" val="0"/>
              </a:ext>
            </a:extLst>
          </a:blip>
          <a:srcRect t="54207"/>
          <a:stretch/>
        </p:blipFill>
        <p:spPr>
          <a:xfrm>
            <a:off x="1943286" y="1658679"/>
            <a:ext cx="5772363" cy="2328530"/>
          </a:xfrm>
          <a:prstGeom prst="rect">
            <a:avLst/>
          </a:prstGeom>
          <a:ln w="28575">
            <a:solidFill>
              <a:schemeClr val="tx2">
                <a:lumMod val="50000"/>
              </a:schemeClr>
            </a:solidFill>
          </a:ln>
          <a:effectLst>
            <a:outerShdw blurRad="50800" dist="76200" dir="2700000" algn="tl" rotWithShape="0">
              <a:prstClr val="black">
                <a:alpha val="40000"/>
              </a:prstClr>
            </a:outerShdw>
          </a:effectLst>
        </p:spPr>
      </p:pic>
      <p:pic>
        <p:nvPicPr>
          <p:cNvPr id="4" name="図 3" descr="画面の領域">
            <a:extLst>
              <a:ext uri="{FF2B5EF4-FFF2-40B4-BE49-F238E27FC236}">
                <a16:creationId xmlns:a16="http://schemas.microsoft.com/office/drawing/2014/main" id="{83D1CDB2-BA0C-452D-9110-ACA8279E3226}"/>
              </a:ext>
            </a:extLst>
          </p:cNvPr>
          <p:cNvPicPr>
            <a:picLocks noChangeAspect="1"/>
          </p:cNvPicPr>
          <p:nvPr/>
        </p:nvPicPr>
        <p:blipFill rotWithShape="1">
          <a:blip r:embed="rId2">
            <a:extLst>
              <a:ext uri="{28A0092B-C50C-407E-A947-70E740481C1C}">
                <a14:useLocalDpi xmlns:a14="http://schemas.microsoft.com/office/drawing/2010/main" val="0"/>
              </a:ext>
            </a:extLst>
          </a:blip>
          <a:srcRect b="51983"/>
          <a:stretch/>
        </p:blipFill>
        <p:spPr>
          <a:xfrm>
            <a:off x="1943286" y="4229396"/>
            <a:ext cx="5866669" cy="2481546"/>
          </a:xfrm>
          <a:prstGeom prst="rect">
            <a:avLst/>
          </a:prstGeom>
          <a:ln w="34925">
            <a:solidFill>
              <a:srgbClr val="FFFF00"/>
            </a:solidFill>
          </a:ln>
          <a:effectLst>
            <a:outerShdw blurRad="50800" dist="76200" dir="2700000" algn="tl" rotWithShape="0">
              <a:prstClr val="black">
                <a:alpha val="40000"/>
              </a:prstClr>
            </a:outerShdw>
          </a:effectLst>
        </p:spPr>
      </p:pic>
      <p:sp>
        <p:nvSpPr>
          <p:cNvPr id="5" name="正方形/長方形 4">
            <a:extLst>
              <a:ext uri="{FF2B5EF4-FFF2-40B4-BE49-F238E27FC236}">
                <a16:creationId xmlns:a16="http://schemas.microsoft.com/office/drawing/2014/main" id="{FADF4C3E-3BCF-4872-9E09-052279CCA585}"/>
              </a:ext>
            </a:extLst>
          </p:cNvPr>
          <p:cNvSpPr/>
          <p:nvPr/>
        </p:nvSpPr>
        <p:spPr>
          <a:xfrm>
            <a:off x="659219" y="233916"/>
            <a:ext cx="7240772" cy="1052624"/>
          </a:xfrm>
          <a:prstGeom prst="rect">
            <a:avLst/>
          </a:prstGeom>
          <a:solidFill>
            <a:schemeClr val="bg2">
              <a:lumMod val="20000"/>
              <a:lumOff val="80000"/>
            </a:schemeClr>
          </a:solidFill>
          <a:ln w="28575"/>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ウイルスの抗原変異は車なら</a:t>
            </a:r>
            <a:endParaRPr kumimoji="1" lang="en-US" altLang="ja-JP" sz="2800" dirty="0"/>
          </a:p>
          <a:p>
            <a:r>
              <a:rPr kumimoji="1" lang="ja-JP" altLang="en-US" sz="2800" dirty="0"/>
              <a:t>毎年</a:t>
            </a:r>
            <a:r>
              <a:rPr kumimoji="1" lang="ja-JP" altLang="en-US" sz="2800" dirty="0">
                <a:solidFill>
                  <a:srgbClr val="FF0000"/>
                </a:solidFill>
              </a:rPr>
              <a:t>マイナーチェンジ</a:t>
            </a:r>
            <a:r>
              <a:rPr kumimoji="1" lang="ja-JP" altLang="en-US" sz="2800" dirty="0"/>
              <a:t>をしているようなもの</a:t>
            </a:r>
            <a:r>
              <a:rPr kumimoji="1" lang="ja-JP" altLang="en-US" sz="2800" dirty="0">
                <a:solidFill>
                  <a:srgbClr val="FF0000"/>
                </a:solidFill>
              </a:rPr>
              <a:t>！</a:t>
            </a:r>
          </a:p>
        </p:txBody>
      </p:sp>
      <p:sp>
        <p:nvSpPr>
          <p:cNvPr id="6" name="楕円 5">
            <a:extLst>
              <a:ext uri="{FF2B5EF4-FFF2-40B4-BE49-F238E27FC236}">
                <a16:creationId xmlns:a16="http://schemas.microsoft.com/office/drawing/2014/main" id="{81F88701-10F6-4E9A-B5DE-94E37B68BBCF}"/>
              </a:ext>
            </a:extLst>
          </p:cNvPr>
          <p:cNvSpPr/>
          <p:nvPr/>
        </p:nvSpPr>
        <p:spPr>
          <a:xfrm>
            <a:off x="2092841" y="1883143"/>
            <a:ext cx="2604977" cy="2190307"/>
          </a:xfrm>
          <a:prstGeom prst="ellipse">
            <a:avLst/>
          </a:prstGeom>
          <a:noFill/>
          <a:ln w="76200">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BD76FEDE-E83B-42E4-95D7-9E8FAEC57992}"/>
              </a:ext>
            </a:extLst>
          </p:cNvPr>
          <p:cNvSpPr/>
          <p:nvPr/>
        </p:nvSpPr>
        <p:spPr>
          <a:xfrm>
            <a:off x="2224490" y="4205069"/>
            <a:ext cx="2604977" cy="2190307"/>
          </a:xfrm>
          <a:prstGeom prst="ellipse">
            <a:avLst/>
          </a:prstGeom>
          <a:noFill/>
          <a:ln w="76200">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27EC5EC4-21A4-4AFE-8582-99114FF39FF3}"/>
              </a:ext>
            </a:extLst>
          </p:cNvPr>
          <p:cNvSpPr/>
          <p:nvPr/>
        </p:nvSpPr>
        <p:spPr>
          <a:xfrm>
            <a:off x="659219" y="235798"/>
            <a:ext cx="7240772" cy="1052624"/>
          </a:xfrm>
          <a:prstGeom prst="rect">
            <a:avLst/>
          </a:prstGeom>
          <a:solidFill>
            <a:schemeClr val="accent4">
              <a:lumMod val="20000"/>
              <a:lumOff val="80000"/>
            </a:schemeClr>
          </a:solidFill>
          <a:ln w="19050">
            <a:no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ウイルスの抗原が少しずつ変化するのを</a:t>
            </a:r>
            <a:endParaRPr kumimoji="1" lang="en-US" altLang="ja-JP" sz="2800" dirty="0"/>
          </a:p>
          <a:p>
            <a:r>
              <a:rPr kumimoji="1" lang="ja-JP" altLang="en-US" sz="2800" dirty="0">
                <a:solidFill>
                  <a:srgbClr val="FF0000"/>
                </a:solidFill>
              </a:rPr>
              <a:t>連続抗原変異</a:t>
            </a:r>
            <a:r>
              <a:rPr kumimoji="1" lang="ja-JP" altLang="en-US" sz="2800" dirty="0">
                <a:solidFill>
                  <a:schemeClr val="tx1"/>
                </a:solidFill>
              </a:rPr>
              <a:t>と呼ぶ。</a:t>
            </a:r>
          </a:p>
        </p:txBody>
      </p:sp>
    </p:spTree>
    <p:extLst>
      <p:ext uri="{BB962C8B-B14F-4D97-AF65-F5344CB8AC3E}">
        <p14:creationId xmlns:p14="http://schemas.microsoft.com/office/powerpoint/2010/main" val="318413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2085987-7797-4519-A417-D9AD488E5FD8}"/>
              </a:ext>
            </a:extLst>
          </p:cNvPr>
          <p:cNvSpPr/>
          <p:nvPr/>
        </p:nvSpPr>
        <p:spPr>
          <a:xfrm>
            <a:off x="930564" y="311445"/>
            <a:ext cx="6960369" cy="637309"/>
          </a:xfrm>
          <a:prstGeom prst="rect">
            <a:avLst/>
          </a:prstGeom>
          <a:solidFill>
            <a:schemeClr val="accent1">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rgbClr val="FF0000"/>
                </a:solidFill>
              </a:rPr>
              <a:t>①</a:t>
            </a:r>
            <a:r>
              <a:rPr kumimoji="1" lang="ja-JP" altLang="en-US" sz="2800" dirty="0">
                <a:solidFill>
                  <a:schemeClr val="tx1"/>
                </a:solidFill>
              </a:rPr>
              <a:t>（</a:t>
            </a:r>
            <a:r>
              <a:rPr kumimoji="1" lang="ja-JP" altLang="en-US" sz="2800" dirty="0"/>
              <a:t>インフルエンザ）</a:t>
            </a:r>
            <a:r>
              <a:rPr kumimoji="1" lang="ja-JP" altLang="en-US" sz="2800" dirty="0">
                <a:solidFill>
                  <a:srgbClr val="FF0000"/>
                </a:solidFill>
              </a:rPr>
              <a:t>ウイルス</a:t>
            </a:r>
            <a:r>
              <a:rPr kumimoji="1" lang="ja-JP" altLang="en-US" sz="2800" dirty="0"/>
              <a:t>と</a:t>
            </a:r>
            <a:r>
              <a:rPr kumimoji="1" lang="ja-JP" altLang="en-US" sz="2800" dirty="0">
                <a:solidFill>
                  <a:srgbClr val="FF0000"/>
                </a:solidFill>
              </a:rPr>
              <a:t>細菌</a:t>
            </a:r>
            <a:r>
              <a:rPr kumimoji="1" lang="ja-JP" altLang="en-US" sz="2800" dirty="0"/>
              <a:t>の違い</a:t>
            </a:r>
          </a:p>
        </p:txBody>
      </p:sp>
      <p:pic>
        <p:nvPicPr>
          <p:cNvPr id="4" name="図 3" descr="画面の領域">
            <a:extLst>
              <a:ext uri="{FF2B5EF4-FFF2-40B4-BE49-F238E27FC236}">
                <a16:creationId xmlns:a16="http://schemas.microsoft.com/office/drawing/2014/main" id="{BA27FE4F-8A43-4B81-B36D-59581BC75998}"/>
              </a:ext>
            </a:extLst>
          </p:cNvPr>
          <p:cNvPicPr>
            <a:picLocks noChangeAspect="1"/>
          </p:cNvPicPr>
          <p:nvPr/>
        </p:nvPicPr>
        <p:blipFill rotWithShape="1">
          <a:blip r:embed="rId2">
            <a:extLst>
              <a:ext uri="{28A0092B-C50C-407E-A947-70E740481C1C}">
                <a14:useLocalDpi xmlns:a14="http://schemas.microsoft.com/office/drawing/2010/main" val="0"/>
              </a:ext>
            </a:extLst>
          </a:blip>
          <a:srcRect l="26261" t="23102" r="45332" b="41391"/>
          <a:stretch/>
        </p:blipFill>
        <p:spPr>
          <a:xfrm>
            <a:off x="154494" y="3638187"/>
            <a:ext cx="1812309" cy="2017961"/>
          </a:xfrm>
          <a:prstGeom prst="rect">
            <a:avLst/>
          </a:prstGeom>
          <a:ln w="41275">
            <a:noFill/>
          </a:ln>
          <a:effectLst>
            <a:outerShdw blurRad="50800" dist="88900" dir="2700000" algn="tl" rotWithShape="0">
              <a:prstClr val="black">
                <a:alpha val="40000"/>
              </a:prstClr>
            </a:outerShdw>
          </a:effectLst>
        </p:spPr>
      </p:pic>
      <p:pic>
        <p:nvPicPr>
          <p:cNvPr id="5" name="図 4" descr="画面の領域">
            <a:extLst>
              <a:ext uri="{FF2B5EF4-FFF2-40B4-BE49-F238E27FC236}">
                <a16:creationId xmlns:a16="http://schemas.microsoft.com/office/drawing/2014/main" id="{13364A76-5B38-4E0A-8716-D338735B2C21}"/>
              </a:ext>
            </a:extLst>
          </p:cNvPr>
          <p:cNvPicPr>
            <a:picLocks noChangeAspect="1"/>
          </p:cNvPicPr>
          <p:nvPr/>
        </p:nvPicPr>
        <p:blipFill rotWithShape="1">
          <a:blip r:embed="rId3">
            <a:extLst>
              <a:ext uri="{28A0092B-C50C-407E-A947-70E740481C1C}">
                <a14:useLocalDpi xmlns:a14="http://schemas.microsoft.com/office/drawing/2010/main" val="0"/>
              </a:ext>
            </a:extLst>
          </a:blip>
          <a:srcRect l="21416" t="27308" r="54392" b="37757"/>
          <a:stretch/>
        </p:blipFill>
        <p:spPr>
          <a:xfrm>
            <a:off x="154495" y="1212995"/>
            <a:ext cx="1812308" cy="2126376"/>
          </a:xfrm>
          <a:prstGeom prst="rect">
            <a:avLst/>
          </a:prstGeom>
          <a:ln w="38100">
            <a:noFill/>
          </a:ln>
          <a:effectLst>
            <a:outerShdw blurRad="50800" dist="101600" dir="2700000" algn="tl" rotWithShape="0">
              <a:prstClr val="black">
                <a:alpha val="40000"/>
              </a:prstClr>
            </a:outerShdw>
          </a:effectLst>
        </p:spPr>
      </p:pic>
      <p:sp>
        <p:nvSpPr>
          <p:cNvPr id="6" name="四角形: 角を丸くする 5">
            <a:extLst>
              <a:ext uri="{FF2B5EF4-FFF2-40B4-BE49-F238E27FC236}">
                <a16:creationId xmlns:a16="http://schemas.microsoft.com/office/drawing/2014/main" id="{B2801E10-543F-4174-AA74-29556A2C2F9F}"/>
              </a:ext>
            </a:extLst>
          </p:cNvPr>
          <p:cNvSpPr/>
          <p:nvPr/>
        </p:nvSpPr>
        <p:spPr>
          <a:xfrm>
            <a:off x="2086799" y="1950140"/>
            <a:ext cx="6741041" cy="1179971"/>
          </a:xfrm>
          <a:prstGeom prst="roundRect">
            <a:avLst/>
          </a:prstGeom>
          <a:solidFill>
            <a:schemeClr val="accent4">
              <a:lumMod val="20000"/>
              <a:lumOff val="80000"/>
            </a:schemeClr>
          </a:solidFill>
          <a:ln w="28575">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細菌はタンパク質やエネルギーを自分で</a:t>
            </a:r>
            <a:endParaRPr kumimoji="1" lang="en-US" altLang="ja-JP" sz="2800" dirty="0"/>
          </a:p>
          <a:p>
            <a:r>
              <a:rPr kumimoji="1" lang="ja-JP" altLang="en-US" sz="2800" dirty="0"/>
              <a:t>作ることが出来る</a:t>
            </a:r>
          </a:p>
        </p:txBody>
      </p:sp>
      <p:grpSp>
        <p:nvGrpSpPr>
          <p:cNvPr id="10" name="グループ化 9">
            <a:extLst>
              <a:ext uri="{FF2B5EF4-FFF2-40B4-BE49-F238E27FC236}">
                <a16:creationId xmlns:a16="http://schemas.microsoft.com/office/drawing/2014/main" id="{1A3E36FC-1A1E-4A72-AE81-48D818C137C2}"/>
              </a:ext>
            </a:extLst>
          </p:cNvPr>
          <p:cNvGrpSpPr/>
          <p:nvPr/>
        </p:nvGrpSpPr>
        <p:grpSpPr>
          <a:xfrm>
            <a:off x="2169617" y="3620072"/>
            <a:ext cx="6575403" cy="1586096"/>
            <a:chOff x="2169617" y="3603138"/>
            <a:chExt cx="6575403" cy="1586096"/>
          </a:xfrm>
        </p:grpSpPr>
        <p:sp>
          <p:nvSpPr>
            <p:cNvPr id="8" name="四角形: 角を丸くする 7">
              <a:extLst>
                <a:ext uri="{FF2B5EF4-FFF2-40B4-BE49-F238E27FC236}">
                  <a16:creationId xmlns:a16="http://schemas.microsoft.com/office/drawing/2014/main" id="{B6F68B1E-2CA2-44D8-AF0E-BA3C1BF728AC}"/>
                </a:ext>
              </a:extLst>
            </p:cNvPr>
            <p:cNvSpPr/>
            <p:nvPr/>
          </p:nvSpPr>
          <p:spPr>
            <a:xfrm>
              <a:off x="2169617" y="4216060"/>
              <a:ext cx="6575403" cy="973174"/>
            </a:xfrm>
            <a:prstGeom prst="roundRect">
              <a:avLst/>
            </a:prstGeom>
            <a:solidFill>
              <a:schemeClr val="accent4">
                <a:lumMod val="20000"/>
                <a:lumOff val="80000"/>
              </a:schemeClr>
            </a:solidFill>
            <a:ln w="28575">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タンパク質やエネルギーを自分で作ることが出来ない</a:t>
              </a:r>
              <a:r>
                <a:rPr kumimoji="1" lang="ja-JP" altLang="en-US" sz="2800" dirty="0">
                  <a:solidFill>
                    <a:srgbClr val="FF0000"/>
                  </a:solidFill>
                </a:rPr>
                <a:t>！</a:t>
              </a:r>
            </a:p>
          </p:txBody>
        </p:sp>
        <p:sp>
          <p:nvSpPr>
            <p:cNvPr id="11" name="テキスト ボックス 10">
              <a:extLst>
                <a:ext uri="{FF2B5EF4-FFF2-40B4-BE49-F238E27FC236}">
                  <a16:creationId xmlns:a16="http://schemas.microsoft.com/office/drawing/2014/main" id="{F84C8FF7-9F42-4173-BE79-B9DF2755BF79}"/>
                </a:ext>
              </a:extLst>
            </p:cNvPr>
            <p:cNvSpPr txBox="1"/>
            <p:nvPr/>
          </p:nvSpPr>
          <p:spPr>
            <a:xfrm>
              <a:off x="2252437" y="3603138"/>
              <a:ext cx="6409766" cy="523220"/>
            </a:xfrm>
            <a:prstGeom prst="rect">
              <a:avLst/>
            </a:prstGeom>
            <a:noFill/>
          </p:spPr>
          <p:txBody>
            <a:bodyPr wrap="square" rtlCol="0">
              <a:spAutoFit/>
            </a:bodyPr>
            <a:lstStyle/>
            <a:p>
              <a:r>
                <a:rPr kumimoji="1" lang="ja-JP" altLang="en-US" sz="2800" dirty="0"/>
                <a:t>インフルエンザウイルスは</a:t>
              </a:r>
              <a:r>
                <a:rPr kumimoji="1" lang="ja-JP" altLang="en-US" sz="2800" dirty="0">
                  <a:solidFill>
                    <a:srgbClr val="FF0000"/>
                  </a:solidFill>
                </a:rPr>
                <a:t>自活できない</a:t>
              </a:r>
            </a:p>
          </p:txBody>
        </p:sp>
      </p:grpSp>
      <p:sp>
        <p:nvSpPr>
          <p:cNvPr id="12" name="四角形: 角を丸くする 11">
            <a:extLst>
              <a:ext uri="{FF2B5EF4-FFF2-40B4-BE49-F238E27FC236}">
                <a16:creationId xmlns:a16="http://schemas.microsoft.com/office/drawing/2014/main" id="{65A8BEEB-2DF7-4074-A98B-AFCBF042BD20}"/>
              </a:ext>
            </a:extLst>
          </p:cNvPr>
          <p:cNvSpPr/>
          <p:nvPr/>
        </p:nvSpPr>
        <p:spPr>
          <a:xfrm>
            <a:off x="2016458" y="1957548"/>
            <a:ext cx="7059981" cy="1223960"/>
          </a:xfrm>
          <a:prstGeom prst="roundRect">
            <a:avLst/>
          </a:prstGeom>
          <a:solidFill>
            <a:schemeClr val="accent2">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栄養源があれば人体以外の物質で生存可能</a:t>
            </a:r>
          </a:p>
        </p:txBody>
      </p:sp>
      <p:sp>
        <p:nvSpPr>
          <p:cNvPr id="13" name="四角形: 角を丸くする 12">
            <a:extLst>
              <a:ext uri="{FF2B5EF4-FFF2-40B4-BE49-F238E27FC236}">
                <a16:creationId xmlns:a16="http://schemas.microsoft.com/office/drawing/2014/main" id="{746DC168-26D4-484F-B3FC-572779923356}"/>
              </a:ext>
            </a:extLst>
          </p:cNvPr>
          <p:cNvSpPr/>
          <p:nvPr/>
        </p:nvSpPr>
        <p:spPr>
          <a:xfrm>
            <a:off x="2135750" y="4194689"/>
            <a:ext cx="6897848" cy="1147777"/>
          </a:xfrm>
          <a:prstGeom prst="roundRect">
            <a:avLst/>
          </a:prstGeom>
          <a:solidFill>
            <a:schemeClr val="accent1">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p>
          <a:p>
            <a:r>
              <a:rPr kumimoji="1" lang="ja-JP" altLang="en-US" sz="2800" dirty="0"/>
              <a:t>インフルエンザウイルスは</a:t>
            </a:r>
            <a:endParaRPr kumimoji="1" lang="en-US" altLang="ja-JP" sz="2800" dirty="0"/>
          </a:p>
          <a:p>
            <a:r>
              <a:rPr kumimoji="1" lang="ja-JP" altLang="en-US" sz="2800" dirty="0"/>
              <a:t>人間、豚、鶏などの中でしか生存できない</a:t>
            </a:r>
            <a:r>
              <a:rPr kumimoji="1" lang="ja-JP" altLang="en-US" sz="2800" dirty="0">
                <a:solidFill>
                  <a:srgbClr val="FF0000"/>
                </a:solidFill>
              </a:rPr>
              <a:t>！</a:t>
            </a:r>
            <a:endParaRPr kumimoji="1" lang="en-US" altLang="ja-JP" sz="2800" dirty="0">
              <a:solidFill>
                <a:srgbClr val="FF0000"/>
              </a:solidFill>
            </a:endParaRPr>
          </a:p>
          <a:p>
            <a:endParaRPr kumimoji="1" lang="ja-JP" altLang="en-US" sz="2800" dirty="0"/>
          </a:p>
        </p:txBody>
      </p:sp>
      <p:sp>
        <p:nvSpPr>
          <p:cNvPr id="14" name="正方形/長方形 13">
            <a:extLst>
              <a:ext uri="{FF2B5EF4-FFF2-40B4-BE49-F238E27FC236}">
                <a16:creationId xmlns:a16="http://schemas.microsoft.com/office/drawing/2014/main" id="{2715805D-4325-482E-82B3-50EEF072D3E2}"/>
              </a:ext>
            </a:extLst>
          </p:cNvPr>
          <p:cNvSpPr/>
          <p:nvPr/>
        </p:nvSpPr>
        <p:spPr>
          <a:xfrm>
            <a:off x="-143761" y="2715230"/>
            <a:ext cx="2408817" cy="76765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solidFill>
                  <a:srgbClr val="FFFF00"/>
                </a:solidFill>
              </a:rPr>
              <a:t>細菌</a:t>
            </a:r>
            <a:r>
              <a:rPr kumimoji="1" lang="ja-JP" altLang="en-US" sz="2000" dirty="0">
                <a:solidFill>
                  <a:srgbClr val="FFFF00"/>
                </a:solidFill>
              </a:rPr>
              <a:t>（大腸菌）</a:t>
            </a:r>
            <a:endParaRPr kumimoji="1" lang="ja-JP" altLang="en-US" sz="3200" dirty="0">
              <a:solidFill>
                <a:srgbClr val="FFFF00"/>
              </a:solidFill>
            </a:endParaRPr>
          </a:p>
        </p:txBody>
      </p:sp>
      <p:sp>
        <p:nvSpPr>
          <p:cNvPr id="16" name="正方形/長方形 15">
            <a:extLst>
              <a:ext uri="{FF2B5EF4-FFF2-40B4-BE49-F238E27FC236}">
                <a16:creationId xmlns:a16="http://schemas.microsoft.com/office/drawing/2014/main" id="{7838E9BA-252B-43C9-B52E-46BF6BF3E5E7}"/>
              </a:ext>
            </a:extLst>
          </p:cNvPr>
          <p:cNvSpPr/>
          <p:nvPr/>
        </p:nvSpPr>
        <p:spPr>
          <a:xfrm>
            <a:off x="-758584" y="5025030"/>
            <a:ext cx="3583172" cy="83224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dirty="0">
                <a:solidFill>
                  <a:srgbClr val="FFFF00"/>
                </a:solidFill>
              </a:rPr>
              <a:t>インフルエンザ</a:t>
            </a:r>
          </a:p>
        </p:txBody>
      </p:sp>
      <p:sp>
        <p:nvSpPr>
          <p:cNvPr id="3" name="正方形/長方形 2">
            <a:extLst>
              <a:ext uri="{FF2B5EF4-FFF2-40B4-BE49-F238E27FC236}">
                <a16:creationId xmlns:a16="http://schemas.microsoft.com/office/drawing/2014/main" id="{0D17A264-590D-404E-88E2-691CC939F3B3}"/>
              </a:ext>
            </a:extLst>
          </p:cNvPr>
          <p:cNvSpPr/>
          <p:nvPr/>
        </p:nvSpPr>
        <p:spPr>
          <a:xfrm>
            <a:off x="2068189" y="4200031"/>
            <a:ext cx="7008250" cy="1547204"/>
          </a:xfrm>
          <a:prstGeom prst="rect">
            <a:avLst/>
          </a:prstGeom>
          <a:solidFill>
            <a:schemeClr val="accent4">
              <a:lumMod val="20000"/>
              <a:lumOff val="80000"/>
            </a:schemeClr>
          </a:solidFill>
          <a:ln w="19050">
            <a:noFill/>
          </a:ln>
          <a:effectLst>
            <a:outerShdw blurRad="50800" dist="762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ウイルスは自分で分裂できない。</a:t>
            </a:r>
            <a:endParaRPr kumimoji="1" lang="en-US" altLang="ja-JP" sz="2800" dirty="0"/>
          </a:p>
          <a:p>
            <a:r>
              <a:rPr kumimoji="1" lang="ja-JP" altLang="en-US" sz="2800" dirty="0">
                <a:solidFill>
                  <a:srgbClr val="FF0000"/>
                </a:solidFill>
              </a:rPr>
              <a:t>人間の細胞の</a:t>
            </a:r>
            <a:r>
              <a:rPr kumimoji="1" lang="en-US" altLang="ja-JP" sz="2800" dirty="0">
                <a:solidFill>
                  <a:srgbClr val="FF0000"/>
                </a:solidFill>
              </a:rPr>
              <a:t>DNA(</a:t>
            </a:r>
            <a:r>
              <a:rPr kumimoji="1" lang="ja-JP" altLang="en-US" sz="2800" dirty="0">
                <a:solidFill>
                  <a:srgbClr val="FF0000"/>
                </a:solidFill>
              </a:rPr>
              <a:t>遺伝子）を操作</a:t>
            </a:r>
            <a:r>
              <a:rPr kumimoji="1" lang="ja-JP" altLang="en-US" sz="2800" dirty="0"/>
              <a:t>して</a:t>
            </a:r>
            <a:endParaRPr kumimoji="1" lang="en-US" altLang="ja-JP" sz="2800" dirty="0"/>
          </a:p>
          <a:p>
            <a:r>
              <a:rPr kumimoji="1" lang="ja-JP" altLang="en-US" sz="2800" dirty="0"/>
              <a:t>ウイルスを複製（増殖）する</a:t>
            </a:r>
            <a:r>
              <a:rPr kumimoji="1" lang="ja-JP" altLang="en-US" sz="2800" dirty="0">
                <a:solidFill>
                  <a:schemeClr val="tx1"/>
                </a:solidFill>
              </a:rPr>
              <a:t>！</a:t>
            </a:r>
          </a:p>
        </p:txBody>
      </p:sp>
    </p:spTree>
    <p:extLst>
      <p:ext uri="{BB962C8B-B14F-4D97-AF65-F5344CB8AC3E}">
        <p14:creationId xmlns:p14="http://schemas.microsoft.com/office/powerpoint/2010/main" val="261245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星: 32 pt 14">
            <a:extLst>
              <a:ext uri="{FF2B5EF4-FFF2-40B4-BE49-F238E27FC236}">
                <a16:creationId xmlns:a16="http://schemas.microsoft.com/office/drawing/2014/main" id="{CBDBFCE6-7B16-4352-8D30-0173438CDF62}"/>
              </a:ext>
            </a:extLst>
          </p:cNvPr>
          <p:cNvSpPr/>
          <p:nvPr/>
        </p:nvSpPr>
        <p:spPr>
          <a:xfrm>
            <a:off x="-6687" y="1888050"/>
            <a:ext cx="4151615" cy="4053961"/>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F43C7EBB-ADF8-4F1F-99B7-17126D4F096F}"/>
              </a:ext>
            </a:extLst>
          </p:cNvPr>
          <p:cNvGrpSpPr/>
          <p:nvPr/>
        </p:nvGrpSpPr>
        <p:grpSpPr>
          <a:xfrm rot="5400000">
            <a:off x="609029" y="2733966"/>
            <a:ext cx="2841321" cy="2105840"/>
            <a:chOff x="1384884" y="2743201"/>
            <a:chExt cx="2841321" cy="2105840"/>
          </a:xfrm>
        </p:grpSpPr>
        <p:grpSp>
          <p:nvGrpSpPr>
            <p:cNvPr id="2" name="グループ化 1">
              <a:extLst>
                <a:ext uri="{FF2B5EF4-FFF2-40B4-BE49-F238E27FC236}">
                  <a16:creationId xmlns:a16="http://schemas.microsoft.com/office/drawing/2014/main" id="{B5ED1E6F-E154-4FDE-BA82-AE273A023D8E}"/>
                </a:ext>
              </a:extLst>
            </p:cNvPr>
            <p:cNvGrpSpPr/>
            <p:nvPr/>
          </p:nvGrpSpPr>
          <p:grpSpPr>
            <a:xfrm>
              <a:off x="1384884" y="2743201"/>
              <a:ext cx="1727771" cy="2105840"/>
              <a:chOff x="2128982" y="4859991"/>
              <a:chExt cx="785874" cy="1033225"/>
            </a:xfrm>
            <a:solidFill>
              <a:schemeClr val="accent1"/>
            </a:solidFill>
            <a:effectLst>
              <a:outerShdw blurRad="50800" dist="76200" dir="2700000" algn="tl" rotWithShape="0">
                <a:prstClr val="black">
                  <a:alpha val="40000"/>
                </a:prstClr>
              </a:outerShdw>
            </a:effectLst>
          </p:grpSpPr>
          <p:sp>
            <p:nvSpPr>
              <p:cNvPr id="3" name="四角形: 角を丸くする 2">
                <a:extLst>
                  <a:ext uri="{FF2B5EF4-FFF2-40B4-BE49-F238E27FC236}">
                    <a16:creationId xmlns:a16="http://schemas.microsoft.com/office/drawing/2014/main" id="{047BE46E-BB1F-47F7-9F75-D59823875077}"/>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B769F86C-7A14-4BBF-9B3F-85D104D6EC80}"/>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5" name="四角形: 角を丸くする 4">
                <a:extLst>
                  <a:ext uri="{FF2B5EF4-FFF2-40B4-BE49-F238E27FC236}">
                    <a16:creationId xmlns:a16="http://schemas.microsoft.com/office/drawing/2014/main" id="{EB7D6816-98E9-45AC-9D64-577A5D3DE19B}"/>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911B6360-1611-438A-810F-2908C03F6210}"/>
                  </a:ext>
                </a:extLst>
              </p:cNvPr>
              <p:cNvSpPr/>
              <p:nvPr/>
            </p:nvSpPr>
            <p:spPr>
              <a:xfrm>
                <a:off x="2635478"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7CE4D882-ABEE-4E12-9391-8053296F6E2F}"/>
                  </a:ext>
                </a:extLst>
              </p:cNvPr>
              <p:cNvSpPr/>
              <p:nvPr/>
            </p:nvSpPr>
            <p:spPr>
              <a:xfrm>
                <a:off x="2804311" y="4859991"/>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a:extLst>
                <a:ext uri="{FF2B5EF4-FFF2-40B4-BE49-F238E27FC236}">
                  <a16:creationId xmlns:a16="http://schemas.microsoft.com/office/drawing/2014/main" id="{E6463246-AF9A-4169-A437-206F89DBA69A}"/>
                </a:ext>
              </a:extLst>
            </p:cNvPr>
            <p:cNvGrpSpPr/>
            <p:nvPr/>
          </p:nvGrpSpPr>
          <p:grpSpPr>
            <a:xfrm>
              <a:off x="3240802" y="2743203"/>
              <a:ext cx="985403" cy="2105838"/>
              <a:chOff x="2128982" y="4859992"/>
              <a:chExt cx="448209" cy="1033224"/>
            </a:xfrm>
            <a:solidFill>
              <a:schemeClr val="accent1"/>
            </a:solidFill>
            <a:effectLst>
              <a:outerShdw blurRad="50800" dist="76200" dir="2700000" algn="tl" rotWithShape="0">
                <a:prstClr val="black">
                  <a:alpha val="40000"/>
                </a:prstClr>
              </a:outerShdw>
            </a:effectLst>
          </p:grpSpPr>
          <p:sp>
            <p:nvSpPr>
              <p:cNvPr id="9" name="四角形: 角を丸くする 8">
                <a:extLst>
                  <a:ext uri="{FF2B5EF4-FFF2-40B4-BE49-F238E27FC236}">
                    <a16:creationId xmlns:a16="http://schemas.microsoft.com/office/drawing/2014/main" id="{630E82C3-43F7-43FB-8DED-4DDD1B43CC04}"/>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22D98934-83C1-4834-8369-AFC68B794103}"/>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11" name="四角形: 角を丸くする 10">
                <a:extLst>
                  <a:ext uri="{FF2B5EF4-FFF2-40B4-BE49-F238E27FC236}">
                    <a16:creationId xmlns:a16="http://schemas.microsoft.com/office/drawing/2014/main" id="{CD6ADCAC-D432-4BFD-81FA-9D004EC6AD77}"/>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6" name="四角形: 角を丸くする 15">
            <a:extLst>
              <a:ext uri="{FF2B5EF4-FFF2-40B4-BE49-F238E27FC236}">
                <a16:creationId xmlns:a16="http://schemas.microsoft.com/office/drawing/2014/main" id="{D42DFEC8-A3B0-46F3-B755-B193D2BAFA6D}"/>
              </a:ext>
            </a:extLst>
          </p:cNvPr>
          <p:cNvSpPr/>
          <p:nvPr/>
        </p:nvSpPr>
        <p:spPr>
          <a:xfrm>
            <a:off x="1734523" y="191530"/>
            <a:ext cx="5146940" cy="730627"/>
          </a:xfrm>
          <a:prstGeom prst="roundRect">
            <a:avLst/>
          </a:prstGeom>
          <a:ln w="28575"/>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もう少し抗原変異を説明すると</a:t>
            </a:r>
          </a:p>
        </p:txBody>
      </p:sp>
      <p:grpSp>
        <p:nvGrpSpPr>
          <p:cNvPr id="31" name="グループ化 30">
            <a:extLst>
              <a:ext uri="{FF2B5EF4-FFF2-40B4-BE49-F238E27FC236}">
                <a16:creationId xmlns:a16="http://schemas.microsoft.com/office/drawing/2014/main" id="{D63D8E8A-87B4-4A38-8C03-22286ADDF240}"/>
              </a:ext>
            </a:extLst>
          </p:cNvPr>
          <p:cNvGrpSpPr/>
          <p:nvPr/>
        </p:nvGrpSpPr>
        <p:grpSpPr>
          <a:xfrm>
            <a:off x="4992385" y="1823978"/>
            <a:ext cx="4151615" cy="4053961"/>
            <a:chOff x="4719911" y="1823978"/>
            <a:chExt cx="4151615" cy="4053961"/>
          </a:xfrm>
        </p:grpSpPr>
        <p:sp>
          <p:nvSpPr>
            <p:cNvPr id="17" name="星: 32 pt 16">
              <a:extLst>
                <a:ext uri="{FF2B5EF4-FFF2-40B4-BE49-F238E27FC236}">
                  <a16:creationId xmlns:a16="http://schemas.microsoft.com/office/drawing/2014/main" id="{C235866C-00B6-42E9-A321-2388C9095E03}"/>
                </a:ext>
              </a:extLst>
            </p:cNvPr>
            <p:cNvSpPr/>
            <p:nvPr/>
          </p:nvSpPr>
          <p:spPr>
            <a:xfrm>
              <a:off x="4719911" y="1823978"/>
              <a:ext cx="4151615" cy="4053961"/>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BEA59EB0-22CC-4956-9B8B-36E9705356AA}"/>
                </a:ext>
              </a:extLst>
            </p:cNvPr>
            <p:cNvGrpSpPr/>
            <p:nvPr/>
          </p:nvGrpSpPr>
          <p:grpSpPr>
            <a:xfrm rot="5400000">
              <a:off x="5278013" y="2798038"/>
              <a:ext cx="2841321" cy="2105840"/>
              <a:chOff x="1384884" y="2743201"/>
              <a:chExt cx="2841321" cy="2105840"/>
            </a:xfrm>
          </p:grpSpPr>
          <p:grpSp>
            <p:nvGrpSpPr>
              <p:cNvPr id="19" name="グループ化 18">
                <a:extLst>
                  <a:ext uri="{FF2B5EF4-FFF2-40B4-BE49-F238E27FC236}">
                    <a16:creationId xmlns:a16="http://schemas.microsoft.com/office/drawing/2014/main" id="{5C803168-3BB7-448D-B96C-39DF4A6ED12A}"/>
                  </a:ext>
                </a:extLst>
              </p:cNvPr>
              <p:cNvGrpSpPr/>
              <p:nvPr/>
            </p:nvGrpSpPr>
            <p:grpSpPr>
              <a:xfrm>
                <a:off x="1384884" y="2743201"/>
                <a:ext cx="1727771" cy="2105840"/>
                <a:chOff x="2128982" y="4859991"/>
                <a:chExt cx="785874" cy="1033225"/>
              </a:xfrm>
              <a:solidFill>
                <a:schemeClr val="accent1"/>
              </a:solidFill>
              <a:effectLst>
                <a:outerShdw blurRad="50800" dist="76200" dir="2700000" algn="tl" rotWithShape="0">
                  <a:prstClr val="black">
                    <a:alpha val="40000"/>
                  </a:prstClr>
                </a:outerShdw>
              </a:effectLst>
            </p:grpSpPr>
            <p:sp>
              <p:nvSpPr>
                <p:cNvPr id="24" name="四角形: 角を丸くする 23">
                  <a:extLst>
                    <a:ext uri="{FF2B5EF4-FFF2-40B4-BE49-F238E27FC236}">
                      <a16:creationId xmlns:a16="http://schemas.microsoft.com/office/drawing/2014/main" id="{71125593-66E1-4BE4-AA22-D77012392F7C}"/>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38B49C78-3387-4CD2-B8C9-A58A03054305}"/>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26" name="四角形: 角を丸くする 25">
                  <a:extLst>
                    <a:ext uri="{FF2B5EF4-FFF2-40B4-BE49-F238E27FC236}">
                      <a16:creationId xmlns:a16="http://schemas.microsoft.com/office/drawing/2014/main" id="{55A67EE2-1419-469F-A7F2-96F45EC77ECF}"/>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0A69CF8A-8614-43FB-9362-2B43554F1DDE}"/>
                    </a:ext>
                  </a:extLst>
                </p:cNvPr>
                <p:cNvSpPr/>
                <p:nvPr/>
              </p:nvSpPr>
              <p:spPr>
                <a:xfrm>
                  <a:off x="2635478"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CCC2A24C-AD3B-444B-931D-0CFF2E37FAB2}"/>
                    </a:ext>
                  </a:extLst>
                </p:cNvPr>
                <p:cNvSpPr/>
                <p:nvPr/>
              </p:nvSpPr>
              <p:spPr>
                <a:xfrm>
                  <a:off x="2804311" y="4859991"/>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9A8DEA5A-B459-48DD-8969-BA593C5FD3B1}"/>
                  </a:ext>
                </a:extLst>
              </p:cNvPr>
              <p:cNvGrpSpPr/>
              <p:nvPr/>
            </p:nvGrpSpPr>
            <p:grpSpPr>
              <a:xfrm>
                <a:off x="3240802" y="2743203"/>
                <a:ext cx="985403" cy="2105838"/>
                <a:chOff x="2128982" y="4859992"/>
                <a:chExt cx="448209" cy="1033224"/>
              </a:xfrm>
              <a:solidFill>
                <a:schemeClr val="accent1"/>
              </a:solidFill>
              <a:effectLst>
                <a:outerShdw blurRad="50800" dist="76200" dir="2700000" algn="tl" rotWithShape="0">
                  <a:prstClr val="black">
                    <a:alpha val="40000"/>
                  </a:prstClr>
                </a:outerShdw>
              </a:effectLst>
            </p:grpSpPr>
            <p:sp>
              <p:nvSpPr>
                <p:cNvPr id="21" name="四角形: 角を丸くする 20">
                  <a:extLst>
                    <a:ext uri="{FF2B5EF4-FFF2-40B4-BE49-F238E27FC236}">
                      <a16:creationId xmlns:a16="http://schemas.microsoft.com/office/drawing/2014/main" id="{DF0A8DBD-1C82-4BF7-BD8F-9261A0E939B8}"/>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027BEEA7-D7E8-4BCC-B3C5-DBF1DAFFBC57}"/>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23" name="四角形: 角を丸くする 22">
                  <a:extLst>
                    <a:ext uri="{FF2B5EF4-FFF2-40B4-BE49-F238E27FC236}">
                      <a16:creationId xmlns:a16="http://schemas.microsoft.com/office/drawing/2014/main" id="{91ACC67E-AE59-41B2-AE46-D24160CA481F}"/>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9" name="四角形: 角を丸くする 28">
              <a:extLst>
                <a:ext uri="{FF2B5EF4-FFF2-40B4-BE49-F238E27FC236}">
                  <a16:creationId xmlns:a16="http://schemas.microsoft.com/office/drawing/2014/main" id="{DD61C36F-8FAD-42AF-9468-60E810091220}"/>
                </a:ext>
              </a:extLst>
            </p:cNvPr>
            <p:cNvSpPr/>
            <p:nvPr/>
          </p:nvSpPr>
          <p:spPr>
            <a:xfrm rot="5400000">
              <a:off x="6238768" y="2990549"/>
              <a:ext cx="268645" cy="60726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extLst>
                <a:ext uri="{FF2B5EF4-FFF2-40B4-BE49-F238E27FC236}">
                  <a16:creationId xmlns:a16="http://schemas.microsoft.com/office/drawing/2014/main" id="{7DF3CCC8-B50E-4D2A-9A79-59F4AE89385E}"/>
                </a:ext>
              </a:extLst>
            </p:cNvPr>
            <p:cNvSpPr/>
            <p:nvPr/>
          </p:nvSpPr>
          <p:spPr>
            <a:xfrm rot="5400000">
              <a:off x="6965028" y="3374536"/>
              <a:ext cx="268645" cy="60726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矢印: 右 31">
            <a:extLst>
              <a:ext uri="{FF2B5EF4-FFF2-40B4-BE49-F238E27FC236}">
                <a16:creationId xmlns:a16="http://schemas.microsoft.com/office/drawing/2014/main" id="{A93B5DD2-2D34-4D7E-8175-289A646A032D}"/>
              </a:ext>
            </a:extLst>
          </p:cNvPr>
          <p:cNvSpPr/>
          <p:nvPr/>
        </p:nvSpPr>
        <p:spPr>
          <a:xfrm>
            <a:off x="3478723" y="3159859"/>
            <a:ext cx="1976582" cy="800124"/>
          </a:xfrm>
          <a:prstGeom prst="rightArrow">
            <a:avLst/>
          </a:prstGeom>
          <a:solidFill>
            <a:srgbClr val="FF0000"/>
          </a:solidFill>
          <a:ln>
            <a:solidFill>
              <a:srgbClr val="FFFF00"/>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03C07EA4-318B-414F-89EF-BDDDD46BA20F}"/>
              </a:ext>
            </a:extLst>
          </p:cNvPr>
          <p:cNvSpPr/>
          <p:nvPr/>
        </p:nvSpPr>
        <p:spPr>
          <a:xfrm>
            <a:off x="3305481" y="2465523"/>
            <a:ext cx="2189018" cy="786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rPr>
              <a:t>複製</a:t>
            </a:r>
          </a:p>
        </p:txBody>
      </p:sp>
      <p:sp>
        <p:nvSpPr>
          <p:cNvPr id="34" name="四角形: 角を丸くする 33">
            <a:extLst>
              <a:ext uri="{FF2B5EF4-FFF2-40B4-BE49-F238E27FC236}">
                <a16:creationId xmlns:a16="http://schemas.microsoft.com/office/drawing/2014/main" id="{A1BA4985-0326-41DA-B3C9-2BA7FE507B44}"/>
              </a:ext>
            </a:extLst>
          </p:cNvPr>
          <p:cNvSpPr/>
          <p:nvPr/>
        </p:nvSpPr>
        <p:spPr>
          <a:xfrm>
            <a:off x="1201088" y="176364"/>
            <a:ext cx="6547455" cy="761046"/>
          </a:xfrm>
          <a:prstGeom prst="roundRect">
            <a:avLst/>
          </a:prstGeom>
          <a:solidFill>
            <a:schemeClr val="accent4">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600" dirty="0"/>
              <a:t>遺伝子の一部が少し変化した</a:t>
            </a:r>
          </a:p>
        </p:txBody>
      </p:sp>
      <p:sp>
        <p:nvSpPr>
          <p:cNvPr id="35" name="四角形: 角を丸くする 34">
            <a:extLst>
              <a:ext uri="{FF2B5EF4-FFF2-40B4-BE49-F238E27FC236}">
                <a16:creationId xmlns:a16="http://schemas.microsoft.com/office/drawing/2014/main" id="{1A2D81DD-3775-41FE-9679-B2E8E6F351F4}"/>
              </a:ext>
            </a:extLst>
          </p:cNvPr>
          <p:cNvSpPr/>
          <p:nvPr/>
        </p:nvSpPr>
        <p:spPr>
          <a:xfrm>
            <a:off x="1024552" y="1071678"/>
            <a:ext cx="7248158" cy="1126812"/>
          </a:xfrm>
          <a:prstGeom prst="roundRect">
            <a:avLst/>
          </a:prstGeom>
          <a:solidFill>
            <a:schemeClr val="accent1">
              <a:lumMod val="20000"/>
              <a:lumOff val="80000"/>
            </a:schemeClr>
          </a:solidFill>
          <a:ln w="19050">
            <a:solidFill>
              <a:srgbClr val="002060"/>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変異した抗原にワクチンが対応できる事もある。</a:t>
            </a:r>
            <a:endParaRPr kumimoji="1" lang="en-US" altLang="ja-JP" sz="2800" dirty="0"/>
          </a:p>
          <a:p>
            <a:r>
              <a:rPr kumimoji="1" lang="ja-JP" altLang="en-US" sz="2800" dirty="0"/>
              <a:t>似たような抗原だと認識（</a:t>
            </a:r>
            <a:r>
              <a:rPr kumimoji="1" lang="ja-JP" altLang="en-US" sz="2800" dirty="0">
                <a:solidFill>
                  <a:srgbClr val="FF0000"/>
                </a:solidFill>
              </a:rPr>
              <a:t>交差反応性抗体</a:t>
            </a:r>
            <a:r>
              <a:rPr kumimoji="1" lang="ja-JP" altLang="en-US" sz="2800" dirty="0"/>
              <a:t>）。</a:t>
            </a:r>
            <a:endParaRPr kumimoji="1" lang="en-US" altLang="ja-JP" sz="2800" dirty="0"/>
          </a:p>
        </p:txBody>
      </p:sp>
      <p:grpSp>
        <p:nvGrpSpPr>
          <p:cNvPr id="13" name="グループ化 12">
            <a:extLst>
              <a:ext uri="{FF2B5EF4-FFF2-40B4-BE49-F238E27FC236}">
                <a16:creationId xmlns:a16="http://schemas.microsoft.com/office/drawing/2014/main" id="{E9F1FE4A-070C-4852-A016-3C319CB39C05}"/>
              </a:ext>
            </a:extLst>
          </p:cNvPr>
          <p:cNvGrpSpPr/>
          <p:nvPr/>
        </p:nvGrpSpPr>
        <p:grpSpPr>
          <a:xfrm>
            <a:off x="-123997" y="5938141"/>
            <a:ext cx="1545718" cy="1473393"/>
            <a:chOff x="524531" y="5154552"/>
            <a:chExt cx="1545718" cy="1473393"/>
          </a:xfrm>
        </p:grpSpPr>
        <p:grpSp>
          <p:nvGrpSpPr>
            <p:cNvPr id="43" name="グループ化 42">
              <a:extLst>
                <a:ext uri="{FF2B5EF4-FFF2-40B4-BE49-F238E27FC236}">
                  <a16:creationId xmlns:a16="http://schemas.microsoft.com/office/drawing/2014/main" id="{D554DEAC-9E5B-4B4A-AB1C-67AB8BA26FEE}"/>
                </a:ext>
              </a:extLst>
            </p:cNvPr>
            <p:cNvGrpSpPr/>
            <p:nvPr/>
          </p:nvGrpSpPr>
          <p:grpSpPr>
            <a:xfrm rot="7215995">
              <a:off x="412003" y="5267080"/>
              <a:ext cx="1473393" cy="1248337"/>
              <a:chOff x="6617432" y="2787684"/>
              <a:chExt cx="2136922" cy="1354258"/>
            </a:xfrm>
          </p:grpSpPr>
          <p:grpSp>
            <p:nvGrpSpPr>
              <p:cNvPr id="44" name="グループ化 43">
                <a:extLst>
                  <a:ext uri="{FF2B5EF4-FFF2-40B4-BE49-F238E27FC236}">
                    <a16:creationId xmlns:a16="http://schemas.microsoft.com/office/drawing/2014/main" id="{0F25AC16-200F-4EE5-A0A1-E304DFB580AB}"/>
                  </a:ext>
                </a:extLst>
              </p:cNvPr>
              <p:cNvGrpSpPr/>
              <p:nvPr/>
            </p:nvGrpSpPr>
            <p:grpSpPr>
              <a:xfrm rot="16200000">
                <a:off x="7153786" y="2280293"/>
                <a:ext cx="1093178" cy="2107959"/>
                <a:chOff x="1157709" y="3823956"/>
                <a:chExt cx="1093178" cy="2107959"/>
              </a:xfrm>
              <a:solidFill>
                <a:schemeClr val="tx2"/>
              </a:solidFill>
            </p:grpSpPr>
            <p:sp>
              <p:nvSpPr>
                <p:cNvPr id="47" name="正方形/長方形 46">
                  <a:extLst>
                    <a:ext uri="{FF2B5EF4-FFF2-40B4-BE49-F238E27FC236}">
                      <a16:creationId xmlns:a16="http://schemas.microsoft.com/office/drawing/2014/main" id="{170B98AD-0491-49F6-BC70-B7C8E9F908AC}"/>
                    </a:ext>
                  </a:extLst>
                </p:cNvPr>
                <p:cNvSpPr/>
                <p:nvPr/>
              </p:nvSpPr>
              <p:spPr>
                <a:xfrm rot="19268038">
                  <a:off x="1311769" y="4126156"/>
                  <a:ext cx="133749" cy="456809"/>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A1D4C56D-A929-4641-A99B-B23D64E87A2B}"/>
                    </a:ext>
                  </a:extLst>
                </p:cNvPr>
                <p:cNvSpPr/>
                <p:nvPr/>
              </p:nvSpPr>
              <p:spPr>
                <a:xfrm rot="19174717">
                  <a:off x="1157709" y="4243022"/>
                  <a:ext cx="133749" cy="456809"/>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C962D66A-627E-44BF-A7D7-9BA5A9694E2D}"/>
                    </a:ext>
                  </a:extLst>
                </p:cNvPr>
                <p:cNvSpPr/>
                <p:nvPr/>
              </p:nvSpPr>
              <p:spPr>
                <a:xfrm rot="2390934">
                  <a:off x="2094973" y="3823956"/>
                  <a:ext cx="155914" cy="3918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D54978F6-586E-450E-A610-AD44935BCEA6}"/>
                    </a:ext>
                  </a:extLst>
                </p:cNvPr>
                <p:cNvSpPr/>
                <p:nvPr/>
              </p:nvSpPr>
              <p:spPr>
                <a:xfrm rot="2484255">
                  <a:off x="2012785" y="4309853"/>
                  <a:ext cx="155914" cy="391868"/>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52A81B9C-1CCB-4E7B-82B0-44E26A3549DB}"/>
                    </a:ext>
                  </a:extLst>
                </p:cNvPr>
                <p:cNvSpPr/>
                <p:nvPr/>
              </p:nvSpPr>
              <p:spPr>
                <a:xfrm rot="2390934">
                  <a:off x="1877935" y="4144366"/>
                  <a:ext cx="155914" cy="391868"/>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36C18640-D4AA-44D1-BF59-87A6B08C1001}"/>
                    </a:ext>
                  </a:extLst>
                </p:cNvPr>
                <p:cNvSpPr/>
                <p:nvPr/>
              </p:nvSpPr>
              <p:spPr>
                <a:xfrm>
                  <a:off x="1446200" y="4502822"/>
                  <a:ext cx="125388" cy="1429093"/>
                </a:xfrm>
                <a:prstGeom prst="rect">
                  <a:avLst/>
                </a:prstGeom>
                <a:solidFill>
                  <a:srgbClr val="FFFF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750A13C0-A7D1-43BC-82A7-8CA14AEAD054}"/>
                    </a:ext>
                  </a:extLst>
                </p:cNvPr>
                <p:cNvSpPr/>
                <p:nvPr/>
              </p:nvSpPr>
              <p:spPr>
                <a:xfrm>
                  <a:off x="1770123" y="4463460"/>
                  <a:ext cx="125875" cy="1460489"/>
                </a:xfrm>
                <a:prstGeom prst="rect">
                  <a:avLst/>
                </a:prstGeom>
                <a:solidFill>
                  <a:srgbClr val="FFFF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5" name="正方形/長方形 44">
                <a:extLst>
                  <a:ext uri="{FF2B5EF4-FFF2-40B4-BE49-F238E27FC236}">
                    <a16:creationId xmlns:a16="http://schemas.microsoft.com/office/drawing/2014/main" id="{E5402F13-8B47-42F1-B7C0-0FB4A86A9820}"/>
                  </a:ext>
                </a:extLst>
              </p:cNvPr>
              <p:cNvSpPr/>
              <p:nvPr/>
            </p:nvSpPr>
            <p:spPr>
              <a:xfrm rot="13897658">
                <a:off x="6735410" y="3689820"/>
                <a:ext cx="155914" cy="3918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DD87773C-1CED-4B15-8072-1E6E2955E597}"/>
                  </a:ext>
                </a:extLst>
              </p:cNvPr>
              <p:cNvSpPr/>
              <p:nvPr/>
            </p:nvSpPr>
            <p:spPr>
              <a:xfrm rot="3072144">
                <a:off x="6845938" y="3868050"/>
                <a:ext cx="155914" cy="3918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5" name="正方形/長方形 54">
              <a:extLst>
                <a:ext uri="{FF2B5EF4-FFF2-40B4-BE49-F238E27FC236}">
                  <a16:creationId xmlns:a16="http://schemas.microsoft.com/office/drawing/2014/main" id="{606477A7-C24A-4824-824D-B6CCA2095893}"/>
                </a:ext>
              </a:extLst>
            </p:cNvPr>
            <p:cNvSpPr/>
            <p:nvPr/>
          </p:nvSpPr>
          <p:spPr>
            <a:xfrm rot="9827352">
              <a:off x="1848933" y="5814380"/>
              <a:ext cx="221316" cy="12711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7" name="グループ化 66">
            <a:extLst>
              <a:ext uri="{FF2B5EF4-FFF2-40B4-BE49-F238E27FC236}">
                <a16:creationId xmlns:a16="http://schemas.microsoft.com/office/drawing/2014/main" id="{E11EC652-26EE-4826-9FB7-5C4C73A11C11}"/>
              </a:ext>
            </a:extLst>
          </p:cNvPr>
          <p:cNvGrpSpPr/>
          <p:nvPr/>
        </p:nvGrpSpPr>
        <p:grpSpPr>
          <a:xfrm rot="18635266">
            <a:off x="7459729" y="5985370"/>
            <a:ext cx="1545718" cy="1473393"/>
            <a:chOff x="524531" y="5154552"/>
            <a:chExt cx="1545718" cy="1473393"/>
          </a:xfrm>
        </p:grpSpPr>
        <p:grpSp>
          <p:nvGrpSpPr>
            <p:cNvPr id="68" name="グループ化 67">
              <a:extLst>
                <a:ext uri="{FF2B5EF4-FFF2-40B4-BE49-F238E27FC236}">
                  <a16:creationId xmlns:a16="http://schemas.microsoft.com/office/drawing/2014/main" id="{67FE2E05-12FD-40AC-A03E-A650F41AEC06}"/>
                </a:ext>
              </a:extLst>
            </p:cNvPr>
            <p:cNvGrpSpPr/>
            <p:nvPr/>
          </p:nvGrpSpPr>
          <p:grpSpPr>
            <a:xfrm rot="7215995">
              <a:off x="412003" y="5267080"/>
              <a:ext cx="1473393" cy="1248337"/>
              <a:chOff x="6617432" y="2787684"/>
              <a:chExt cx="2136922" cy="1354258"/>
            </a:xfrm>
          </p:grpSpPr>
          <p:grpSp>
            <p:nvGrpSpPr>
              <p:cNvPr id="70" name="グループ化 69">
                <a:extLst>
                  <a:ext uri="{FF2B5EF4-FFF2-40B4-BE49-F238E27FC236}">
                    <a16:creationId xmlns:a16="http://schemas.microsoft.com/office/drawing/2014/main" id="{A1563C92-9062-4556-ADC0-DB6C96C8BEA2}"/>
                  </a:ext>
                </a:extLst>
              </p:cNvPr>
              <p:cNvGrpSpPr/>
              <p:nvPr/>
            </p:nvGrpSpPr>
            <p:grpSpPr>
              <a:xfrm rot="16200000">
                <a:off x="7153786" y="2280293"/>
                <a:ext cx="1093178" cy="2107959"/>
                <a:chOff x="1157709" y="3823956"/>
                <a:chExt cx="1093178" cy="2107959"/>
              </a:xfrm>
              <a:solidFill>
                <a:schemeClr val="tx2"/>
              </a:solidFill>
            </p:grpSpPr>
            <p:sp>
              <p:nvSpPr>
                <p:cNvPr id="73" name="正方形/長方形 72">
                  <a:extLst>
                    <a:ext uri="{FF2B5EF4-FFF2-40B4-BE49-F238E27FC236}">
                      <a16:creationId xmlns:a16="http://schemas.microsoft.com/office/drawing/2014/main" id="{94D39551-9C5B-476E-B296-59DFE227DE65}"/>
                    </a:ext>
                  </a:extLst>
                </p:cNvPr>
                <p:cNvSpPr/>
                <p:nvPr/>
              </p:nvSpPr>
              <p:spPr>
                <a:xfrm rot="19268038">
                  <a:off x="1311769" y="4126156"/>
                  <a:ext cx="133749" cy="456809"/>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66B0E13C-009E-4B12-82CE-A09E001F19A4}"/>
                    </a:ext>
                  </a:extLst>
                </p:cNvPr>
                <p:cNvSpPr/>
                <p:nvPr/>
              </p:nvSpPr>
              <p:spPr>
                <a:xfrm rot="19174717">
                  <a:off x="1157709" y="4243022"/>
                  <a:ext cx="133749" cy="456809"/>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id="{C9137F4D-AE46-4808-9940-C2F3BC904AF6}"/>
                    </a:ext>
                  </a:extLst>
                </p:cNvPr>
                <p:cNvSpPr/>
                <p:nvPr/>
              </p:nvSpPr>
              <p:spPr>
                <a:xfrm rot="2390934">
                  <a:off x="2094973" y="3823956"/>
                  <a:ext cx="155914" cy="3918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8914DD3F-6E7C-429E-8E7E-7C1DF6DF015F}"/>
                    </a:ext>
                  </a:extLst>
                </p:cNvPr>
                <p:cNvSpPr/>
                <p:nvPr/>
              </p:nvSpPr>
              <p:spPr>
                <a:xfrm rot="2484255">
                  <a:off x="2012785" y="4309853"/>
                  <a:ext cx="155914" cy="391868"/>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5418523C-3155-4E7C-A345-E3AC40755CA5}"/>
                    </a:ext>
                  </a:extLst>
                </p:cNvPr>
                <p:cNvSpPr/>
                <p:nvPr/>
              </p:nvSpPr>
              <p:spPr>
                <a:xfrm rot="2390934">
                  <a:off x="1877935" y="4144366"/>
                  <a:ext cx="155914" cy="391868"/>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577BD0DC-4DC2-4F40-A0BE-AD28D1B4E2F9}"/>
                    </a:ext>
                  </a:extLst>
                </p:cNvPr>
                <p:cNvSpPr/>
                <p:nvPr/>
              </p:nvSpPr>
              <p:spPr>
                <a:xfrm>
                  <a:off x="1446200" y="4502822"/>
                  <a:ext cx="125388" cy="1429093"/>
                </a:xfrm>
                <a:prstGeom prst="rect">
                  <a:avLst/>
                </a:prstGeom>
                <a:solidFill>
                  <a:srgbClr val="FFFF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A6E006F7-B7F0-48C6-96D3-724BA308E5FF}"/>
                    </a:ext>
                  </a:extLst>
                </p:cNvPr>
                <p:cNvSpPr/>
                <p:nvPr/>
              </p:nvSpPr>
              <p:spPr>
                <a:xfrm>
                  <a:off x="1770123" y="4463460"/>
                  <a:ext cx="125875" cy="1460489"/>
                </a:xfrm>
                <a:prstGeom prst="rect">
                  <a:avLst/>
                </a:prstGeom>
                <a:solidFill>
                  <a:srgbClr val="FFFF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1" name="正方形/長方形 70">
                <a:extLst>
                  <a:ext uri="{FF2B5EF4-FFF2-40B4-BE49-F238E27FC236}">
                    <a16:creationId xmlns:a16="http://schemas.microsoft.com/office/drawing/2014/main" id="{BB4B694E-825C-4456-9215-4A4C3700E6C0}"/>
                  </a:ext>
                </a:extLst>
              </p:cNvPr>
              <p:cNvSpPr/>
              <p:nvPr/>
            </p:nvSpPr>
            <p:spPr>
              <a:xfrm rot="13897658">
                <a:off x="6735410" y="3689820"/>
                <a:ext cx="155914" cy="3918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484EAE50-7480-40CB-B2B9-6CEE60EE3C57}"/>
                  </a:ext>
                </a:extLst>
              </p:cNvPr>
              <p:cNvSpPr/>
              <p:nvPr/>
            </p:nvSpPr>
            <p:spPr>
              <a:xfrm rot="3072144">
                <a:off x="6845938" y="3868050"/>
                <a:ext cx="155914" cy="3918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9" name="正方形/長方形 68">
              <a:extLst>
                <a:ext uri="{FF2B5EF4-FFF2-40B4-BE49-F238E27FC236}">
                  <a16:creationId xmlns:a16="http://schemas.microsoft.com/office/drawing/2014/main" id="{9CACC134-DB47-48CB-8E34-73BF2E489E79}"/>
                </a:ext>
              </a:extLst>
            </p:cNvPr>
            <p:cNvSpPr/>
            <p:nvPr/>
          </p:nvSpPr>
          <p:spPr>
            <a:xfrm rot="9827352">
              <a:off x="1848933" y="5814380"/>
              <a:ext cx="221316" cy="12711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0" name="グループ化 79">
            <a:extLst>
              <a:ext uri="{FF2B5EF4-FFF2-40B4-BE49-F238E27FC236}">
                <a16:creationId xmlns:a16="http://schemas.microsoft.com/office/drawing/2014/main" id="{7A8F15D6-EAE8-409B-BDAB-FE6026FA2F9C}"/>
              </a:ext>
            </a:extLst>
          </p:cNvPr>
          <p:cNvGrpSpPr/>
          <p:nvPr/>
        </p:nvGrpSpPr>
        <p:grpSpPr>
          <a:xfrm>
            <a:off x="4995674" y="6035431"/>
            <a:ext cx="1545718" cy="1473393"/>
            <a:chOff x="524531" y="5154552"/>
            <a:chExt cx="1545718" cy="1473393"/>
          </a:xfrm>
        </p:grpSpPr>
        <p:grpSp>
          <p:nvGrpSpPr>
            <p:cNvPr id="81" name="グループ化 80">
              <a:extLst>
                <a:ext uri="{FF2B5EF4-FFF2-40B4-BE49-F238E27FC236}">
                  <a16:creationId xmlns:a16="http://schemas.microsoft.com/office/drawing/2014/main" id="{6636C5F1-B157-4586-A52D-E9FB55459045}"/>
                </a:ext>
              </a:extLst>
            </p:cNvPr>
            <p:cNvGrpSpPr/>
            <p:nvPr/>
          </p:nvGrpSpPr>
          <p:grpSpPr>
            <a:xfrm rot="7215995">
              <a:off x="412003" y="5267080"/>
              <a:ext cx="1473393" cy="1248337"/>
              <a:chOff x="6617432" y="2787684"/>
              <a:chExt cx="2136922" cy="1354258"/>
            </a:xfrm>
          </p:grpSpPr>
          <p:grpSp>
            <p:nvGrpSpPr>
              <p:cNvPr id="83" name="グループ化 82">
                <a:extLst>
                  <a:ext uri="{FF2B5EF4-FFF2-40B4-BE49-F238E27FC236}">
                    <a16:creationId xmlns:a16="http://schemas.microsoft.com/office/drawing/2014/main" id="{9B7C2332-7562-4A47-BEDF-DBE06085D697}"/>
                  </a:ext>
                </a:extLst>
              </p:cNvPr>
              <p:cNvGrpSpPr/>
              <p:nvPr/>
            </p:nvGrpSpPr>
            <p:grpSpPr>
              <a:xfrm rot="16200000">
                <a:off x="7153786" y="2280293"/>
                <a:ext cx="1093178" cy="2107959"/>
                <a:chOff x="1157709" y="3823956"/>
                <a:chExt cx="1093178" cy="2107959"/>
              </a:xfrm>
              <a:solidFill>
                <a:schemeClr val="tx2"/>
              </a:solidFill>
            </p:grpSpPr>
            <p:sp>
              <p:nvSpPr>
                <p:cNvPr id="86" name="正方形/長方形 85">
                  <a:extLst>
                    <a:ext uri="{FF2B5EF4-FFF2-40B4-BE49-F238E27FC236}">
                      <a16:creationId xmlns:a16="http://schemas.microsoft.com/office/drawing/2014/main" id="{3B468F3F-81C1-49E1-B0C8-79536482FA10}"/>
                    </a:ext>
                  </a:extLst>
                </p:cNvPr>
                <p:cNvSpPr/>
                <p:nvPr/>
              </p:nvSpPr>
              <p:spPr>
                <a:xfrm rot="19268038">
                  <a:off x="1311769" y="4126156"/>
                  <a:ext cx="133749" cy="456809"/>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7E1D269A-C981-4B9C-9E2B-D13F6136DF69}"/>
                    </a:ext>
                  </a:extLst>
                </p:cNvPr>
                <p:cNvSpPr/>
                <p:nvPr/>
              </p:nvSpPr>
              <p:spPr>
                <a:xfrm rot="19174717">
                  <a:off x="1157709" y="4243022"/>
                  <a:ext cx="133749" cy="456809"/>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733679B2-3A75-4BC9-B1E9-C758A6700624}"/>
                    </a:ext>
                  </a:extLst>
                </p:cNvPr>
                <p:cNvSpPr/>
                <p:nvPr/>
              </p:nvSpPr>
              <p:spPr>
                <a:xfrm rot="2390934">
                  <a:off x="2094973" y="3823956"/>
                  <a:ext cx="155914" cy="3918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BF1A9168-0C60-417B-9BC9-8583C6780C6A}"/>
                    </a:ext>
                  </a:extLst>
                </p:cNvPr>
                <p:cNvSpPr/>
                <p:nvPr/>
              </p:nvSpPr>
              <p:spPr>
                <a:xfrm rot="2484255">
                  <a:off x="2012785" y="4309853"/>
                  <a:ext cx="155914" cy="391868"/>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a:extLst>
                    <a:ext uri="{FF2B5EF4-FFF2-40B4-BE49-F238E27FC236}">
                      <a16:creationId xmlns:a16="http://schemas.microsoft.com/office/drawing/2014/main" id="{B4130E04-A4AA-41B3-BA03-A60A06D48A9D}"/>
                    </a:ext>
                  </a:extLst>
                </p:cNvPr>
                <p:cNvSpPr/>
                <p:nvPr/>
              </p:nvSpPr>
              <p:spPr>
                <a:xfrm rot="2390934">
                  <a:off x="1877935" y="4144366"/>
                  <a:ext cx="155914" cy="391868"/>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64A45940-F212-41C2-A21F-6FAE0A1AAD3C}"/>
                    </a:ext>
                  </a:extLst>
                </p:cNvPr>
                <p:cNvSpPr/>
                <p:nvPr/>
              </p:nvSpPr>
              <p:spPr>
                <a:xfrm>
                  <a:off x="1446200" y="4502822"/>
                  <a:ext cx="125388" cy="1429093"/>
                </a:xfrm>
                <a:prstGeom prst="rect">
                  <a:avLst/>
                </a:prstGeom>
                <a:solidFill>
                  <a:srgbClr val="FFFF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BB1F1D9F-A7B0-46A5-8914-A47D6DEF29AA}"/>
                    </a:ext>
                  </a:extLst>
                </p:cNvPr>
                <p:cNvSpPr/>
                <p:nvPr/>
              </p:nvSpPr>
              <p:spPr>
                <a:xfrm>
                  <a:off x="1770123" y="4463459"/>
                  <a:ext cx="125875" cy="1460489"/>
                </a:xfrm>
                <a:prstGeom prst="rect">
                  <a:avLst/>
                </a:prstGeom>
                <a:solidFill>
                  <a:srgbClr val="FFFF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正方形/長方形 83">
                <a:extLst>
                  <a:ext uri="{FF2B5EF4-FFF2-40B4-BE49-F238E27FC236}">
                    <a16:creationId xmlns:a16="http://schemas.microsoft.com/office/drawing/2014/main" id="{A93CE1A9-B9BE-4B1D-AF50-427793EDDAC7}"/>
                  </a:ext>
                </a:extLst>
              </p:cNvPr>
              <p:cNvSpPr/>
              <p:nvPr/>
            </p:nvSpPr>
            <p:spPr>
              <a:xfrm rot="13897658">
                <a:off x="6735410" y="3689820"/>
                <a:ext cx="155914" cy="3918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正方形/長方形 84">
                <a:extLst>
                  <a:ext uri="{FF2B5EF4-FFF2-40B4-BE49-F238E27FC236}">
                    <a16:creationId xmlns:a16="http://schemas.microsoft.com/office/drawing/2014/main" id="{F35DC9D9-968D-4230-8F63-11F86651E3FD}"/>
                  </a:ext>
                </a:extLst>
              </p:cNvPr>
              <p:cNvSpPr/>
              <p:nvPr/>
            </p:nvSpPr>
            <p:spPr>
              <a:xfrm rot="3072144">
                <a:off x="6845938" y="3868050"/>
                <a:ext cx="155914" cy="3918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2" name="正方形/長方形 81">
              <a:extLst>
                <a:ext uri="{FF2B5EF4-FFF2-40B4-BE49-F238E27FC236}">
                  <a16:creationId xmlns:a16="http://schemas.microsoft.com/office/drawing/2014/main" id="{1528F0D6-868C-473C-8B0B-C4B2AA088C94}"/>
                </a:ext>
              </a:extLst>
            </p:cNvPr>
            <p:cNvSpPr/>
            <p:nvPr/>
          </p:nvSpPr>
          <p:spPr>
            <a:xfrm rot="9827352">
              <a:off x="1848933" y="5814380"/>
              <a:ext cx="221316" cy="12711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3" name="グループ化 92">
            <a:extLst>
              <a:ext uri="{FF2B5EF4-FFF2-40B4-BE49-F238E27FC236}">
                <a16:creationId xmlns:a16="http://schemas.microsoft.com/office/drawing/2014/main" id="{0C414135-90F4-49F9-8595-5D3332B16785}"/>
              </a:ext>
            </a:extLst>
          </p:cNvPr>
          <p:cNvGrpSpPr/>
          <p:nvPr/>
        </p:nvGrpSpPr>
        <p:grpSpPr>
          <a:xfrm rot="18635266">
            <a:off x="2786745" y="6230411"/>
            <a:ext cx="1545718" cy="1473393"/>
            <a:chOff x="524531" y="5154552"/>
            <a:chExt cx="1545718" cy="1473393"/>
          </a:xfrm>
        </p:grpSpPr>
        <p:grpSp>
          <p:nvGrpSpPr>
            <p:cNvPr id="94" name="グループ化 93">
              <a:extLst>
                <a:ext uri="{FF2B5EF4-FFF2-40B4-BE49-F238E27FC236}">
                  <a16:creationId xmlns:a16="http://schemas.microsoft.com/office/drawing/2014/main" id="{5EA14EFD-CED8-48FA-AB9B-D082121CC0D1}"/>
                </a:ext>
              </a:extLst>
            </p:cNvPr>
            <p:cNvGrpSpPr/>
            <p:nvPr/>
          </p:nvGrpSpPr>
          <p:grpSpPr>
            <a:xfrm rot="7215995">
              <a:off x="412003" y="5267080"/>
              <a:ext cx="1473393" cy="1248337"/>
              <a:chOff x="6617432" y="2787684"/>
              <a:chExt cx="2136922" cy="1354258"/>
            </a:xfrm>
          </p:grpSpPr>
          <p:grpSp>
            <p:nvGrpSpPr>
              <p:cNvPr id="96" name="グループ化 95">
                <a:extLst>
                  <a:ext uri="{FF2B5EF4-FFF2-40B4-BE49-F238E27FC236}">
                    <a16:creationId xmlns:a16="http://schemas.microsoft.com/office/drawing/2014/main" id="{3E3FD3CE-9499-4A98-A5DB-E0763E3D032C}"/>
                  </a:ext>
                </a:extLst>
              </p:cNvPr>
              <p:cNvGrpSpPr/>
              <p:nvPr/>
            </p:nvGrpSpPr>
            <p:grpSpPr>
              <a:xfrm rot="16200000">
                <a:off x="7153786" y="2280293"/>
                <a:ext cx="1093178" cy="2107959"/>
                <a:chOff x="1157709" y="3823956"/>
                <a:chExt cx="1093178" cy="2107959"/>
              </a:xfrm>
              <a:solidFill>
                <a:schemeClr val="tx2"/>
              </a:solidFill>
            </p:grpSpPr>
            <p:sp>
              <p:nvSpPr>
                <p:cNvPr id="99" name="正方形/長方形 98">
                  <a:extLst>
                    <a:ext uri="{FF2B5EF4-FFF2-40B4-BE49-F238E27FC236}">
                      <a16:creationId xmlns:a16="http://schemas.microsoft.com/office/drawing/2014/main" id="{A30F2F03-83CB-446A-AE8A-F01C6B4DE11B}"/>
                    </a:ext>
                  </a:extLst>
                </p:cNvPr>
                <p:cNvSpPr/>
                <p:nvPr/>
              </p:nvSpPr>
              <p:spPr>
                <a:xfrm rot="19268038">
                  <a:off x="1311769" y="4126156"/>
                  <a:ext cx="133749" cy="456809"/>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a:extLst>
                    <a:ext uri="{FF2B5EF4-FFF2-40B4-BE49-F238E27FC236}">
                      <a16:creationId xmlns:a16="http://schemas.microsoft.com/office/drawing/2014/main" id="{FB73B6F3-1B74-4D4A-B98E-D8D183052090}"/>
                    </a:ext>
                  </a:extLst>
                </p:cNvPr>
                <p:cNvSpPr/>
                <p:nvPr/>
              </p:nvSpPr>
              <p:spPr>
                <a:xfrm rot="19174717">
                  <a:off x="1157709" y="4243022"/>
                  <a:ext cx="133749" cy="456809"/>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a:extLst>
                    <a:ext uri="{FF2B5EF4-FFF2-40B4-BE49-F238E27FC236}">
                      <a16:creationId xmlns:a16="http://schemas.microsoft.com/office/drawing/2014/main" id="{25FF79F6-7B9C-4EC9-AE2D-DD3A2CEEB41F}"/>
                    </a:ext>
                  </a:extLst>
                </p:cNvPr>
                <p:cNvSpPr/>
                <p:nvPr/>
              </p:nvSpPr>
              <p:spPr>
                <a:xfrm rot="2390934">
                  <a:off x="2094973" y="3823956"/>
                  <a:ext cx="155914" cy="3918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a:extLst>
                    <a:ext uri="{FF2B5EF4-FFF2-40B4-BE49-F238E27FC236}">
                      <a16:creationId xmlns:a16="http://schemas.microsoft.com/office/drawing/2014/main" id="{929B5E89-D130-4ACB-A9C5-177BEF6785C2}"/>
                    </a:ext>
                  </a:extLst>
                </p:cNvPr>
                <p:cNvSpPr/>
                <p:nvPr/>
              </p:nvSpPr>
              <p:spPr>
                <a:xfrm rot="2484255">
                  <a:off x="2012785" y="4309853"/>
                  <a:ext cx="155914" cy="391868"/>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7BA63063-7292-4231-9E59-F46B47EF64A1}"/>
                    </a:ext>
                  </a:extLst>
                </p:cNvPr>
                <p:cNvSpPr/>
                <p:nvPr/>
              </p:nvSpPr>
              <p:spPr>
                <a:xfrm rot="2390934">
                  <a:off x="1877935" y="4144366"/>
                  <a:ext cx="155914" cy="391868"/>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a:extLst>
                    <a:ext uri="{FF2B5EF4-FFF2-40B4-BE49-F238E27FC236}">
                      <a16:creationId xmlns:a16="http://schemas.microsoft.com/office/drawing/2014/main" id="{642EDD4B-BBC3-456D-816F-EBD158EA0CFD}"/>
                    </a:ext>
                  </a:extLst>
                </p:cNvPr>
                <p:cNvSpPr/>
                <p:nvPr/>
              </p:nvSpPr>
              <p:spPr>
                <a:xfrm>
                  <a:off x="1446200" y="4502822"/>
                  <a:ext cx="125388" cy="1429093"/>
                </a:xfrm>
                <a:prstGeom prst="rect">
                  <a:avLst/>
                </a:prstGeom>
                <a:solidFill>
                  <a:srgbClr val="FFFF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a:extLst>
                    <a:ext uri="{FF2B5EF4-FFF2-40B4-BE49-F238E27FC236}">
                      <a16:creationId xmlns:a16="http://schemas.microsoft.com/office/drawing/2014/main" id="{1FCB432A-C0A8-4CE7-9607-EDFAF92E97A9}"/>
                    </a:ext>
                  </a:extLst>
                </p:cNvPr>
                <p:cNvSpPr/>
                <p:nvPr/>
              </p:nvSpPr>
              <p:spPr>
                <a:xfrm>
                  <a:off x="1770123" y="4463460"/>
                  <a:ext cx="125875" cy="1460489"/>
                </a:xfrm>
                <a:prstGeom prst="rect">
                  <a:avLst/>
                </a:prstGeom>
                <a:solidFill>
                  <a:srgbClr val="FFFF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7" name="正方形/長方形 96">
                <a:extLst>
                  <a:ext uri="{FF2B5EF4-FFF2-40B4-BE49-F238E27FC236}">
                    <a16:creationId xmlns:a16="http://schemas.microsoft.com/office/drawing/2014/main" id="{1C6B1A81-A72A-4328-81BF-7BA5AD9D38C1}"/>
                  </a:ext>
                </a:extLst>
              </p:cNvPr>
              <p:cNvSpPr/>
              <p:nvPr/>
            </p:nvSpPr>
            <p:spPr>
              <a:xfrm rot="13897658">
                <a:off x="6735410" y="3689820"/>
                <a:ext cx="155914" cy="3918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8AA22F2C-7A82-47EE-B7D8-549CA16C7828}"/>
                  </a:ext>
                </a:extLst>
              </p:cNvPr>
              <p:cNvSpPr/>
              <p:nvPr/>
            </p:nvSpPr>
            <p:spPr>
              <a:xfrm rot="3072144">
                <a:off x="6845938" y="3868050"/>
                <a:ext cx="155914" cy="3918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5" name="正方形/長方形 94">
              <a:extLst>
                <a:ext uri="{FF2B5EF4-FFF2-40B4-BE49-F238E27FC236}">
                  <a16:creationId xmlns:a16="http://schemas.microsoft.com/office/drawing/2014/main" id="{317F6F27-9364-42A1-A0F0-486B79CB3881}"/>
                </a:ext>
              </a:extLst>
            </p:cNvPr>
            <p:cNvSpPr/>
            <p:nvPr/>
          </p:nvSpPr>
          <p:spPr>
            <a:xfrm rot="9827352">
              <a:off x="1848933" y="5814380"/>
              <a:ext cx="221316" cy="12711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97886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500"/>
                                        <p:tgtEl>
                                          <p:spTgt spid="3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500"/>
                            </p:stCondLst>
                            <p:childTnLst>
                              <p:par>
                                <p:cTn id="30" presetID="42" presetClass="path" presetSubtype="0" accel="50000" decel="50000" fill="hold" nodeType="afterEffect">
                                  <p:stCondLst>
                                    <p:cond delay="0"/>
                                  </p:stCondLst>
                                  <p:childTnLst>
                                    <p:animMotion origin="layout" path="M 3.05556E-6 3.7037E-7 L 0.10937 -0.2713 " pathEditMode="relative" rAng="0" ptsTypes="AA">
                                      <p:cBhvr>
                                        <p:cTn id="31" dur="2000" fill="hold"/>
                                        <p:tgtEl>
                                          <p:spTgt spid="13"/>
                                        </p:tgtEl>
                                        <p:attrNameLst>
                                          <p:attrName>ppt_x</p:attrName>
                                          <p:attrName>ppt_y</p:attrName>
                                        </p:attrNameLst>
                                      </p:cBhvr>
                                      <p:rCtr x="5469" y="-13565"/>
                                    </p:animMotion>
                                  </p:childTnLst>
                                </p:cTn>
                              </p:par>
                              <p:par>
                                <p:cTn id="32" presetID="10" presetClass="entr" presetSubtype="0" fill="hold" nodeType="with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fade">
                                      <p:cBhvr>
                                        <p:cTn id="34" dur="500"/>
                                        <p:tgtEl>
                                          <p:spTgt spid="93"/>
                                        </p:tgtEl>
                                      </p:cBhvr>
                                    </p:animEffect>
                                  </p:childTnLst>
                                </p:cTn>
                              </p:par>
                            </p:childTnLst>
                          </p:cTn>
                        </p:par>
                        <p:par>
                          <p:cTn id="35" fill="hold">
                            <p:stCondLst>
                              <p:cond delay="2500"/>
                            </p:stCondLst>
                            <p:childTnLst>
                              <p:par>
                                <p:cTn id="36" presetID="42" presetClass="path" presetSubtype="0" accel="50000" decel="50000" fill="hold" nodeType="afterEffect">
                                  <p:stCondLst>
                                    <p:cond delay="0"/>
                                  </p:stCondLst>
                                  <p:childTnLst>
                                    <p:animMotion origin="layout" path="M 5.55556E-7 0 L -0.08073 -0.27917 " pathEditMode="relative" rAng="0" ptsTypes="AA">
                                      <p:cBhvr>
                                        <p:cTn id="37" dur="2000" fill="hold"/>
                                        <p:tgtEl>
                                          <p:spTgt spid="93"/>
                                        </p:tgtEl>
                                        <p:attrNameLst>
                                          <p:attrName>ppt_x</p:attrName>
                                          <p:attrName>ppt_y</p:attrName>
                                        </p:attrNameLst>
                                      </p:cBhvr>
                                      <p:rCtr x="-4045" y="-13958"/>
                                    </p:animMotion>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fade">
                                      <p:cBhvr>
                                        <p:cTn id="42" dur="500"/>
                                        <p:tgtEl>
                                          <p:spTgt spid="80"/>
                                        </p:tgtEl>
                                      </p:cBhvr>
                                    </p:animEffect>
                                  </p:childTnLst>
                                </p:cTn>
                              </p:par>
                            </p:childTnLst>
                          </p:cTn>
                        </p:par>
                        <p:par>
                          <p:cTn id="43" fill="hold">
                            <p:stCondLst>
                              <p:cond delay="500"/>
                            </p:stCondLst>
                            <p:childTnLst>
                              <p:par>
                                <p:cTn id="44" presetID="42" presetClass="path" presetSubtype="0" accel="50000" decel="50000" fill="hold" nodeType="afterEffect">
                                  <p:stCondLst>
                                    <p:cond delay="0"/>
                                  </p:stCondLst>
                                  <p:childTnLst>
                                    <p:animMotion origin="layout" path="M -2.77778E-6 -1.11022E-16 L 0.10938 -0.2713 " pathEditMode="relative" rAng="0" ptsTypes="AA">
                                      <p:cBhvr>
                                        <p:cTn id="45" dur="2000" fill="hold"/>
                                        <p:tgtEl>
                                          <p:spTgt spid="80"/>
                                        </p:tgtEl>
                                        <p:attrNameLst>
                                          <p:attrName>ppt_x</p:attrName>
                                          <p:attrName>ppt_y</p:attrName>
                                        </p:attrNameLst>
                                      </p:cBhvr>
                                      <p:rCtr x="5469" y="-13565"/>
                                    </p:animMotion>
                                  </p:childTnLst>
                                </p:cTn>
                              </p:par>
                              <p:par>
                                <p:cTn id="46" presetID="10" presetClass="entr" presetSubtype="0" fill="hold"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fade">
                                      <p:cBhvr>
                                        <p:cTn id="48" dur="500"/>
                                        <p:tgtEl>
                                          <p:spTgt spid="67"/>
                                        </p:tgtEl>
                                      </p:cBhvr>
                                    </p:animEffect>
                                  </p:childTnLst>
                                </p:cTn>
                              </p:par>
                            </p:childTnLst>
                          </p:cTn>
                        </p:par>
                        <p:par>
                          <p:cTn id="49" fill="hold">
                            <p:stCondLst>
                              <p:cond delay="2500"/>
                            </p:stCondLst>
                            <p:childTnLst>
                              <p:par>
                                <p:cTn id="50" presetID="42" presetClass="path" presetSubtype="0" accel="50000" decel="50000" fill="hold" nodeType="afterEffect">
                                  <p:stCondLst>
                                    <p:cond delay="0"/>
                                  </p:stCondLst>
                                  <p:childTnLst>
                                    <p:animMotion origin="layout" path="M 2.77778E-6 -2.59259E-6 L -0.08073 -0.27916 " pathEditMode="relative" rAng="0" ptsTypes="AA">
                                      <p:cBhvr>
                                        <p:cTn id="51" dur="2000" fill="hold"/>
                                        <p:tgtEl>
                                          <p:spTgt spid="67"/>
                                        </p:tgtEl>
                                        <p:attrNameLst>
                                          <p:attrName>ppt_x</p:attrName>
                                          <p:attrName>ppt_y</p:attrName>
                                        </p:attrNameLst>
                                      </p:cBhvr>
                                      <p:rCtr x="-4045" y="-139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animBg="1"/>
      <p:bldP spid="3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D63D8E8A-87B4-4A38-8C03-22286ADDF240}"/>
              </a:ext>
            </a:extLst>
          </p:cNvPr>
          <p:cNvGrpSpPr/>
          <p:nvPr/>
        </p:nvGrpSpPr>
        <p:grpSpPr>
          <a:xfrm>
            <a:off x="4992385" y="1823978"/>
            <a:ext cx="4151615" cy="4053961"/>
            <a:chOff x="4719911" y="1823978"/>
            <a:chExt cx="4151615" cy="4053961"/>
          </a:xfrm>
        </p:grpSpPr>
        <p:sp>
          <p:nvSpPr>
            <p:cNvPr id="17" name="星: 32 pt 16">
              <a:extLst>
                <a:ext uri="{FF2B5EF4-FFF2-40B4-BE49-F238E27FC236}">
                  <a16:creationId xmlns:a16="http://schemas.microsoft.com/office/drawing/2014/main" id="{C235866C-00B6-42E9-A321-2388C9095E03}"/>
                </a:ext>
              </a:extLst>
            </p:cNvPr>
            <p:cNvSpPr/>
            <p:nvPr/>
          </p:nvSpPr>
          <p:spPr>
            <a:xfrm>
              <a:off x="4719911" y="1823978"/>
              <a:ext cx="4151615" cy="4053961"/>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BEA59EB0-22CC-4956-9B8B-36E9705356AA}"/>
                </a:ext>
              </a:extLst>
            </p:cNvPr>
            <p:cNvGrpSpPr/>
            <p:nvPr/>
          </p:nvGrpSpPr>
          <p:grpSpPr>
            <a:xfrm rot="5400000">
              <a:off x="5278013" y="2798038"/>
              <a:ext cx="2841321" cy="2105840"/>
              <a:chOff x="1384884" y="2743201"/>
              <a:chExt cx="2841321" cy="2105840"/>
            </a:xfrm>
          </p:grpSpPr>
          <p:grpSp>
            <p:nvGrpSpPr>
              <p:cNvPr id="19" name="グループ化 18">
                <a:extLst>
                  <a:ext uri="{FF2B5EF4-FFF2-40B4-BE49-F238E27FC236}">
                    <a16:creationId xmlns:a16="http://schemas.microsoft.com/office/drawing/2014/main" id="{5C803168-3BB7-448D-B96C-39DF4A6ED12A}"/>
                  </a:ext>
                </a:extLst>
              </p:cNvPr>
              <p:cNvGrpSpPr/>
              <p:nvPr/>
            </p:nvGrpSpPr>
            <p:grpSpPr>
              <a:xfrm>
                <a:off x="1384884" y="2743201"/>
                <a:ext cx="1727771" cy="2105840"/>
                <a:chOff x="2128982" y="4859991"/>
                <a:chExt cx="785874" cy="1033225"/>
              </a:xfrm>
              <a:solidFill>
                <a:schemeClr val="accent1"/>
              </a:solidFill>
              <a:effectLst>
                <a:outerShdw blurRad="50800" dist="76200" dir="2700000" algn="tl" rotWithShape="0">
                  <a:prstClr val="black">
                    <a:alpha val="40000"/>
                  </a:prstClr>
                </a:outerShdw>
              </a:effectLst>
            </p:grpSpPr>
            <p:sp>
              <p:nvSpPr>
                <p:cNvPr id="24" name="四角形: 角を丸くする 23">
                  <a:extLst>
                    <a:ext uri="{FF2B5EF4-FFF2-40B4-BE49-F238E27FC236}">
                      <a16:creationId xmlns:a16="http://schemas.microsoft.com/office/drawing/2014/main" id="{71125593-66E1-4BE4-AA22-D77012392F7C}"/>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38B49C78-3387-4CD2-B8C9-A58A03054305}"/>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26" name="四角形: 角を丸くする 25">
                  <a:extLst>
                    <a:ext uri="{FF2B5EF4-FFF2-40B4-BE49-F238E27FC236}">
                      <a16:creationId xmlns:a16="http://schemas.microsoft.com/office/drawing/2014/main" id="{55A67EE2-1419-469F-A7F2-96F45EC77ECF}"/>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0A69CF8A-8614-43FB-9362-2B43554F1DDE}"/>
                    </a:ext>
                  </a:extLst>
                </p:cNvPr>
                <p:cNvSpPr/>
                <p:nvPr/>
              </p:nvSpPr>
              <p:spPr>
                <a:xfrm>
                  <a:off x="2635478"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CCC2A24C-AD3B-444B-931D-0CFF2E37FAB2}"/>
                    </a:ext>
                  </a:extLst>
                </p:cNvPr>
                <p:cNvSpPr/>
                <p:nvPr/>
              </p:nvSpPr>
              <p:spPr>
                <a:xfrm>
                  <a:off x="2804311" y="4859991"/>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9A8DEA5A-B459-48DD-8969-BA593C5FD3B1}"/>
                  </a:ext>
                </a:extLst>
              </p:cNvPr>
              <p:cNvGrpSpPr/>
              <p:nvPr/>
            </p:nvGrpSpPr>
            <p:grpSpPr>
              <a:xfrm>
                <a:off x="3240802" y="2743203"/>
                <a:ext cx="985403" cy="2105838"/>
                <a:chOff x="2128982" y="4859992"/>
                <a:chExt cx="448209" cy="1033224"/>
              </a:xfrm>
              <a:solidFill>
                <a:schemeClr val="accent1"/>
              </a:solidFill>
              <a:effectLst>
                <a:outerShdw blurRad="50800" dist="76200" dir="2700000" algn="tl" rotWithShape="0">
                  <a:prstClr val="black">
                    <a:alpha val="40000"/>
                  </a:prstClr>
                </a:outerShdw>
              </a:effectLst>
            </p:grpSpPr>
            <p:sp>
              <p:nvSpPr>
                <p:cNvPr id="21" name="四角形: 角を丸くする 20">
                  <a:extLst>
                    <a:ext uri="{FF2B5EF4-FFF2-40B4-BE49-F238E27FC236}">
                      <a16:creationId xmlns:a16="http://schemas.microsoft.com/office/drawing/2014/main" id="{DF0A8DBD-1C82-4BF7-BD8F-9261A0E939B8}"/>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027BEEA7-D7E8-4BCC-B3C5-DBF1DAFFBC57}"/>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23" name="四角形: 角を丸くする 22">
                  <a:extLst>
                    <a:ext uri="{FF2B5EF4-FFF2-40B4-BE49-F238E27FC236}">
                      <a16:creationId xmlns:a16="http://schemas.microsoft.com/office/drawing/2014/main" id="{91ACC67E-AE59-41B2-AE46-D24160CA481F}"/>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9" name="四角形: 角を丸くする 28">
              <a:extLst>
                <a:ext uri="{FF2B5EF4-FFF2-40B4-BE49-F238E27FC236}">
                  <a16:creationId xmlns:a16="http://schemas.microsoft.com/office/drawing/2014/main" id="{DD61C36F-8FAD-42AF-9468-60E810091220}"/>
                </a:ext>
              </a:extLst>
            </p:cNvPr>
            <p:cNvSpPr/>
            <p:nvPr/>
          </p:nvSpPr>
          <p:spPr>
            <a:xfrm rot="5400000">
              <a:off x="6238768" y="2990549"/>
              <a:ext cx="268645" cy="60726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extLst>
                <a:ext uri="{FF2B5EF4-FFF2-40B4-BE49-F238E27FC236}">
                  <a16:creationId xmlns:a16="http://schemas.microsoft.com/office/drawing/2014/main" id="{7DF3CCC8-B50E-4D2A-9A79-59F4AE89385E}"/>
                </a:ext>
              </a:extLst>
            </p:cNvPr>
            <p:cNvSpPr/>
            <p:nvPr/>
          </p:nvSpPr>
          <p:spPr>
            <a:xfrm rot="5400000">
              <a:off x="6965028" y="3374536"/>
              <a:ext cx="268645" cy="60726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 name="四角形: 角を丸くする 33">
            <a:extLst>
              <a:ext uri="{FF2B5EF4-FFF2-40B4-BE49-F238E27FC236}">
                <a16:creationId xmlns:a16="http://schemas.microsoft.com/office/drawing/2014/main" id="{A1BA4985-0326-41DA-B3C9-2BA7FE507B44}"/>
              </a:ext>
            </a:extLst>
          </p:cNvPr>
          <p:cNvSpPr/>
          <p:nvPr/>
        </p:nvSpPr>
        <p:spPr>
          <a:xfrm>
            <a:off x="1611942" y="104108"/>
            <a:ext cx="6547455" cy="651272"/>
          </a:xfrm>
          <a:prstGeom prst="roundRect">
            <a:avLst/>
          </a:prstGeom>
          <a:solidFill>
            <a:schemeClr val="accent4">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600" dirty="0"/>
              <a:t>遺伝子の一部が少し変化した</a:t>
            </a:r>
          </a:p>
        </p:txBody>
      </p:sp>
      <p:sp>
        <p:nvSpPr>
          <p:cNvPr id="40" name="四角形: 角を丸くする 39">
            <a:extLst>
              <a:ext uri="{FF2B5EF4-FFF2-40B4-BE49-F238E27FC236}">
                <a16:creationId xmlns:a16="http://schemas.microsoft.com/office/drawing/2014/main" id="{A87CE24C-2A2F-47E5-997B-B8A529F17F2D}"/>
              </a:ext>
            </a:extLst>
          </p:cNvPr>
          <p:cNvSpPr/>
          <p:nvPr/>
        </p:nvSpPr>
        <p:spPr>
          <a:xfrm>
            <a:off x="1186141" y="926938"/>
            <a:ext cx="7248158" cy="1126812"/>
          </a:xfrm>
          <a:prstGeom prst="roundRect">
            <a:avLst/>
          </a:prstGeom>
          <a:solidFill>
            <a:schemeClr val="bg2">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しかし、少し変化すると、違う抗原だと考えて</a:t>
            </a:r>
            <a:endParaRPr kumimoji="1" lang="en-US" altLang="ja-JP" sz="2800" dirty="0"/>
          </a:p>
          <a:p>
            <a:r>
              <a:rPr kumimoji="1" lang="ja-JP" altLang="en-US" sz="2800" dirty="0"/>
              <a:t>ワクチンが有効でないこともある。</a:t>
            </a:r>
            <a:endParaRPr kumimoji="1" lang="en-US" altLang="ja-JP" sz="2800" dirty="0"/>
          </a:p>
        </p:txBody>
      </p:sp>
      <p:grpSp>
        <p:nvGrpSpPr>
          <p:cNvPr id="80" name="グループ化 79">
            <a:extLst>
              <a:ext uri="{FF2B5EF4-FFF2-40B4-BE49-F238E27FC236}">
                <a16:creationId xmlns:a16="http://schemas.microsoft.com/office/drawing/2014/main" id="{7A8F15D6-EAE8-409B-BDAB-FE6026FA2F9C}"/>
              </a:ext>
            </a:extLst>
          </p:cNvPr>
          <p:cNvGrpSpPr/>
          <p:nvPr/>
        </p:nvGrpSpPr>
        <p:grpSpPr>
          <a:xfrm rot="3557396">
            <a:off x="1488596" y="2463751"/>
            <a:ext cx="1545718" cy="1473393"/>
            <a:chOff x="524531" y="5154552"/>
            <a:chExt cx="1545718" cy="1473393"/>
          </a:xfrm>
        </p:grpSpPr>
        <p:grpSp>
          <p:nvGrpSpPr>
            <p:cNvPr id="81" name="グループ化 80">
              <a:extLst>
                <a:ext uri="{FF2B5EF4-FFF2-40B4-BE49-F238E27FC236}">
                  <a16:creationId xmlns:a16="http://schemas.microsoft.com/office/drawing/2014/main" id="{6636C5F1-B157-4586-A52D-E9FB55459045}"/>
                </a:ext>
              </a:extLst>
            </p:cNvPr>
            <p:cNvGrpSpPr/>
            <p:nvPr/>
          </p:nvGrpSpPr>
          <p:grpSpPr>
            <a:xfrm rot="7215995">
              <a:off x="412003" y="5267080"/>
              <a:ext cx="1473393" cy="1248337"/>
              <a:chOff x="6617432" y="2787684"/>
              <a:chExt cx="2136922" cy="1354258"/>
            </a:xfrm>
          </p:grpSpPr>
          <p:grpSp>
            <p:nvGrpSpPr>
              <p:cNvPr id="83" name="グループ化 82">
                <a:extLst>
                  <a:ext uri="{FF2B5EF4-FFF2-40B4-BE49-F238E27FC236}">
                    <a16:creationId xmlns:a16="http://schemas.microsoft.com/office/drawing/2014/main" id="{9B7C2332-7562-4A47-BEDF-DBE06085D697}"/>
                  </a:ext>
                </a:extLst>
              </p:cNvPr>
              <p:cNvGrpSpPr/>
              <p:nvPr/>
            </p:nvGrpSpPr>
            <p:grpSpPr>
              <a:xfrm rot="16200000">
                <a:off x="7153786" y="2280293"/>
                <a:ext cx="1093178" cy="2107959"/>
                <a:chOff x="1157709" y="3823956"/>
                <a:chExt cx="1093178" cy="2107959"/>
              </a:xfrm>
              <a:solidFill>
                <a:schemeClr val="tx2"/>
              </a:solidFill>
            </p:grpSpPr>
            <p:sp>
              <p:nvSpPr>
                <p:cNvPr id="86" name="正方形/長方形 85">
                  <a:extLst>
                    <a:ext uri="{FF2B5EF4-FFF2-40B4-BE49-F238E27FC236}">
                      <a16:creationId xmlns:a16="http://schemas.microsoft.com/office/drawing/2014/main" id="{3B468F3F-81C1-49E1-B0C8-79536482FA10}"/>
                    </a:ext>
                  </a:extLst>
                </p:cNvPr>
                <p:cNvSpPr/>
                <p:nvPr/>
              </p:nvSpPr>
              <p:spPr>
                <a:xfrm rot="19268038">
                  <a:off x="1311769" y="4126156"/>
                  <a:ext cx="133749" cy="456809"/>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7E1D269A-C981-4B9C-9E2B-D13F6136DF69}"/>
                    </a:ext>
                  </a:extLst>
                </p:cNvPr>
                <p:cNvSpPr/>
                <p:nvPr/>
              </p:nvSpPr>
              <p:spPr>
                <a:xfrm rot="19174717">
                  <a:off x="1157709" y="4243022"/>
                  <a:ext cx="133749" cy="456809"/>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733679B2-3A75-4BC9-B1E9-C758A6700624}"/>
                    </a:ext>
                  </a:extLst>
                </p:cNvPr>
                <p:cNvSpPr/>
                <p:nvPr/>
              </p:nvSpPr>
              <p:spPr>
                <a:xfrm rot="2390934">
                  <a:off x="2094973" y="3823956"/>
                  <a:ext cx="155914" cy="3918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BF1A9168-0C60-417B-9BC9-8583C6780C6A}"/>
                    </a:ext>
                  </a:extLst>
                </p:cNvPr>
                <p:cNvSpPr/>
                <p:nvPr/>
              </p:nvSpPr>
              <p:spPr>
                <a:xfrm rot="2484255">
                  <a:off x="2012785" y="4309853"/>
                  <a:ext cx="155914" cy="391868"/>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a:extLst>
                    <a:ext uri="{FF2B5EF4-FFF2-40B4-BE49-F238E27FC236}">
                      <a16:creationId xmlns:a16="http://schemas.microsoft.com/office/drawing/2014/main" id="{B4130E04-A4AA-41B3-BA03-A60A06D48A9D}"/>
                    </a:ext>
                  </a:extLst>
                </p:cNvPr>
                <p:cNvSpPr/>
                <p:nvPr/>
              </p:nvSpPr>
              <p:spPr>
                <a:xfrm rot="2390934">
                  <a:off x="1877935" y="4144366"/>
                  <a:ext cx="155914" cy="391868"/>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64A45940-F212-41C2-A21F-6FAE0A1AAD3C}"/>
                    </a:ext>
                  </a:extLst>
                </p:cNvPr>
                <p:cNvSpPr/>
                <p:nvPr/>
              </p:nvSpPr>
              <p:spPr>
                <a:xfrm>
                  <a:off x="1446200" y="4502822"/>
                  <a:ext cx="125388" cy="1429093"/>
                </a:xfrm>
                <a:prstGeom prst="rect">
                  <a:avLst/>
                </a:prstGeom>
                <a:solidFill>
                  <a:srgbClr val="FFFF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BB1F1D9F-A7B0-46A5-8914-A47D6DEF29AA}"/>
                    </a:ext>
                  </a:extLst>
                </p:cNvPr>
                <p:cNvSpPr/>
                <p:nvPr/>
              </p:nvSpPr>
              <p:spPr>
                <a:xfrm>
                  <a:off x="1770123" y="4463459"/>
                  <a:ext cx="125875" cy="1460489"/>
                </a:xfrm>
                <a:prstGeom prst="rect">
                  <a:avLst/>
                </a:prstGeom>
                <a:solidFill>
                  <a:srgbClr val="FFFF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正方形/長方形 83">
                <a:extLst>
                  <a:ext uri="{FF2B5EF4-FFF2-40B4-BE49-F238E27FC236}">
                    <a16:creationId xmlns:a16="http://schemas.microsoft.com/office/drawing/2014/main" id="{A93CE1A9-B9BE-4B1D-AF50-427793EDDAC7}"/>
                  </a:ext>
                </a:extLst>
              </p:cNvPr>
              <p:cNvSpPr/>
              <p:nvPr/>
            </p:nvSpPr>
            <p:spPr>
              <a:xfrm rot="13897658">
                <a:off x="6735410" y="3689820"/>
                <a:ext cx="155914" cy="3918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正方形/長方形 84">
                <a:extLst>
                  <a:ext uri="{FF2B5EF4-FFF2-40B4-BE49-F238E27FC236}">
                    <a16:creationId xmlns:a16="http://schemas.microsoft.com/office/drawing/2014/main" id="{F35DC9D9-968D-4230-8F63-11F86651E3FD}"/>
                  </a:ext>
                </a:extLst>
              </p:cNvPr>
              <p:cNvSpPr/>
              <p:nvPr/>
            </p:nvSpPr>
            <p:spPr>
              <a:xfrm rot="3072144">
                <a:off x="6845938" y="3868050"/>
                <a:ext cx="155914" cy="3918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2" name="正方形/長方形 81">
              <a:extLst>
                <a:ext uri="{FF2B5EF4-FFF2-40B4-BE49-F238E27FC236}">
                  <a16:creationId xmlns:a16="http://schemas.microsoft.com/office/drawing/2014/main" id="{1528F0D6-868C-473C-8B0B-C4B2AA088C94}"/>
                </a:ext>
              </a:extLst>
            </p:cNvPr>
            <p:cNvSpPr/>
            <p:nvPr/>
          </p:nvSpPr>
          <p:spPr>
            <a:xfrm rot="9827352">
              <a:off x="1848933" y="5814380"/>
              <a:ext cx="221316" cy="12711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6" name="グループ化 105">
            <a:extLst>
              <a:ext uri="{FF2B5EF4-FFF2-40B4-BE49-F238E27FC236}">
                <a16:creationId xmlns:a16="http://schemas.microsoft.com/office/drawing/2014/main" id="{35C1A39F-182A-4FC6-A78A-E23FDF769E76}"/>
              </a:ext>
            </a:extLst>
          </p:cNvPr>
          <p:cNvGrpSpPr/>
          <p:nvPr/>
        </p:nvGrpSpPr>
        <p:grpSpPr>
          <a:xfrm rot="3557396">
            <a:off x="3438688" y="2423162"/>
            <a:ext cx="1545718" cy="1473393"/>
            <a:chOff x="524531" y="5154552"/>
            <a:chExt cx="1545718" cy="1473393"/>
          </a:xfrm>
        </p:grpSpPr>
        <p:grpSp>
          <p:nvGrpSpPr>
            <p:cNvPr id="107" name="グループ化 106">
              <a:extLst>
                <a:ext uri="{FF2B5EF4-FFF2-40B4-BE49-F238E27FC236}">
                  <a16:creationId xmlns:a16="http://schemas.microsoft.com/office/drawing/2014/main" id="{86688DBA-5DB4-436F-AFCE-447779E3B3E9}"/>
                </a:ext>
              </a:extLst>
            </p:cNvPr>
            <p:cNvGrpSpPr/>
            <p:nvPr/>
          </p:nvGrpSpPr>
          <p:grpSpPr>
            <a:xfrm rot="7215995">
              <a:off x="412003" y="5267080"/>
              <a:ext cx="1473393" cy="1248337"/>
              <a:chOff x="6617432" y="2787684"/>
              <a:chExt cx="2136922" cy="1354258"/>
            </a:xfrm>
          </p:grpSpPr>
          <p:grpSp>
            <p:nvGrpSpPr>
              <p:cNvPr id="109" name="グループ化 108">
                <a:extLst>
                  <a:ext uri="{FF2B5EF4-FFF2-40B4-BE49-F238E27FC236}">
                    <a16:creationId xmlns:a16="http://schemas.microsoft.com/office/drawing/2014/main" id="{6A2C984F-6B41-45D1-BA2A-869A57540B48}"/>
                  </a:ext>
                </a:extLst>
              </p:cNvPr>
              <p:cNvGrpSpPr/>
              <p:nvPr/>
            </p:nvGrpSpPr>
            <p:grpSpPr>
              <a:xfrm rot="16200000">
                <a:off x="7153786" y="2280293"/>
                <a:ext cx="1093178" cy="2107959"/>
                <a:chOff x="1157709" y="3823956"/>
                <a:chExt cx="1093178" cy="2107959"/>
              </a:xfrm>
              <a:solidFill>
                <a:schemeClr val="tx2"/>
              </a:solidFill>
            </p:grpSpPr>
            <p:sp>
              <p:nvSpPr>
                <p:cNvPr id="112" name="正方形/長方形 111">
                  <a:extLst>
                    <a:ext uri="{FF2B5EF4-FFF2-40B4-BE49-F238E27FC236}">
                      <a16:creationId xmlns:a16="http://schemas.microsoft.com/office/drawing/2014/main" id="{E356B133-F807-4FFE-889C-F0D53B2B59FE}"/>
                    </a:ext>
                  </a:extLst>
                </p:cNvPr>
                <p:cNvSpPr/>
                <p:nvPr/>
              </p:nvSpPr>
              <p:spPr>
                <a:xfrm rot="19268038">
                  <a:off x="1311769" y="4126156"/>
                  <a:ext cx="133749" cy="456809"/>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正方形/長方形 112">
                  <a:extLst>
                    <a:ext uri="{FF2B5EF4-FFF2-40B4-BE49-F238E27FC236}">
                      <a16:creationId xmlns:a16="http://schemas.microsoft.com/office/drawing/2014/main" id="{A7234259-C3AF-4457-9D53-23352A37E124}"/>
                    </a:ext>
                  </a:extLst>
                </p:cNvPr>
                <p:cNvSpPr/>
                <p:nvPr/>
              </p:nvSpPr>
              <p:spPr>
                <a:xfrm rot="19174717">
                  <a:off x="1157709" y="4243022"/>
                  <a:ext cx="133749" cy="456809"/>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正方形/長方形 113">
                  <a:extLst>
                    <a:ext uri="{FF2B5EF4-FFF2-40B4-BE49-F238E27FC236}">
                      <a16:creationId xmlns:a16="http://schemas.microsoft.com/office/drawing/2014/main" id="{2A37BC8B-623E-4C10-9464-F021BD21EC91}"/>
                    </a:ext>
                  </a:extLst>
                </p:cNvPr>
                <p:cNvSpPr/>
                <p:nvPr/>
              </p:nvSpPr>
              <p:spPr>
                <a:xfrm rot="2390934">
                  <a:off x="2094973" y="3823956"/>
                  <a:ext cx="155914" cy="3918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正方形/長方形 114">
                  <a:extLst>
                    <a:ext uri="{FF2B5EF4-FFF2-40B4-BE49-F238E27FC236}">
                      <a16:creationId xmlns:a16="http://schemas.microsoft.com/office/drawing/2014/main" id="{007108D6-FCC6-4BDC-87F3-8D135AED61A5}"/>
                    </a:ext>
                  </a:extLst>
                </p:cNvPr>
                <p:cNvSpPr/>
                <p:nvPr/>
              </p:nvSpPr>
              <p:spPr>
                <a:xfrm rot="2484255">
                  <a:off x="2012785" y="4309853"/>
                  <a:ext cx="155914" cy="391868"/>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正方形/長方形 115">
                  <a:extLst>
                    <a:ext uri="{FF2B5EF4-FFF2-40B4-BE49-F238E27FC236}">
                      <a16:creationId xmlns:a16="http://schemas.microsoft.com/office/drawing/2014/main" id="{2143475F-F08B-4C62-9CCE-BD6AC0350C30}"/>
                    </a:ext>
                  </a:extLst>
                </p:cNvPr>
                <p:cNvSpPr/>
                <p:nvPr/>
              </p:nvSpPr>
              <p:spPr>
                <a:xfrm rot="2390934">
                  <a:off x="1877935" y="4144366"/>
                  <a:ext cx="155914" cy="391868"/>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正方形/長方形 116">
                  <a:extLst>
                    <a:ext uri="{FF2B5EF4-FFF2-40B4-BE49-F238E27FC236}">
                      <a16:creationId xmlns:a16="http://schemas.microsoft.com/office/drawing/2014/main" id="{66667223-0D22-4636-9BFC-AB6531EF51A7}"/>
                    </a:ext>
                  </a:extLst>
                </p:cNvPr>
                <p:cNvSpPr/>
                <p:nvPr/>
              </p:nvSpPr>
              <p:spPr>
                <a:xfrm>
                  <a:off x="1446200" y="4502822"/>
                  <a:ext cx="125388" cy="1429093"/>
                </a:xfrm>
                <a:prstGeom prst="rect">
                  <a:avLst/>
                </a:prstGeom>
                <a:solidFill>
                  <a:srgbClr val="FFFF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正方形/長方形 117">
                  <a:extLst>
                    <a:ext uri="{FF2B5EF4-FFF2-40B4-BE49-F238E27FC236}">
                      <a16:creationId xmlns:a16="http://schemas.microsoft.com/office/drawing/2014/main" id="{E2173AF3-9BA7-4A3E-93A7-F2876BD9202B}"/>
                    </a:ext>
                  </a:extLst>
                </p:cNvPr>
                <p:cNvSpPr/>
                <p:nvPr/>
              </p:nvSpPr>
              <p:spPr>
                <a:xfrm>
                  <a:off x="1770123" y="4463459"/>
                  <a:ext cx="125875" cy="1460489"/>
                </a:xfrm>
                <a:prstGeom prst="rect">
                  <a:avLst/>
                </a:prstGeom>
                <a:solidFill>
                  <a:srgbClr val="FFFF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0" name="正方形/長方形 109">
                <a:extLst>
                  <a:ext uri="{FF2B5EF4-FFF2-40B4-BE49-F238E27FC236}">
                    <a16:creationId xmlns:a16="http://schemas.microsoft.com/office/drawing/2014/main" id="{68ED7594-325D-44FE-9EF5-258302E6356F}"/>
                  </a:ext>
                </a:extLst>
              </p:cNvPr>
              <p:cNvSpPr/>
              <p:nvPr/>
            </p:nvSpPr>
            <p:spPr>
              <a:xfrm rot="13897658">
                <a:off x="6735410" y="3689820"/>
                <a:ext cx="155914" cy="3918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正方形/長方形 110">
                <a:extLst>
                  <a:ext uri="{FF2B5EF4-FFF2-40B4-BE49-F238E27FC236}">
                    <a16:creationId xmlns:a16="http://schemas.microsoft.com/office/drawing/2014/main" id="{CA63F22C-D95B-45AA-A9F6-8108BA848730}"/>
                  </a:ext>
                </a:extLst>
              </p:cNvPr>
              <p:cNvSpPr/>
              <p:nvPr/>
            </p:nvSpPr>
            <p:spPr>
              <a:xfrm rot="3072144">
                <a:off x="6845938" y="3868050"/>
                <a:ext cx="155914" cy="3918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8" name="正方形/長方形 107">
              <a:extLst>
                <a:ext uri="{FF2B5EF4-FFF2-40B4-BE49-F238E27FC236}">
                  <a16:creationId xmlns:a16="http://schemas.microsoft.com/office/drawing/2014/main" id="{0DC03B65-B491-4DBA-8C82-37E8AC32599B}"/>
                </a:ext>
              </a:extLst>
            </p:cNvPr>
            <p:cNvSpPr/>
            <p:nvPr/>
          </p:nvSpPr>
          <p:spPr>
            <a:xfrm rot="9827352">
              <a:off x="1848933" y="5814380"/>
              <a:ext cx="221316" cy="12711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9" name="正方形/長方形 58">
            <a:extLst>
              <a:ext uri="{FF2B5EF4-FFF2-40B4-BE49-F238E27FC236}">
                <a16:creationId xmlns:a16="http://schemas.microsoft.com/office/drawing/2014/main" id="{EA2E86AA-D5BA-41CC-A12B-8FB37F08EE14}"/>
              </a:ext>
            </a:extLst>
          </p:cNvPr>
          <p:cNvSpPr/>
          <p:nvPr/>
        </p:nvSpPr>
        <p:spPr>
          <a:xfrm>
            <a:off x="3349609" y="2334547"/>
            <a:ext cx="1642776" cy="1689723"/>
          </a:xfrm>
          <a:prstGeom prst="rect">
            <a:avLst/>
          </a:prstGeom>
          <a:gradFill>
            <a:gsLst>
              <a:gs pos="0">
                <a:schemeClr val="bg1">
                  <a:shade val="30000"/>
                  <a:satMod val="115000"/>
                  <a:lumMod val="92000"/>
                  <a:lumOff val="8000"/>
                </a:schemeClr>
              </a:gs>
              <a:gs pos="100000">
                <a:schemeClr val="bg1">
                  <a:shade val="100000"/>
                  <a:satMod val="11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descr="画面の領域">
            <a:extLst>
              <a:ext uri="{FF2B5EF4-FFF2-40B4-BE49-F238E27FC236}">
                <a16:creationId xmlns:a16="http://schemas.microsoft.com/office/drawing/2014/main" id="{0F618531-32F4-4E34-84EE-176E62EDE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36199" y="3852931"/>
            <a:ext cx="2715381" cy="2855918"/>
          </a:xfrm>
          <a:prstGeom prst="rect">
            <a:avLst/>
          </a:prstGeom>
          <a:ln w="28575">
            <a:solidFill>
              <a:schemeClr val="accent2">
                <a:lumMod val="50000"/>
              </a:schemeClr>
            </a:solidFill>
          </a:ln>
          <a:effectLst>
            <a:outerShdw blurRad="50800" dist="114300" dir="2700000" algn="tl" rotWithShape="0">
              <a:prstClr val="black">
                <a:alpha val="40000"/>
              </a:prstClr>
            </a:outerShdw>
          </a:effectLst>
        </p:spPr>
      </p:pic>
      <p:sp>
        <p:nvSpPr>
          <p:cNvPr id="42" name="吹き出し: 円形 41">
            <a:extLst>
              <a:ext uri="{FF2B5EF4-FFF2-40B4-BE49-F238E27FC236}">
                <a16:creationId xmlns:a16="http://schemas.microsoft.com/office/drawing/2014/main" id="{C14E6151-0B8B-436D-B2F6-F0C5CA4D1004}"/>
              </a:ext>
            </a:extLst>
          </p:cNvPr>
          <p:cNvSpPr/>
          <p:nvPr/>
        </p:nvSpPr>
        <p:spPr>
          <a:xfrm>
            <a:off x="251857" y="1284890"/>
            <a:ext cx="5172350" cy="1681091"/>
          </a:xfrm>
          <a:prstGeom prst="wedgeEllipseCallout">
            <a:avLst>
              <a:gd name="adj1" fmla="val -10406"/>
              <a:gd name="adj2" fmla="val 125053"/>
            </a:avLst>
          </a:prstGeom>
          <a:solidFill>
            <a:schemeClr val="accent5">
              <a:lumMod val="20000"/>
              <a:lumOff val="80000"/>
            </a:schemeClr>
          </a:solidFill>
          <a:ln>
            <a:solidFill>
              <a:srgbClr val="FF0000"/>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部品が違うから攻撃対象では無い</a:t>
            </a:r>
            <a:r>
              <a:rPr kumimoji="1" lang="ja-JP" altLang="en-US" sz="3200" dirty="0">
                <a:solidFill>
                  <a:srgbClr val="FF0000"/>
                </a:solidFill>
              </a:rPr>
              <a:t>！</a:t>
            </a:r>
          </a:p>
        </p:txBody>
      </p:sp>
      <p:sp>
        <p:nvSpPr>
          <p:cNvPr id="158" name="吹き出し: 円形 157">
            <a:extLst>
              <a:ext uri="{FF2B5EF4-FFF2-40B4-BE49-F238E27FC236}">
                <a16:creationId xmlns:a16="http://schemas.microsoft.com/office/drawing/2014/main" id="{105B7AAD-461C-4531-ADAC-1B2D29E8D3BB}"/>
              </a:ext>
            </a:extLst>
          </p:cNvPr>
          <p:cNvSpPr/>
          <p:nvPr/>
        </p:nvSpPr>
        <p:spPr>
          <a:xfrm>
            <a:off x="2821988" y="3879804"/>
            <a:ext cx="3252991" cy="777594"/>
          </a:xfrm>
          <a:prstGeom prst="wedgeEllipseCallout">
            <a:avLst>
              <a:gd name="adj1" fmla="val -63796"/>
              <a:gd name="adj2" fmla="val 27734"/>
            </a:avLst>
          </a:prstGeom>
          <a:solidFill>
            <a:schemeClr val="accent5">
              <a:lumMod val="20000"/>
              <a:lumOff val="80000"/>
            </a:schemeClr>
          </a:solidFill>
          <a:ln>
            <a:solidFill>
              <a:srgbClr val="FF0000"/>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攻撃中止</a:t>
            </a:r>
            <a:r>
              <a:rPr kumimoji="1" lang="ja-JP" altLang="en-US" sz="3200" dirty="0">
                <a:solidFill>
                  <a:srgbClr val="FF0000"/>
                </a:solidFill>
              </a:rPr>
              <a:t>！</a:t>
            </a:r>
          </a:p>
        </p:txBody>
      </p:sp>
    </p:spTree>
    <p:extLst>
      <p:ext uri="{BB962C8B-B14F-4D97-AF65-F5344CB8AC3E}">
        <p14:creationId xmlns:p14="http://schemas.microsoft.com/office/powerpoint/2010/main" val="274882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22222E-6 3.33333E-6 L 0.21424 0.00092 " pathEditMode="relative" rAng="0" ptsTypes="AA">
                                      <p:cBhvr>
                                        <p:cTn id="10" dur="2000" fill="hold"/>
                                        <p:tgtEl>
                                          <p:spTgt spid="80"/>
                                        </p:tgtEl>
                                        <p:attrNameLst>
                                          <p:attrName>ppt_x</p:attrName>
                                          <p:attrName>ppt_y</p:attrName>
                                        </p:attrNameLst>
                                      </p:cBhvr>
                                      <p:rCtr x="10712" y="46"/>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subTnLst>
                                    <p:set>
                                      <p:cBhvr override="childStyle">
                                        <p:cTn dur="1" fill="hold" display="0" masterRel="nextClick" afterEffect="1"/>
                                        <p:tgtEl>
                                          <p:spTgt spid="42"/>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fade">
                                      <p:cBhvr>
                                        <p:cTn id="25" dur="500"/>
                                        <p:tgtEl>
                                          <p:spTgt spid="10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500"/>
                                        <p:tgtEl>
                                          <p:spTgt spid="59"/>
                                        </p:tgtEl>
                                      </p:cBhvr>
                                    </p:animEffect>
                                  </p:childTnLst>
                                </p:cTn>
                              </p:par>
                              <p:par>
                                <p:cTn id="29" presetID="35" presetClass="path" presetSubtype="0" accel="50000" decel="50000" fill="hold" nodeType="withEffect">
                                  <p:stCondLst>
                                    <p:cond delay="0"/>
                                  </p:stCondLst>
                                  <p:childTnLst>
                                    <p:animMotion origin="layout" path="M -2.77778E-7 1.85185E-6 L -0.25 1.85185E-6 " pathEditMode="relative" rAng="0" ptsTypes="AA">
                                      <p:cBhvr>
                                        <p:cTn id="30" dur="2000" fill="hold"/>
                                        <p:tgtEl>
                                          <p:spTgt spid="106"/>
                                        </p:tgtEl>
                                        <p:attrNameLst>
                                          <p:attrName>ppt_x</p:attrName>
                                          <p:attrName>ppt_y</p:attrName>
                                        </p:attrNameLst>
                                      </p:cBhvr>
                                      <p:rCtr x="-12500" y="0"/>
                                    </p:animMotion>
                                  </p:childTnLst>
                                </p:cTn>
                              </p:par>
                              <p:par>
                                <p:cTn id="31" presetID="10" presetClass="entr" presetSubtype="0" fill="hold" grpId="0" nodeType="withEffect">
                                  <p:stCondLst>
                                    <p:cond delay="0"/>
                                  </p:stCondLst>
                                  <p:childTnLst>
                                    <p:set>
                                      <p:cBhvr>
                                        <p:cTn id="32" dur="1" fill="hold">
                                          <p:stCondLst>
                                            <p:cond delay="0"/>
                                          </p:stCondLst>
                                        </p:cTn>
                                        <p:tgtEl>
                                          <p:spTgt spid="158"/>
                                        </p:tgtEl>
                                        <p:attrNameLst>
                                          <p:attrName>style.visibility</p:attrName>
                                        </p:attrNameLst>
                                      </p:cBhvr>
                                      <p:to>
                                        <p:strVal val="visible"/>
                                      </p:to>
                                    </p:set>
                                    <p:animEffect transition="in" filter="fade">
                                      <p:cBhvr>
                                        <p:cTn id="33"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42" grpId="0" animBg="1"/>
      <p:bldP spid="15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星: 32 pt 14">
            <a:extLst>
              <a:ext uri="{FF2B5EF4-FFF2-40B4-BE49-F238E27FC236}">
                <a16:creationId xmlns:a16="http://schemas.microsoft.com/office/drawing/2014/main" id="{CBDBFCE6-7B16-4352-8D30-0173438CDF62}"/>
              </a:ext>
            </a:extLst>
          </p:cNvPr>
          <p:cNvSpPr/>
          <p:nvPr/>
        </p:nvSpPr>
        <p:spPr>
          <a:xfrm>
            <a:off x="-6687" y="1888050"/>
            <a:ext cx="4151615" cy="4053961"/>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F43C7EBB-ADF8-4F1F-99B7-17126D4F096F}"/>
              </a:ext>
            </a:extLst>
          </p:cNvPr>
          <p:cNvGrpSpPr/>
          <p:nvPr/>
        </p:nvGrpSpPr>
        <p:grpSpPr>
          <a:xfrm rot="5400000">
            <a:off x="609029" y="2733966"/>
            <a:ext cx="2841321" cy="2105840"/>
            <a:chOff x="1384884" y="2743201"/>
            <a:chExt cx="2841321" cy="2105840"/>
          </a:xfrm>
        </p:grpSpPr>
        <p:grpSp>
          <p:nvGrpSpPr>
            <p:cNvPr id="2" name="グループ化 1">
              <a:extLst>
                <a:ext uri="{FF2B5EF4-FFF2-40B4-BE49-F238E27FC236}">
                  <a16:creationId xmlns:a16="http://schemas.microsoft.com/office/drawing/2014/main" id="{B5ED1E6F-E154-4FDE-BA82-AE273A023D8E}"/>
                </a:ext>
              </a:extLst>
            </p:cNvPr>
            <p:cNvGrpSpPr/>
            <p:nvPr/>
          </p:nvGrpSpPr>
          <p:grpSpPr>
            <a:xfrm>
              <a:off x="1384884" y="2743201"/>
              <a:ext cx="1727771" cy="2105840"/>
              <a:chOff x="2128982" y="4859991"/>
              <a:chExt cx="785874" cy="1033225"/>
            </a:xfrm>
            <a:solidFill>
              <a:schemeClr val="accent1"/>
            </a:solidFill>
            <a:effectLst>
              <a:outerShdw blurRad="50800" dist="76200" dir="2700000" algn="tl" rotWithShape="0">
                <a:prstClr val="black">
                  <a:alpha val="40000"/>
                </a:prstClr>
              </a:outerShdw>
            </a:effectLst>
          </p:grpSpPr>
          <p:sp>
            <p:nvSpPr>
              <p:cNvPr id="3" name="四角形: 角を丸くする 2">
                <a:extLst>
                  <a:ext uri="{FF2B5EF4-FFF2-40B4-BE49-F238E27FC236}">
                    <a16:creationId xmlns:a16="http://schemas.microsoft.com/office/drawing/2014/main" id="{047BE46E-BB1F-47F7-9F75-D59823875077}"/>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B769F86C-7A14-4BBF-9B3F-85D104D6EC80}"/>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5" name="四角形: 角を丸くする 4">
                <a:extLst>
                  <a:ext uri="{FF2B5EF4-FFF2-40B4-BE49-F238E27FC236}">
                    <a16:creationId xmlns:a16="http://schemas.microsoft.com/office/drawing/2014/main" id="{EB7D6816-98E9-45AC-9D64-577A5D3DE19B}"/>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911B6360-1611-438A-810F-2908C03F6210}"/>
                  </a:ext>
                </a:extLst>
              </p:cNvPr>
              <p:cNvSpPr/>
              <p:nvPr/>
            </p:nvSpPr>
            <p:spPr>
              <a:xfrm>
                <a:off x="2635478"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7CE4D882-ABEE-4E12-9391-8053296F6E2F}"/>
                  </a:ext>
                </a:extLst>
              </p:cNvPr>
              <p:cNvSpPr/>
              <p:nvPr/>
            </p:nvSpPr>
            <p:spPr>
              <a:xfrm>
                <a:off x="2804311" y="4859991"/>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a:extLst>
                <a:ext uri="{FF2B5EF4-FFF2-40B4-BE49-F238E27FC236}">
                  <a16:creationId xmlns:a16="http://schemas.microsoft.com/office/drawing/2014/main" id="{E6463246-AF9A-4169-A437-206F89DBA69A}"/>
                </a:ext>
              </a:extLst>
            </p:cNvPr>
            <p:cNvGrpSpPr/>
            <p:nvPr/>
          </p:nvGrpSpPr>
          <p:grpSpPr>
            <a:xfrm>
              <a:off x="3240802" y="2743203"/>
              <a:ext cx="985403" cy="2105838"/>
              <a:chOff x="2128982" y="4859992"/>
              <a:chExt cx="448209" cy="1033224"/>
            </a:xfrm>
            <a:solidFill>
              <a:schemeClr val="accent1"/>
            </a:solidFill>
            <a:effectLst>
              <a:outerShdw blurRad="50800" dist="76200" dir="2700000" algn="tl" rotWithShape="0">
                <a:prstClr val="black">
                  <a:alpha val="40000"/>
                </a:prstClr>
              </a:outerShdw>
            </a:effectLst>
          </p:grpSpPr>
          <p:sp>
            <p:nvSpPr>
              <p:cNvPr id="9" name="四角形: 角を丸くする 8">
                <a:extLst>
                  <a:ext uri="{FF2B5EF4-FFF2-40B4-BE49-F238E27FC236}">
                    <a16:creationId xmlns:a16="http://schemas.microsoft.com/office/drawing/2014/main" id="{630E82C3-43F7-43FB-8DED-4DDD1B43CC04}"/>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22D98934-83C1-4834-8369-AFC68B794103}"/>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11" name="四角形: 角を丸くする 10">
                <a:extLst>
                  <a:ext uri="{FF2B5EF4-FFF2-40B4-BE49-F238E27FC236}">
                    <a16:creationId xmlns:a16="http://schemas.microsoft.com/office/drawing/2014/main" id="{CD6ADCAC-D432-4BFD-81FA-9D004EC6AD77}"/>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31" name="グループ化 30">
            <a:extLst>
              <a:ext uri="{FF2B5EF4-FFF2-40B4-BE49-F238E27FC236}">
                <a16:creationId xmlns:a16="http://schemas.microsoft.com/office/drawing/2014/main" id="{D63D8E8A-87B4-4A38-8C03-22286ADDF240}"/>
              </a:ext>
            </a:extLst>
          </p:cNvPr>
          <p:cNvGrpSpPr/>
          <p:nvPr/>
        </p:nvGrpSpPr>
        <p:grpSpPr>
          <a:xfrm>
            <a:off x="4992385" y="1823978"/>
            <a:ext cx="4151615" cy="4053961"/>
            <a:chOff x="4719911" y="1823978"/>
            <a:chExt cx="4151615" cy="4053961"/>
          </a:xfrm>
        </p:grpSpPr>
        <p:sp>
          <p:nvSpPr>
            <p:cNvPr id="17" name="星: 32 pt 16">
              <a:extLst>
                <a:ext uri="{FF2B5EF4-FFF2-40B4-BE49-F238E27FC236}">
                  <a16:creationId xmlns:a16="http://schemas.microsoft.com/office/drawing/2014/main" id="{C235866C-00B6-42E9-A321-2388C9095E03}"/>
                </a:ext>
              </a:extLst>
            </p:cNvPr>
            <p:cNvSpPr/>
            <p:nvPr/>
          </p:nvSpPr>
          <p:spPr>
            <a:xfrm>
              <a:off x="4719911" y="1823978"/>
              <a:ext cx="4151615" cy="4053961"/>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BEA59EB0-22CC-4956-9B8B-36E9705356AA}"/>
                </a:ext>
              </a:extLst>
            </p:cNvPr>
            <p:cNvGrpSpPr/>
            <p:nvPr/>
          </p:nvGrpSpPr>
          <p:grpSpPr>
            <a:xfrm rot="5400000">
              <a:off x="5278013" y="2798038"/>
              <a:ext cx="2841321" cy="2105840"/>
              <a:chOff x="1384884" y="2743201"/>
              <a:chExt cx="2841321" cy="2105840"/>
            </a:xfrm>
          </p:grpSpPr>
          <p:grpSp>
            <p:nvGrpSpPr>
              <p:cNvPr id="19" name="グループ化 18">
                <a:extLst>
                  <a:ext uri="{FF2B5EF4-FFF2-40B4-BE49-F238E27FC236}">
                    <a16:creationId xmlns:a16="http://schemas.microsoft.com/office/drawing/2014/main" id="{5C803168-3BB7-448D-B96C-39DF4A6ED12A}"/>
                  </a:ext>
                </a:extLst>
              </p:cNvPr>
              <p:cNvGrpSpPr/>
              <p:nvPr/>
            </p:nvGrpSpPr>
            <p:grpSpPr>
              <a:xfrm>
                <a:off x="1384884" y="2743201"/>
                <a:ext cx="1727771" cy="2105840"/>
                <a:chOff x="2128982" y="4859991"/>
                <a:chExt cx="785874" cy="1033225"/>
              </a:xfrm>
              <a:solidFill>
                <a:schemeClr val="accent1"/>
              </a:solidFill>
              <a:effectLst>
                <a:outerShdw blurRad="50800" dist="76200" dir="2700000" algn="tl" rotWithShape="0">
                  <a:prstClr val="black">
                    <a:alpha val="40000"/>
                  </a:prstClr>
                </a:outerShdw>
              </a:effectLst>
            </p:grpSpPr>
            <p:sp>
              <p:nvSpPr>
                <p:cNvPr id="24" name="四角形: 角を丸くする 23">
                  <a:extLst>
                    <a:ext uri="{FF2B5EF4-FFF2-40B4-BE49-F238E27FC236}">
                      <a16:creationId xmlns:a16="http://schemas.microsoft.com/office/drawing/2014/main" id="{71125593-66E1-4BE4-AA22-D77012392F7C}"/>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38B49C78-3387-4CD2-B8C9-A58A03054305}"/>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26" name="四角形: 角を丸くする 25">
                  <a:extLst>
                    <a:ext uri="{FF2B5EF4-FFF2-40B4-BE49-F238E27FC236}">
                      <a16:creationId xmlns:a16="http://schemas.microsoft.com/office/drawing/2014/main" id="{55A67EE2-1419-469F-A7F2-96F45EC77ECF}"/>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0A69CF8A-8614-43FB-9362-2B43554F1DDE}"/>
                    </a:ext>
                  </a:extLst>
                </p:cNvPr>
                <p:cNvSpPr/>
                <p:nvPr/>
              </p:nvSpPr>
              <p:spPr>
                <a:xfrm>
                  <a:off x="2635478"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CCC2A24C-AD3B-444B-931D-0CFF2E37FAB2}"/>
                    </a:ext>
                  </a:extLst>
                </p:cNvPr>
                <p:cNvSpPr/>
                <p:nvPr/>
              </p:nvSpPr>
              <p:spPr>
                <a:xfrm>
                  <a:off x="2804311" y="4859991"/>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9A8DEA5A-B459-48DD-8969-BA593C5FD3B1}"/>
                  </a:ext>
                </a:extLst>
              </p:cNvPr>
              <p:cNvGrpSpPr/>
              <p:nvPr/>
            </p:nvGrpSpPr>
            <p:grpSpPr>
              <a:xfrm>
                <a:off x="3240802" y="2743203"/>
                <a:ext cx="985403" cy="2105838"/>
                <a:chOff x="2128982" y="4859992"/>
                <a:chExt cx="448209" cy="1033224"/>
              </a:xfrm>
              <a:solidFill>
                <a:schemeClr val="accent1"/>
              </a:solidFill>
              <a:effectLst>
                <a:outerShdw blurRad="50800" dist="76200" dir="2700000" algn="tl" rotWithShape="0">
                  <a:prstClr val="black">
                    <a:alpha val="40000"/>
                  </a:prstClr>
                </a:outerShdw>
              </a:effectLst>
            </p:grpSpPr>
            <p:sp>
              <p:nvSpPr>
                <p:cNvPr id="21" name="四角形: 角を丸くする 20">
                  <a:extLst>
                    <a:ext uri="{FF2B5EF4-FFF2-40B4-BE49-F238E27FC236}">
                      <a16:creationId xmlns:a16="http://schemas.microsoft.com/office/drawing/2014/main" id="{DF0A8DBD-1C82-4BF7-BD8F-9261A0E939B8}"/>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027BEEA7-D7E8-4BCC-B3C5-DBF1DAFFBC57}"/>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23" name="四角形: 角を丸くする 22">
                  <a:extLst>
                    <a:ext uri="{FF2B5EF4-FFF2-40B4-BE49-F238E27FC236}">
                      <a16:creationId xmlns:a16="http://schemas.microsoft.com/office/drawing/2014/main" id="{91ACC67E-AE59-41B2-AE46-D24160CA481F}"/>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sp>
        <p:nvSpPr>
          <p:cNvPr id="32" name="矢印: 右 31">
            <a:extLst>
              <a:ext uri="{FF2B5EF4-FFF2-40B4-BE49-F238E27FC236}">
                <a16:creationId xmlns:a16="http://schemas.microsoft.com/office/drawing/2014/main" id="{A93B5DD2-2D34-4D7E-8175-289A646A032D}"/>
              </a:ext>
            </a:extLst>
          </p:cNvPr>
          <p:cNvSpPr/>
          <p:nvPr/>
        </p:nvSpPr>
        <p:spPr>
          <a:xfrm>
            <a:off x="3478723" y="3159859"/>
            <a:ext cx="1976582" cy="800124"/>
          </a:xfrm>
          <a:prstGeom prst="rightArrow">
            <a:avLst/>
          </a:prstGeom>
          <a:solidFill>
            <a:srgbClr val="FF0000"/>
          </a:solidFill>
          <a:ln>
            <a:solidFill>
              <a:srgbClr val="FFFF00"/>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03C07EA4-318B-414F-89EF-BDDDD46BA20F}"/>
              </a:ext>
            </a:extLst>
          </p:cNvPr>
          <p:cNvSpPr/>
          <p:nvPr/>
        </p:nvSpPr>
        <p:spPr>
          <a:xfrm>
            <a:off x="3305481" y="2465523"/>
            <a:ext cx="2189018" cy="786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rPr>
              <a:t>複製</a:t>
            </a:r>
          </a:p>
        </p:txBody>
      </p:sp>
      <p:grpSp>
        <p:nvGrpSpPr>
          <p:cNvPr id="38" name="グループ化 37">
            <a:extLst>
              <a:ext uri="{FF2B5EF4-FFF2-40B4-BE49-F238E27FC236}">
                <a16:creationId xmlns:a16="http://schemas.microsoft.com/office/drawing/2014/main" id="{9A11A970-5C7C-40DF-9923-F88BFE0406F2}"/>
              </a:ext>
            </a:extLst>
          </p:cNvPr>
          <p:cNvGrpSpPr/>
          <p:nvPr/>
        </p:nvGrpSpPr>
        <p:grpSpPr>
          <a:xfrm>
            <a:off x="5918227" y="3136333"/>
            <a:ext cx="2098972" cy="704724"/>
            <a:chOff x="5925093" y="3146238"/>
            <a:chExt cx="2098972" cy="704724"/>
          </a:xfrm>
        </p:grpSpPr>
        <p:sp>
          <p:nvSpPr>
            <p:cNvPr id="36" name="四角形: 角を丸くする 35">
              <a:extLst>
                <a:ext uri="{FF2B5EF4-FFF2-40B4-BE49-F238E27FC236}">
                  <a16:creationId xmlns:a16="http://schemas.microsoft.com/office/drawing/2014/main" id="{9DBFF544-EF1A-4B99-9448-D8809D2079FD}"/>
                </a:ext>
              </a:extLst>
            </p:cNvPr>
            <p:cNvSpPr/>
            <p:nvPr/>
          </p:nvSpPr>
          <p:spPr>
            <a:xfrm rot="5400000">
              <a:off x="6833446" y="2237885"/>
              <a:ext cx="282266" cy="209897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extLst>
                <a:ext uri="{FF2B5EF4-FFF2-40B4-BE49-F238E27FC236}">
                  <a16:creationId xmlns:a16="http://schemas.microsoft.com/office/drawing/2014/main" id="{24AD74CC-0E59-4636-B4A5-35E3D5031A02}"/>
                </a:ext>
              </a:extLst>
            </p:cNvPr>
            <p:cNvSpPr/>
            <p:nvPr/>
          </p:nvSpPr>
          <p:spPr>
            <a:xfrm rot="5400000">
              <a:off x="6822137" y="2649034"/>
              <a:ext cx="304884" cy="209897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四角形: 角を丸くする 38">
            <a:extLst>
              <a:ext uri="{FF2B5EF4-FFF2-40B4-BE49-F238E27FC236}">
                <a16:creationId xmlns:a16="http://schemas.microsoft.com/office/drawing/2014/main" id="{C4AB51AE-FA59-4617-A1F3-26AECFFFC728}"/>
              </a:ext>
            </a:extLst>
          </p:cNvPr>
          <p:cNvSpPr/>
          <p:nvPr/>
        </p:nvSpPr>
        <p:spPr>
          <a:xfrm>
            <a:off x="804761" y="511573"/>
            <a:ext cx="7190458" cy="1126812"/>
          </a:xfrm>
          <a:prstGeom prst="roundRect">
            <a:avLst/>
          </a:prstGeom>
          <a:solidFill>
            <a:schemeClr val="accent4">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遺伝子が突然変異で全く変わると大流行</a:t>
            </a:r>
            <a:endParaRPr kumimoji="1" lang="en-US" altLang="ja-JP" sz="2800" dirty="0"/>
          </a:p>
          <a:p>
            <a:r>
              <a:rPr kumimoji="1" lang="ja-JP" altLang="en-US" sz="2800" dirty="0"/>
              <a:t>（</a:t>
            </a:r>
            <a:r>
              <a:rPr kumimoji="1" lang="ja-JP" altLang="en-US" sz="2800" dirty="0">
                <a:solidFill>
                  <a:srgbClr val="FF0000"/>
                </a:solidFill>
              </a:rPr>
              <a:t>パンデミック</a:t>
            </a:r>
            <a:r>
              <a:rPr kumimoji="1" lang="ja-JP" altLang="en-US" sz="2800" dirty="0"/>
              <a:t>）となる。</a:t>
            </a:r>
          </a:p>
        </p:txBody>
      </p:sp>
    </p:spTree>
    <p:extLst>
      <p:ext uri="{BB962C8B-B14F-4D97-AF65-F5344CB8AC3E}">
        <p14:creationId xmlns:p14="http://schemas.microsoft.com/office/powerpoint/2010/main" val="123310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500"/>
                                        <p:tgtEl>
                                          <p:spTgt spid="3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8CC9271-C8F9-4AB5-9944-582A579BF0D4}"/>
              </a:ext>
            </a:extLst>
          </p:cNvPr>
          <p:cNvSpPr/>
          <p:nvPr/>
        </p:nvSpPr>
        <p:spPr>
          <a:xfrm>
            <a:off x="704194" y="346842"/>
            <a:ext cx="6695090" cy="1713186"/>
          </a:xfrm>
          <a:prstGeom prst="rect">
            <a:avLst/>
          </a:prstGeom>
          <a:solidFill>
            <a:schemeClr val="accent1">
              <a:lumMod val="20000"/>
              <a:lumOff val="80000"/>
            </a:schemeClr>
          </a:solidFill>
          <a:ln w="1270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以前</a:t>
            </a:r>
            <a:r>
              <a:rPr kumimoji="1" lang="ja-JP" altLang="en-US" sz="2800" dirty="0">
                <a:solidFill>
                  <a:schemeClr val="tx1"/>
                </a:solidFill>
              </a:rPr>
              <a:t>大流行したインフルエンザウイルスの</a:t>
            </a:r>
            <a:r>
              <a:rPr kumimoji="1" lang="ja-JP" altLang="en-US" sz="2800" dirty="0">
                <a:solidFill>
                  <a:srgbClr val="FF0000"/>
                </a:solidFill>
              </a:rPr>
              <a:t>抗原が少しずつ変化</a:t>
            </a:r>
            <a:r>
              <a:rPr kumimoji="1" lang="ja-JP" altLang="en-US" sz="2800" dirty="0"/>
              <a:t>しているため、流行が現在も続いている。</a:t>
            </a:r>
          </a:p>
        </p:txBody>
      </p:sp>
      <p:sp>
        <p:nvSpPr>
          <p:cNvPr id="3" name="正方形/長方形 2">
            <a:extLst>
              <a:ext uri="{FF2B5EF4-FFF2-40B4-BE49-F238E27FC236}">
                <a16:creationId xmlns:a16="http://schemas.microsoft.com/office/drawing/2014/main" id="{7E4E0193-CBFF-4847-AD3F-1CC39F348A65}"/>
              </a:ext>
            </a:extLst>
          </p:cNvPr>
          <p:cNvSpPr/>
          <p:nvPr/>
        </p:nvSpPr>
        <p:spPr>
          <a:xfrm>
            <a:off x="-262759" y="2144110"/>
            <a:ext cx="5717628" cy="98797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具体的な例をあげると</a:t>
            </a:r>
          </a:p>
        </p:txBody>
      </p:sp>
      <p:sp>
        <p:nvSpPr>
          <p:cNvPr id="4" name="正方形/長方形 3">
            <a:extLst>
              <a:ext uri="{FF2B5EF4-FFF2-40B4-BE49-F238E27FC236}">
                <a16:creationId xmlns:a16="http://schemas.microsoft.com/office/drawing/2014/main" id="{878A67E7-B27D-467F-8B6C-90EF76DE49A0}"/>
              </a:ext>
            </a:extLst>
          </p:cNvPr>
          <p:cNvSpPr/>
          <p:nvPr/>
        </p:nvSpPr>
        <p:spPr>
          <a:xfrm>
            <a:off x="704194" y="3092578"/>
            <a:ext cx="7441324" cy="1944414"/>
          </a:xfrm>
          <a:prstGeom prst="rect">
            <a:avLst/>
          </a:prstGeom>
          <a:solidFill>
            <a:srgbClr val="DBE7FD"/>
          </a:solidFill>
          <a:ln w="28575">
            <a:solidFill>
              <a:schemeClr val="accent1">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b="1" dirty="0">
                <a:solidFill>
                  <a:srgbClr val="FF0000"/>
                </a:solidFill>
              </a:rPr>
              <a:t>①</a:t>
            </a:r>
            <a:r>
              <a:rPr kumimoji="1" lang="en-US" altLang="ja-JP" sz="2800" dirty="0"/>
              <a:t>1918</a:t>
            </a:r>
            <a:r>
              <a:rPr kumimoji="1" lang="ja-JP" altLang="en-US" sz="2800" dirty="0"/>
              <a:t>年に大流行して</a:t>
            </a:r>
            <a:r>
              <a:rPr kumimoji="1" lang="en-US" altLang="ja-JP" sz="2800" dirty="0"/>
              <a:t>4000</a:t>
            </a:r>
            <a:r>
              <a:rPr kumimoji="1" lang="ja-JP" altLang="en-US" sz="2800" dirty="0"/>
              <a:t>万人が死亡した</a:t>
            </a:r>
            <a:endParaRPr kumimoji="1" lang="en-US" altLang="ja-JP" sz="2800" dirty="0"/>
          </a:p>
          <a:p>
            <a:r>
              <a:rPr kumimoji="1" lang="ja-JP" altLang="en-US" sz="2800" b="1" dirty="0">
                <a:solidFill>
                  <a:srgbClr val="FF0000"/>
                </a:solidFill>
              </a:rPr>
              <a:t>スペインかぜ</a:t>
            </a:r>
            <a:r>
              <a:rPr kumimoji="1" lang="ja-JP" altLang="en-US" sz="2800" dirty="0"/>
              <a:t>（</a:t>
            </a:r>
            <a:r>
              <a:rPr kumimoji="1" lang="ja-JP" altLang="en-US" sz="2400" dirty="0"/>
              <a:t>インフルエンザ</a:t>
            </a:r>
            <a:r>
              <a:rPr kumimoji="1" lang="en-US" altLang="ja-JP" sz="2400" dirty="0"/>
              <a:t>A</a:t>
            </a:r>
            <a:r>
              <a:rPr kumimoji="1" lang="ja-JP" altLang="en-US" sz="2400" dirty="0"/>
              <a:t>型</a:t>
            </a:r>
            <a:r>
              <a:rPr kumimoji="1" lang="ja-JP" altLang="en-US" sz="2800" dirty="0"/>
              <a:t>）のウイルスは</a:t>
            </a:r>
            <a:endParaRPr kumimoji="1" lang="en-US" altLang="ja-JP" sz="2800" dirty="0"/>
          </a:p>
          <a:p>
            <a:r>
              <a:rPr kumimoji="1" lang="en-US" altLang="ja-JP" sz="2800" b="1" dirty="0" err="1">
                <a:solidFill>
                  <a:srgbClr val="FF0000"/>
                </a:solidFill>
              </a:rPr>
              <a:t>H1N1</a:t>
            </a:r>
            <a:r>
              <a:rPr kumimoji="1" lang="ja-JP" altLang="en-US" sz="2800" dirty="0">
                <a:solidFill>
                  <a:schemeClr val="tx1"/>
                </a:solidFill>
              </a:rPr>
              <a:t>であったが、このウイルスの亜型が現在も</a:t>
            </a:r>
            <a:endParaRPr kumimoji="1" lang="en-US" altLang="ja-JP" sz="2800" dirty="0">
              <a:solidFill>
                <a:schemeClr val="tx1"/>
              </a:solidFill>
            </a:endParaRPr>
          </a:p>
          <a:p>
            <a:r>
              <a:rPr kumimoji="1" lang="ja-JP" altLang="en-US" sz="2800" dirty="0">
                <a:solidFill>
                  <a:schemeClr val="tx1"/>
                </a:solidFill>
              </a:rPr>
              <a:t>流行している（日本の死者数約</a:t>
            </a:r>
            <a:r>
              <a:rPr kumimoji="1" lang="en-US" altLang="ja-JP" sz="2800" dirty="0">
                <a:solidFill>
                  <a:srgbClr val="FF0000"/>
                </a:solidFill>
              </a:rPr>
              <a:t>4</a:t>
            </a:r>
            <a:r>
              <a:rPr kumimoji="1" lang="ja-JP" altLang="en-US" sz="2800" dirty="0">
                <a:solidFill>
                  <a:srgbClr val="FF0000"/>
                </a:solidFill>
              </a:rPr>
              <a:t>８万人</a:t>
            </a:r>
            <a:r>
              <a:rPr kumimoji="1" lang="ja-JP" altLang="en-US" sz="2800" dirty="0">
                <a:solidFill>
                  <a:schemeClr val="tx1"/>
                </a:solidFill>
              </a:rPr>
              <a:t>）。</a:t>
            </a:r>
          </a:p>
        </p:txBody>
      </p:sp>
      <p:sp>
        <p:nvSpPr>
          <p:cNvPr id="5" name="正方形/長方形 4">
            <a:extLst>
              <a:ext uri="{FF2B5EF4-FFF2-40B4-BE49-F238E27FC236}">
                <a16:creationId xmlns:a16="http://schemas.microsoft.com/office/drawing/2014/main" id="{3A58C581-4D8D-4BDD-9DFC-5C8954C94A29}"/>
              </a:ext>
            </a:extLst>
          </p:cNvPr>
          <p:cNvSpPr/>
          <p:nvPr/>
        </p:nvSpPr>
        <p:spPr>
          <a:xfrm>
            <a:off x="837711" y="5249919"/>
            <a:ext cx="7325710" cy="122971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p>
          <a:p>
            <a:r>
              <a:rPr kumimoji="1" lang="ja-JP" altLang="en-US" sz="2800" dirty="0"/>
              <a:t>この</a:t>
            </a:r>
            <a:r>
              <a:rPr kumimoji="1" lang="en-US" altLang="ja-JP" sz="2800" dirty="0"/>
              <a:t>H</a:t>
            </a:r>
            <a:r>
              <a:rPr kumimoji="1" lang="ja-JP" altLang="en-US" sz="2800" dirty="0"/>
              <a:t>１</a:t>
            </a:r>
            <a:r>
              <a:rPr kumimoji="1" lang="en-US" altLang="ja-JP" sz="2800" dirty="0"/>
              <a:t>N1</a:t>
            </a:r>
            <a:r>
              <a:rPr kumimoji="1" lang="ja-JP" altLang="en-US" sz="2800" dirty="0"/>
              <a:t>ウイルスの変異で生まれたのが</a:t>
            </a:r>
            <a:endParaRPr kumimoji="1" lang="en-US" altLang="ja-JP" sz="2800" dirty="0"/>
          </a:p>
          <a:p>
            <a:r>
              <a:rPr kumimoji="1" lang="en-US" altLang="ja-JP" sz="2800" dirty="0">
                <a:solidFill>
                  <a:schemeClr val="tx1"/>
                </a:solidFill>
              </a:rPr>
              <a:t>2009</a:t>
            </a:r>
            <a:r>
              <a:rPr kumimoji="1" lang="ja-JP" altLang="en-US" sz="2800" dirty="0">
                <a:solidFill>
                  <a:schemeClr val="tx1"/>
                </a:solidFill>
              </a:rPr>
              <a:t>年に発生した</a:t>
            </a:r>
            <a:r>
              <a:rPr kumimoji="1" lang="ja-JP" altLang="en-US" sz="2800" dirty="0">
                <a:solidFill>
                  <a:srgbClr val="FF0000"/>
                </a:solidFill>
              </a:rPr>
              <a:t>新型インフルエンザ（</a:t>
            </a:r>
            <a:r>
              <a:rPr kumimoji="1" lang="en-US" altLang="ja-JP" sz="2800" dirty="0">
                <a:solidFill>
                  <a:srgbClr val="FF0000"/>
                </a:solidFill>
              </a:rPr>
              <a:t>H1N1pdm</a:t>
            </a:r>
            <a:r>
              <a:rPr kumimoji="1" lang="ja-JP" altLang="en-US" sz="2800" dirty="0">
                <a:solidFill>
                  <a:srgbClr val="FF0000"/>
                </a:solidFill>
              </a:rPr>
              <a:t>）。</a:t>
            </a:r>
            <a:endParaRPr kumimoji="1" lang="en-US" altLang="ja-JP" sz="2800" dirty="0">
              <a:solidFill>
                <a:schemeClr val="tx1"/>
              </a:solidFill>
            </a:endParaRPr>
          </a:p>
          <a:p>
            <a:pPr algn="ctr"/>
            <a:endParaRPr kumimoji="1" lang="ja-JP" altLang="en-US" sz="2800" dirty="0"/>
          </a:p>
        </p:txBody>
      </p:sp>
      <p:sp>
        <p:nvSpPr>
          <p:cNvPr id="7" name="正方形/長方形 6">
            <a:extLst>
              <a:ext uri="{FF2B5EF4-FFF2-40B4-BE49-F238E27FC236}">
                <a16:creationId xmlns:a16="http://schemas.microsoft.com/office/drawing/2014/main" id="{5C7FBB6F-56D2-4474-99C8-D1B744ECD758}"/>
              </a:ext>
            </a:extLst>
          </p:cNvPr>
          <p:cNvSpPr/>
          <p:nvPr/>
        </p:nvSpPr>
        <p:spPr>
          <a:xfrm>
            <a:off x="779904" y="5579649"/>
            <a:ext cx="7325710" cy="122971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現在使用されているワクチンも、この</a:t>
            </a:r>
            <a:r>
              <a:rPr kumimoji="1" lang="en-US" altLang="ja-JP" sz="2800" dirty="0"/>
              <a:t>2</a:t>
            </a:r>
            <a:r>
              <a:rPr kumimoji="1" lang="ja-JP" altLang="en-US" sz="2800" dirty="0" err="1"/>
              <a:t>つの</a:t>
            </a:r>
            <a:r>
              <a:rPr kumimoji="1" lang="ja-JP" altLang="en-US" sz="2800" dirty="0"/>
              <a:t>型（</a:t>
            </a:r>
            <a:r>
              <a:rPr kumimoji="1" lang="en-US" altLang="ja-JP" sz="2800" dirty="0" err="1"/>
              <a:t>H1N1</a:t>
            </a:r>
            <a:r>
              <a:rPr kumimoji="1" lang="ja-JP" altLang="en-US" sz="2800" dirty="0"/>
              <a:t>と</a:t>
            </a:r>
            <a:r>
              <a:rPr kumimoji="1" lang="en-US" altLang="ja-JP" sz="2800" dirty="0" err="1"/>
              <a:t>H3N2</a:t>
            </a:r>
            <a:r>
              <a:rPr kumimoji="1" lang="ja-JP" altLang="en-US" sz="2800" dirty="0"/>
              <a:t>の亜型）が使われている。</a:t>
            </a:r>
            <a:endParaRPr kumimoji="1" lang="en-US" altLang="ja-JP" sz="2800" dirty="0"/>
          </a:p>
          <a:p>
            <a:pPr algn="ctr"/>
            <a:endParaRPr kumimoji="1" lang="ja-JP" altLang="en-US" sz="2800" dirty="0"/>
          </a:p>
        </p:txBody>
      </p:sp>
      <p:sp>
        <p:nvSpPr>
          <p:cNvPr id="8" name="正方形/長方形 7">
            <a:extLst>
              <a:ext uri="{FF2B5EF4-FFF2-40B4-BE49-F238E27FC236}">
                <a16:creationId xmlns:a16="http://schemas.microsoft.com/office/drawing/2014/main" id="{1E42F65A-21B9-450E-BA67-9F278CF49164}"/>
              </a:ext>
            </a:extLst>
          </p:cNvPr>
          <p:cNvSpPr/>
          <p:nvPr/>
        </p:nvSpPr>
        <p:spPr>
          <a:xfrm flipV="1">
            <a:off x="837711" y="4019066"/>
            <a:ext cx="6699162"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9AA886E2-93F4-45A5-8D78-69153911BADF}"/>
              </a:ext>
            </a:extLst>
          </p:cNvPr>
          <p:cNvSpPr/>
          <p:nvPr/>
        </p:nvSpPr>
        <p:spPr>
          <a:xfrm>
            <a:off x="837711" y="4456508"/>
            <a:ext cx="794239"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91D17FE3-2EA3-4D68-8527-449345F4B1E5}"/>
              </a:ext>
            </a:extLst>
          </p:cNvPr>
          <p:cNvSpPr/>
          <p:nvPr/>
        </p:nvSpPr>
        <p:spPr>
          <a:xfrm>
            <a:off x="702145" y="3069718"/>
            <a:ext cx="7481228" cy="1944414"/>
          </a:xfrm>
          <a:prstGeom prst="rect">
            <a:avLst/>
          </a:prstGeom>
          <a:solidFill>
            <a:schemeClr val="accent4">
              <a:lumMod val="20000"/>
              <a:lumOff val="80000"/>
            </a:schemeClr>
          </a:solidFill>
          <a:ln w="28575">
            <a:solidFill>
              <a:schemeClr val="accent4">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b="1" dirty="0">
                <a:solidFill>
                  <a:srgbClr val="FF0000"/>
                </a:solidFill>
              </a:rPr>
              <a:t>②</a:t>
            </a:r>
            <a:r>
              <a:rPr kumimoji="1" lang="en-US" altLang="ja-JP" sz="2800" dirty="0"/>
              <a:t>19</a:t>
            </a:r>
            <a:r>
              <a:rPr kumimoji="1" lang="ja-JP" altLang="en-US" sz="2800" dirty="0"/>
              <a:t>６８年に大流行して</a:t>
            </a:r>
            <a:r>
              <a:rPr kumimoji="1" lang="en-US" altLang="ja-JP" sz="2800" dirty="0"/>
              <a:t>100</a:t>
            </a:r>
            <a:r>
              <a:rPr kumimoji="1" lang="ja-JP" altLang="en-US" sz="2800" dirty="0"/>
              <a:t>万人が死亡した</a:t>
            </a:r>
            <a:endParaRPr kumimoji="1" lang="en-US" altLang="ja-JP" sz="2800" dirty="0"/>
          </a:p>
          <a:p>
            <a:r>
              <a:rPr kumimoji="1" lang="ja-JP" altLang="en-US" sz="2800" b="1" dirty="0">
                <a:solidFill>
                  <a:srgbClr val="FF0000"/>
                </a:solidFill>
              </a:rPr>
              <a:t>香港かぜ</a:t>
            </a:r>
            <a:r>
              <a:rPr kumimoji="1" lang="ja-JP" altLang="en-US" sz="2800" dirty="0"/>
              <a:t>（インフルエンザ</a:t>
            </a:r>
            <a:r>
              <a:rPr kumimoji="1" lang="en-US" altLang="ja-JP" sz="2800" dirty="0"/>
              <a:t>A</a:t>
            </a:r>
            <a:r>
              <a:rPr kumimoji="1" lang="ja-JP" altLang="en-US" sz="2800" dirty="0"/>
              <a:t>型）のウイルスは</a:t>
            </a:r>
            <a:endParaRPr kumimoji="1" lang="en-US" altLang="ja-JP" sz="2800" dirty="0"/>
          </a:p>
          <a:p>
            <a:r>
              <a:rPr kumimoji="1" lang="en-US" altLang="ja-JP" sz="2800" b="1" dirty="0">
                <a:solidFill>
                  <a:srgbClr val="FF0000"/>
                </a:solidFill>
              </a:rPr>
              <a:t>H</a:t>
            </a:r>
            <a:r>
              <a:rPr kumimoji="1" lang="ja-JP" altLang="en-US" sz="2800" b="1" dirty="0">
                <a:solidFill>
                  <a:srgbClr val="FF0000"/>
                </a:solidFill>
              </a:rPr>
              <a:t>３</a:t>
            </a:r>
            <a:r>
              <a:rPr kumimoji="1" lang="en-US" altLang="ja-JP" sz="2800" b="1" dirty="0">
                <a:solidFill>
                  <a:srgbClr val="FF0000"/>
                </a:solidFill>
              </a:rPr>
              <a:t>N</a:t>
            </a:r>
            <a:r>
              <a:rPr kumimoji="1" lang="ja-JP" altLang="en-US" sz="2800" b="1" dirty="0">
                <a:solidFill>
                  <a:srgbClr val="FF0000"/>
                </a:solidFill>
              </a:rPr>
              <a:t>２</a:t>
            </a:r>
            <a:r>
              <a:rPr kumimoji="1" lang="ja-JP" altLang="en-US" sz="2800" dirty="0">
                <a:solidFill>
                  <a:schemeClr val="tx1"/>
                </a:solidFill>
              </a:rPr>
              <a:t>であったが、このウイルスの亜型も現在</a:t>
            </a:r>
            <a:endParaRPr kumimoji="1" lang="en-US" altLang="ja-JP" sz="2800" dirty="0">
              <a:solidFill>
                <a:schemeClr val="tx1"/>
              </a:solidFill>
            </a:endParaRPr>
          </a:p>
          <a:p>
            <a:r>
              <a:rPr kumimoji="1" lang="ja-JP" altLang="en-US" sz="2800" dirty="0">
                <a:solidFill>
                  <a:schemeClr val="tx1"/>
                </a:solidFill>
              </a:rPr>
              <a:t>流行している（日本での死者約</a:t>
            </a:r>
            <a:r>
              <a:rPr kumimoji="1" lang="en-US" altLang="ja-JP" sz="2800" dirty="0">
                <a:solidFill>
                  <a:schemeClr val="tx1"/>
                </a:solidFill>
              </a:rPr>
              <a:t>2000</a:t>
            </a:r>
            <a:r>
              <a:rPr kumimoji="1" lang="ja-JP" altLang="en-US" sz="2800" dirty="0">
                <a:solidFill>
                  <a:schemeClr val="tx1"/>
                </a:solidFill>
              </a:rPr>
              <a:t>人）。</a:t>
            </a:r>
          </a:p>
        </p:txBody>
      </p:sp>
      <p:sp>
        <p:nvSpPr>
          <p:cNvPr id="11" name="正方形/長方形 10">
            <a:extLst>
              <a:ext uri="{FF2B5EF4-FFF2-40B4-BE49-F238E27FC236}">
                <a16:creationId xmlns:a16="http://schemas.microsoft.com/office/drawing/2014/main" id="{3F60BAB0-B35A-4C33-A76F-DB0C2F14BEA6}"/>
              </a:ext>
            </a:extLst>
          </p:cNvPr>
          <p:cNvSpPr/>
          <p:nvPr/>
        </p:nvSpPr>
        <p:spPr>
          <a:xfrm flipV="1">
            <a:off x="799856" y="3999599"/>
            <a:ext cx="6699162"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E815BDF6-833A-4CD0-AE68-6D8EA5E7E019}"/>
              </a:ext>
            </a:extLst>
          </p:cNvPr>
          <p:cNvSpPr/>
          <p:nvPr/>
        </p:nvSpPr>
        <p:spPr>
          <a:xfrm>
            <a:off x="819803" y="4429735"/>
            <a:ext cx="924330"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EBF801D0-2E3D-486D-BFEB-6275B5DEDCB9}"/>
              </a:ext>
            </a:extLst>
          </p:cNvPr>
          <p:cNvSpPr/>
          <p:nvPr/>
        </p:nvSpPr>
        <p:spPr>
          <a:xfrm>
            <a:off x="684242" y="3064259"/>
            <a:ext cx="7481228" cy="1972733"/>
          </a:xfrm>
          <a:prstGeom prst="rect">
            <a:avLst/>
          </a:prstGeom>
          <a:solidFill>
            <a:srgbClr val="DBE7FD"/>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solidFill>
                  <a:srgbClr val="FF0000"/>
                </a:solidFill>
              </a:rPr>
              <a:t>1957</a:t>
            </a:r>
            <a:r>
              <a:rPr kumimoji="1" lang="ja-JP" altLang="en-US" sz="2800" dirty="0">
                <a:solidFill>
                  <a:srgbClr val="FF0000"/>
                </a:solidFill>
              </a:rPr>
              <a:t>年</a:t>
            </a:r>
            <a:r>
              <a:rPr kumimoji="1" lang="ja-JP" altLang="en-US" sz="2800" dirty="0"/>
              <a:t>には</a:t>
            </a:r>
            <a:r>
              <a:rPr kumimoji="1" lang="ja-JP" altLang="en-US" sz="2800" dirty="0">
                <a:solidFill>
                  <a:srgbClr val="FF0000"/>
                </a:solidFill>
              </a:rPr>
              <a:t>アジア風邪</a:t>
            </a:r>
            <a:r>
              <a:rPr kumimoji="1" lang="ja-JP" altLang="en-US" sz="2800" dirty="0"/>
              <a:t>が大流行して世界中で</a:t>
            </a:r>
            <a:endParaRPr kumimoji="1" lang="en-US" altLang="ja-JP" sz="2800" dirty="0"/>
          </a:p>
          <a:p>
            <a:r>
              <a:rPr kumimoji="1" lang="ja-JP" altLang="en-US" sz="2800" dirty="0"/>
              <a:t>２００万人が死亡した。このウイルスは</a:t>
            </a:r>
            <a:r>
              <a:rPr kumimoji="1" lang="en-US" altLang="ja-JP" sz="2800" dirty="0" err="1">
                <a:solidFill>
                  <a:srgbClr val="FF0000"/>
                </a:solidFill>
              </a:rPr>
              <a:t>H2N2</a:t>
            </a:r>
            <a:r>
              <a:rPr kumimoji="1" lang="ja-JP" altLang="en-US" sz="2800" dirty="0"/>
              <a:t>であったが現在この亜型は流行していない。</a:t>
            </a:r>
          </a:p>
        </p:txBody>
      </p:sp>
    </p:spTree>
    <p:extLst>
      <p:ext uri="{BB962C8B-B14F-4D97-AF65-F5344CB8AC3E}">
        <p14:creationId xmlns:p14="http://schemas.microsoft.com/office/powerpoint/2010/main" val="41349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2000"/>
                                        <p:tgtEl>
                                          <p:spTgt spid="8"/>
                                        </p:tgtEl>
                                      </p:cBhvr>
                                    </p:animEffect>
                                  </p:childTnLst>
                                </p:cTn>
                              </p:par>
                            </p:childTnLst>
                          </p:cTn>
                        </p:par>
                        <p:par>
                          <p:cTn id="17" fill="hold">
                            <p:stCondLst>
                              <p:cond delay="25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2000"/>
                                        <p:tgtEl>
                                          <p:spTgt spid="11"/>
                                        </p:tgtEl>
                                      </p:cBhvr>
                                    </p:animEffect>
                                  </p:childTnLst>
                                </p:cTn>
                              </p:par>
                            </p:childTnLst>
                          </p:cTn>
                        </p:par>
                        <p:par>
                          <p:cTn id="35" fill="hold">
                            <p:stCondLst>
                              <p:cond delay="2500"/>
                            </p:stCondLst>
                            <p:childTnLst>
                              <p:par>
                                <p:cTn id="36" presetID="22" presetClass="entr" presetSubtype="8"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7" grpId="0"/>
      <p:bldP spid="8" grpId="0" animBg="1"/>
      <p:bldP spid="10" grpId="0" animBg="1"/>
      <p:bldP spid="6" grpId="0" animBg="1"/>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画面の領域">
            <a:extLst>
              <a:ext uri="{FF2B5EF4-FFF2-40B4-BE49-F238E27FC236}">
                <a16:creationId xmlns:a16="http://schemas.microsoft.com/office/drawing/2014/main" id="{48495657-707B-40FC-98BD-35A03E9D82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 y="269506"/>
            <a:ext cx="8724176" cy="6167642"/>
          </a:xfrm>
          <a:prstGeom prst="rect">
            <a:avLst/>
          </a:prstGeom>
        </p:spPr>
      </p:pic>
      <p:grpSp>
        <p:nvGrpSpPr>
          <p:cNvPr id="9" name="グループ化 8">
            <a:extLst>
              <a:ext uri="{FF2B5EF4-FFF2-40B4-BE49-F238E27FC236}">
                <a16:creationId xmlns:a16="http://schemas.microsoft.com/office/drawing/2014/main" id="{3D14CE8D-5C79-4B55-983B-CB4E5EF061E5}"/>
              </a:ext>
            </a:extLst>
          </p:cNvPr>
          <p:cNvGrpSpPr/>
          <p:nvPr/>
        </p:nvGrpSpPr>
        <p:grpSpPr>
          <a:xfrm>
            <a:off x="75438" y="1174282"/>
            <a:ext cx="8862680" cy="5592279"/>
            <a:chOff x="-213320" y="1326682"/>
            <a:chExt cx="8862680" cy="5592279"/>
          </a:xfrm>
        </p:grpSpPr>
        <p:sp>
          <p:nvSpPr>
            <p:cNvPr id="10" name="楕円 9">
              <a:extLst>
                <a:ext uri="{FF2B5EF4-FFF2-40B4-BE49-F238E27FC236}">
                  <a16:creationId xmlns:a16="http://schemas.microsoft.com/office/drawing/2014/main" id="{C282CC1C-7A5F-474F-B285-7DA36488CB2D}"/>
                </a:ext>
              </a:extLst>
            </p:cNvPr>
            <p:cNvSpPr/>
            <p:nvPr/>
          </p:nvSpPr>
          <p:spPr>
            <a:xfrm>
              <a:off x="5376771" y="1326682"/>
              <a:ext cx="3272589" cy="5486400"/>
            </a:xfrm>
            <a:prstGeom prst="ellipse">
              <a:avLst/>
            </a:prstGeom>
            <a:noFill/>
            <a:ln w="57150">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E2EB3CE7-2EC4-435E-B119-D270D9B47640}"/>
                </a:ext>
              </a:extLst>
            </p:cNvPr>
            <p:cNvSpPr/>
            <p:nvPr/>
          </p:nvSpPr>
          <p:spPr>
            <a:xfrm>
              <a:off x="-213320" y="1432561"/>
              <a:ext cx="3272589" cy="5486400"/>
            </a:xfrm>
            <a:prstGeom prst="ellipse">
              <a:avLst/>
            </a:prstGeom>
            <a:noFill/>
            <a:ln w="57150">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正方形/長方形 11">
            <a:extLst>
              <a:ext uri="{FF2B5EF4-FFF2-40B4-BE49-F238E27FC236}">
                <a16:creationId xmlns:a16="http://schemas.microsoft.com/office/drawing/2014/main" id="{7326D8A3-3D94-4A08-B384-7A1802A4E076}"/>
              </a:ext>
            </a:extLst>
          </p:cNvPr>
          <p:cNvSpPr/>
          <p:nvPr/>
        </p:nvSpPr>
        <p:spPr>
          <a:xfrm>
            <a:off x="3561347" y="1115455"/>
            <a:ext cx="5376771" cy="5651106"/>
          </a:xfrm>
          <a:prstGeom prst="rect">
            <a:avLst/>
          </a:prstGeom>
          <a:solidFill>
            <a:schemeClr val="accent4">
              <a:lumMod val="20000"/>
              <a:lumOff val="8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スペイン風邪は</a:t>
            </a:r>
            <a:r>
              <a:rPr kumimoji="1" lang="en-US" altLang="ja-JP" sz="2800" dirty="0">
                <a:solidFill>
                  <a:schemeClr val="tx1"/>
                </a:solidFill>
              </a:rPr>
              <a:t>1977</a:t>
            </a:r>
            <a:r>
              <a:rPr kumimoji="1" lang="ja-JP" altLang="en-US" sz="2800" dirty="0">
                <a:solidFill>
                  <a:schemeClr val="tx1"/>
                </a:solidFill>
              </a:rPr>
              <a:t>年</a:t>
            </a:r>
            <a:r>
              <a:rPr kumimoji="1" lang="ja-JP" altLang="en-US" sz="2800" dirty="0">
                <a:solidFill>
                  <a:srgbClr val="FF0000"/>
                </a:solidFill>
              </a:rPr>
              <a:t>ソ連風邪</a:t>
            </a:r>
            <a:endParaRPr kumimoji="1" lang="en-US" altLang="ja-JP" sz="2800" dirty="0">
              <a:solidFill>
                <a:srgbClr val="FF0000"/>
              </a:solidFill>
            </a:endParaRPr>
          </a:p>
          <a:p>
            <a:r>
              <a:rPr kumimoji="1" lang="ja-JP" altLang="en-US" sz="2800" dirty="0">
                <a:solidFill>
                  <a:schemeClr val="tx1"/>
                </a:solidFill>
              </a:rPr>
              <a:t>として復活</a:t>
            </a:r>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endParaRPr kumimoji="1" lang="ja-JP" altLang="en-US" sz="2800" dirty="0">
              <a:solidFill>
                <a:schemeClr val="tx1"/>
              </a:solidFill>
            </a:endParaRPr>
          </a:p>
        </p:txBody>
      </p:sp>
      <p:sp>
        <p:nvSpPr>
          <p:cNvPr id="13" name="矢印: 下 12">
            <a:extLst>
              <a:ext uri="{FF2B5EF4-FFF2-40B4-BE49-F238E27FC236}">
                <a16:creationId xmlns:a16="http://schemas.microsoft.com/office/drawing/2014/main" id="{29451F63-A42F-4DC7-93A7-284A2D0EE623}"/>
              </a:ext>
            </a:extLst>
          </p:cNvPr>
          <p:cNvSpPr/>
          <p:nvPr/>
        </p:nvSpPr>
        <p:spPr>
          <a:xfrm>
            <a:off x="5736657" y="2589196"/>
            <a:ext cx="481263" cy="1337911"/>
          </a:xfrm>
          <a:prstGeom prst="downArrow">
            <a:avLst/>
          </a:prstGeom>
          <a:solidFill>
            <a:srgbClr val="FF0000"/>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35FDCB94-2335-44C4-BB24-D28A56246BE7}"/>
              </a:ext>
            </a:extLst>
          </p:cNvPr>
          <p:cNvSpPr/>
          <p:nvPr/>
        </p:nvSpPr>
        <p:spPr>
          <a:xfrm>
            <a:off x="3719102" y="3904660"/>
            <a:ext cx="4997635" cy="1972103"/>
          </a:xfrm>
          <a:prstGeom prst="roundRect">
            <a:avLst>
              <a:gd name="adj" fmla="val 16667"/>
            </a:avLst>
          </a:prstGeom>
          <a:solidFill>
            <a:schemeClr val="accent2">
              <a:lumMod val="20000"/>
              <a:lumOff val="80000"/>
            </a:schemeClr>
          </a:solidFill>
          <a:ln w="19050">
            <a:solidFill>
              <a:srgbClr val="00B0F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ja-JP" altLang="en-US" sz="2800" dirty="0">
                <a:solidFill>
                  <a:schemeClr val="tx1"/>
                </a:solidFill>
              </a:rPr>
              <a:t>その後</a:t>
            </a:r>
            <a:r>
              <a:rPr kumimoji="1" lang="en-US" altLang="ja-JP" sz="2800" dirty="0">
                <a:solidFill>
                  <a:srgbClr val="FF0000"/>
                </a:solidFill>
              </a:rPr>
              <a:t>2009</a:t>
            </a:r>
            <a:r>
              <a:rPr kumimoji="1" lang="ja-JP" altLang="en-US" sz="2800" dirty="0">
                <a:solidFill>
                  <a:srgbClr val="FF0000"/>
                </a:solidFill>
              </a:rPr>
              <a:t>年</a:t>
            </a:r>
            <a:r>
              <a:rPr kumimoji="1" lang="ja-JP" altLang="en-US" sz="2800" dirty="0">
                <a:solidFill>
                  <a:schemeClr val="tx1"/>
                </a:solidFill>
              </a:rPr>
              <a:t>に変異して</a:t>
            </a:r>
            <a:r>
              <a:rPr kumimoji="1" lang="ja-JP" altLang="en-US" sz="2800" dirty="0">
                <a:solidFill>
                  <a:srgbClr val="FF0000"/>
                </a:solidFill>
              </a:rPr>
              <a:t>新型インフルエンザ（</a:t>
            </a:r>
            <a:r>
              <a:rPr kumimoji="1" lang="en-US" altLang="ja-JP" sz="2800" dirty="0" err="1">
                <a:solidFill>
                  <a:srgbClr val="FF0000"/>
                </a:solidFill>
              </a:rPr>
              <a:t>H1N1pdm</a:t>
            </a:r>
            <a:r>
              <a:rPr kumimoji="1" lang="ja-JP" altLang="en-US" sz="2800" dirty="0">
                <a:solidFill>
                  <a:srgbClr val="FF0000"/>
                </a:solidFill>
              </a:rPr>
              <a:t>）</a:t>
            </a:r>
            <a:r>
              <a:rPr kumimoji="1" lang="ja-JP" altLang="en-US" sz="2800" dirty="0">
                <a:solidFill>
                  <a:schemeClr val="tx1"/>
                </a:solidFill>
              </a:rPr>
              <a:t>と</a:t>
            </a:r>
            <a:endParaRPr kumimoji="1" lang="en-US" altLang="ja-JP" sz="2800" dirty="0">
              <a:solidFill>
                <a:schemeClr val="tx1"/>
              </a:solidFill>
            </a:endParaRPr>
          </a:p>
          <a:p>
            <a:r>
              <a:rPr kumimoji="1" lang="ja-JP" altLang="en-US" sz="2800" dirty="0">
                <a:solidFill>
                  <a:schemeClr val="tx1"/>
                </a:solidFill>
              </a:rPr>
              <a:t>して出現。その亜型が今も</a:t>
            </a:r>
            <a:endParaRPr kumimoji="1" lang="en-US" altLang="ja-JP" sz="2800" dirty="0">
              <a:solidFill>
                <a:schemeClr val="tx1"/>
              </a:solidFill>
            </a:endParaRPr>
          </a:p>
          <a:p>
            <a:r>
              <a:rPr kumimoji="1" lang="ja-JP" altLang="en-US" sz="2800" dirty="0">
                <a:solidFill>
                  <a:schemeClr val="tx1"/>
                </a:solidFill>
              </a:rPr>
              <a:t>流行している。</a:t>
            </a:r>
            <a:endParaRPr kumimoji="1" lang="en-US" altLang="ja-JP" sz="2800" dirty="0">
              <a:solidFill>
                <a:schemeClr val="tx1"/>
              </a:solidFill>
            </a:endParaRPr>
          </a:p>
          <a:p>
            <a:pPr algn="ctr"/>
            <a:endParaRPr kumimoji="1" lang="ja-JP" altLang="en-US" dirty="0"/>
          </a:p>
        </p:txBody>
      </p:sp>
      <p:sp>
        <p:nvSpPr>
          <p:cNvPr id="16" name="矢印: 上 15">
            <a:extLst>
              <a:ext uri="{FF2B5EF4-FFF2-40B4-BE49-F238E27FC236}">
                <a16:creationId xmlns:a16="http://schemas.microsoft.com/office/drawing/2014/main" id="{F560E26A-618B-40A8-959E-8DEF4923F00D}"/>
              </a:ext>
            </a:extLst>
          </p:cNvPr>
          <p:cNvSpPr/>
          <p:nvPr/>
        </p:nvSpPr>
        <p:spPr>
          <a:xfrm rot="2492446">
            <a:off x="3072769" y="2334016"/>
            <a:ext cx="601713" cy="2613298"/>
          </a:xfrm>
          <a:prstGeom prst="upArrow">
            <a:avLst/>
          </a:prstGeom>
          <a:solidFill>
            <a:srgbClr val="FF0000"/>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3C5217CA-AA21-4D39-9E75-57D5DAEA7787}"/>
              </a:ext>
            </a:extLst>
          </p:cNvPr>
          <p:cNvSpPr/>
          <p:nvPr/>
        </p:nvSpPr>
        <p:spPr>
          <a:xfrm>
            <a:off x="75438" y="1115455"/>
            <a:ext cx="8978290" cy="979843"/>
          </a:xfrm>
          <a:prstGeom prst="rect">
            <a:avLst/>
          </a:prstGeom>
          <a:solidFill>
            <a:schemeClr val="bg2">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solidFill>
                  <a:srgbClr val="FF0000"/>
                </a:solidFill>
              </a:rPr>
              <a:t>パンデミック</a:t>
            </a:r>
            <a:r>
              <a:rPr kumimoji="1" lang="ja-JP" altLang="en-US" sz="2800" dirty="0"/>
              <a:t>の語源はギリシャ語の</a:t>
            </a:r>
            <a:r>
              <a:rPr kumimoji="1" lang="ja-JP" altLang="en-US" sz="2800" dirty="0">
                <a:solidFill>
                  <a:srgbClr val="FF0000"/>
                </a:solidFill>
              </a:rPr>
              <a:t>パン</a:t>
            </a:r>
            <a:r>
              <a:rPr kumimoji="1" lang="ja-JP" altLang="en-US" sz="2800" dirty="0"/>
              <a:t>（</a:t>
            </a:r>
            <a:r>
              <a:rPr kumimoji="1" lang="en-US" altLang="ja-JP" sz="2800" dirty="0"/>
              <a:t>pan)</a:t>
            </a:r>
            <a:r>
              <a:rPr kumimoji="1" lang="ja-JP" altLang="en-US" sz="2800" dirty="0"/>
              <a:t>＝</a:t>
            </a:r>
            <a:r>
              <a:rPr kumimoji="1" lang="ja-JP" altLang="en-US" sz="2800" dirty="0">
                <a:solidFill>
                  <a:srgbClr val="FF0000"/>
                </a:solidFill>
              </a:rPr>
              <a:t>すべての</a:t>
            </a:r>
            <a:endParaRPr kumimoji="1" lang="en-US" altLang="ja-JP" sz="2800" dirty="0">
              <a:solidFill>
                <a:srgbClr val="FF0000"/>
              </a:solidFill>
            </a:endParaRPr>
          </a:p>
          <a:p>
            <a:r>
              <a:rPr kumimoji="1" lang="ja-JP" altLang="en-US" sz="2800" dirty="0">
                <a:solidFill>
                  <a:srgbClr val="FF0000"/>
                </a:solidFill>
              </a:rPr>
              <a:t>                                             デモス</a:t>
            </a:r>
            <a:r>
              <a:rPr kumimoji="1" lang="ja-JP" altLang="en-US" sz="2800" dirty="0"/>
              <a:t>（</a:t>
            </a:r>
            <a:r>
              <a:rPr kumimoji="1" lang="en-US" altLang="ja-JP" sz="2800" dirty="0"/>
              <a:t>demos</a:t>
            </a:r>
            <a:r>
              <a:rPr kumimoji="1" lang="ja-JP" altLang="en-US" sz="2800" dirty="0"/>
              <a:t>）＝</a:t>
            </a:r>
            <a:r>
              <a:rPr kumimoji="1" lang="ja-JP" altLang="en-US" sz="2800" dirty="0">
                <a:solidFill>
                  <a:srgbClr val="FF0000"/>
                </a:solidFill>
              </a:rPr>
              <a:t>人々</a:t>
            </a:r>
            <a:r>
              <a:rPr kumimoji="1" lang="ja-JP" altLang="en-US" sz="2800" dirty="0"/>
              <a:t>に由来</a:t>
            </a:r>
          </a:p>
        </p:txBody>
      </p:sp>
      <p:sp>
        <p:nvSpPr>
          <p:cNvPr id="5" name="正方形/長方形 4">
            <a:extLst>
              <a:ext uri="{FF2B5EF4-FFF2-40B4-BE49-F238E27FC236}">
                <a16:creationId xmlns:a16="http://schemas.microsoft.com/office/drawing/2014/main" id="{39CFBEFF-B8B1-4817-B7E0-CA48420FE85F}"/>
              </a:ext>
            </a:extLst>
          </p:cNvPr>
          <p:cNvSpPr/>
          <p:nvPr/>
        </p:nvSpPr>
        <p:spPr>
          <a:xfrm>
            <a:off x="3636225" y="916811"/>
            <a:ext cx="2029304" cy="53132"/>
          </a:xfrm>
          <a:prstGeom prst="rec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DA9DA9D3-A52B-446C-AEF7-A01C5389292E}"/>
              </a:ext>
            </a:extLst>
          </p:cNvPr>
          <p:cNvSpPr/>
          <p:nvPr/>
        </p:nvSpPr>
        <p:spPr>
          <a:xfrm>
            <a:off x="209083" y="280639"/>
            <a:ext cx="8171847" cy="681835"/>
          </a:xfrm>
          <a:prstGeom prst="rect">
            <a:avLst/>
          </a:prstGeom>
          <a:solidFill>
            <a:schemeClr val="accent1">
              <a:lumMod val="20000"/>
              <a:lumOff val="80000"/>
            </a:schemeClr>
          </a:solidFill>
          <a:ln w="28575"/>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２０世紀には</a:t>
            </a:r>
            <a:r>
              <a:rPr kumimoji="1" lang="en-US" altLang="ja-JP" sz="2800" dirty="0">
                <a:solidFill>
                  <a:srgbClr val="FF0000"/>
                </a:solidFill>
              </a:rPr>
              <a:t>3</a:t>
            </a:r>
            <a:r>
              <a:rPr kumimoji="1" lang="ja-JP" altLang="en-US" sz="2800" dirty="0">
                <a:solidFill>
                  <a:srgbClr val="FF0000"/>
                </a:solidFill>
              </a:rPr>
              <a:t>回</a:t>
            </a:r>
            <a:r>
              <a:rPr kumimoji="1" lang="ja-JP" altLang="en-US" sz="2800" dirty="0"/>
              <a:t>の</a:t>
            </a:r>
            <a:r>
              <a:rPr kumimoji="1" lang="ja-JP" altLang="en-US" sz="2800" dirty="0">
                <a:solidFill>
                  <a:srgbClr val="FF0000"/>
                </a:solidFill>
              </a:rPr>
              <a:t>パンデミック</a:t>
            </a:r>
            <a:r>
              <a:rPr kumimoji="1" lang="ja-JP" altLang="en-US" sz="2800" dirty="0">
                <a:solidFill>
                  <a:schemeClr val="tx1"/>
                </a:solidFill>
              </a:rPr>
              <a:t>（大流行）</a:t>
            </a:r>
            <a:r>
              <a:rPr kumimoji="1" lang="ja-JP" altLang="en-US" sz="2800" dirty="0"/>
              <a:t>が起こった</a:t>
            </a:r>
            <a:r>
              <a:rPr kumimoji="1" lang="ja-JP" altLang="en-US" sz="2800" dirty="0">
                <a:solidFill>
                  <a:srgbClr val="FF0000"/>
                </a:solidFill>
              </a:rPr>
              <a:t>！</a:t>
            </a:r>
          </a:p>
        </p:txBody>
      </p:sp>
      <p:sp>
        <p:nvSpPr>
          <p:cNvPr id="3" name="正方形/長方形 2">
            <a:extLst>
              <a:ext uri="{FF2B5EF4-FFF2-40B4-BE49-F238E27FC236}">
                <a16:creationId xmlns:a16="http://schemas.microsoft.com/office/drawing/2014/main" id="{BFB5CD05-81A4-48EA-B2B2-0A945E774195}"/>
              </a:ext>
            </a:extLst>
          </p:cNvPr>
          <p:cNvSpPr/>
          <p:nvPr/>
        </p:nvSpPr>
        <p:spPr>
          <a:xfrm>
            <a:off x="68265" y="102682"/>
            <a:ext cx="8731349" cy="904776"/>
          </a:xfrm>
          <a:prstGeom prst="rect">
            <a:avLst/>
          </a:prstGeom>
          <a:solidFill>
            <a:schemeClr val="accent1">
              <a:lumMod val="20000"/>
              <a:lumOff val="80000"/>
            </a:schemeClr>
          </a:solidFill>
          <a:ln w="28575">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solidFill>
                  <a:srgbClr val="FF0000"/>
                </a:solidFill>
              </a:rPr>
              <a:t>A</a:t>
            </a:r>
            <a:r>
              <a:rPr kumimoji="1" lang="ja-JP" altLang="en-US" sz="2800" dirty="0">
                <a:solidFill>
                  <a:srgbClr val="FF0000"/>
                </a:solidFill>
              </a:rPr>
              <a:t>型インフルエンザ</a:t>
            </a:r>
            <a:r>
              <a:rPr kumimoji="1" lang="ja-JP" altLang="en-US" sz="2800" dirty="0"/>
              <a:t>に関してはこの２つのウイルスが変異した亜型が現在も流行している</a:t>
            </a:r>
          </a:p>
        </p:txBody>
      </p:sp>
    </p:spTree>
    <p:extLst>
      <p:ext uri="{BB962C8B-B14F-4D97-AF65-F5344CB8AC3E}">
        <p14:creationId xmlns:p14="http://schemas.microsoft.com/office/powerpoint/2010/main" val="6303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2" grpId="0" animBg="1"/>
      <p:bldP spid="5" grpId="0" animBg="1"/>
      <p:bldP spid="17"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05916DC-824C-4266-8545-A5519FF70C6D}"/>
              </a:ext>
            </a:extLst>
          </p:cNvPr>
          <p:cNvSpPr/>
          <p:nvPr/>
        </p:nvSpPr>
        <p:spPr>
          <a:xfrm>
            <a:off x="241603" y="1045166"/>
            <a:ext cx="8459634" cy="2814563"/>
          </a:xfrm>
          <a:prstGeom prst="rect">
            <a:avLst/>
          </a:prstGeom>
          <a:solidFill>
            <a:schemeClr val="accent1">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p>
          <a:p>
            <a:r>
              <a:rPr kumimoji="1" lang="ja-JP" altLang="en-US" sz="3600" dirty="0"/>
              <a:t>インフルエンザ型別発生例年</a:t>
            </a:r>
            <a:r>
              <a:rPr kumimoji="1" lang="en-US" altLang="ja-JP" sz="3600" dirty="0"/>
              <a:t>A</a:t>
            </a:r>
            <a:r>
              <a:rPr kumimoji="1" lang="ja-JP" altLang="en-US" sz="3600" dirty="0"/>
              <a:t>型が多い。</a:t>
            </a:r>
            <a:endParaRPr kumimoji="1" lang="en-US" altLang="ja-JP" sz="3600" dirty="0"/>
          </a:p>
          <a:p>
            <a:endParaRPr kumimoji="1" lang="en-US" altLang="ja-JP" sz="3600" dirty="0"/>
          </a:p>
          <a:p>
            <a:r>
              <a:rPr kumimoji="1" lang="ja-JP" altLang="en-US" sz="3600" dirty="0"/>
              <a:t>昨年度シーズンは</a:t>
            </a:r>
            <a:r>
              <a:rPr kumimoji="1" lang="en-US" altLang="ja-JP" sz="3600" dirty="0">
                <a:solidFill>
                  <a:srgbClr val="FF0000"/>
                </a:solidFill>
              </a:rPr>
              <a:t>A</a:t>
            </a:r>
            <a:r>
              <a:rPr kumimoji="1" lang="ja-JP" altLang="en-US" sz="3600" dirty="0">
                <a:solidFill>
                  <a:srgbClr val="FF0000"/>
                </a:solidFill>
              </a:rPr>
              <a:t>型</a:t>
            </a:r>
            <a:r>
              <a:rPr kumimoji="1" lang="ja-JP" altLang="en-US" sz="3600" dirty="0"/>
              <a:t>が全体の</a:t>
            </a:r>
            <a:r>
              <a:rPr kumimoji="1" lang="ja-JP" altLang="en-US" sz="3600" dirty="0">
                <a:solidFill>
                  <a:schemeClr val="tx1"/>
                </a:solidFill>
              </a:rPr>
              <a:t>約</a:t>
            </a:r>
            <a:r>
              <a:rPr kumimoji="1" lang="en-US" altLang="ja-JP" sz="3600" dirty="0">
                <a:solidFill>
                  <a:srgbClr val="FF0000"/>
                </a:solidFill>
              </a:rPr>
              <a:t>90</a:t>
            </a:r>
            <a:r>
              <a:rPr kumimoji="1" lang="ja-JP" altLang="en-US" sz="3600" dirty="0">
                <a:solidFill>
                  <a:srgbClr val="FF0000"/>
                </a:solidFill>
              </a:rPr>
              <a:t>％</a:t>
            </a:r>
            <a:r>
              <a:rPr kumimoji="1" lang="ja-JP" altLang="en-US" sz="3600" dirty="0"/>
              <a:t>。</a:t>
            </a:r>
            <a:endParaRPr kumimoji="1" lang="en-US" altLang="ja-JP" sz="3600" dirty="0"/>
          </a:p>
          <a:p>
            <a:r>
              <a:rPr kumimoji="1" lang="ja-JP" altLang="en-US" sz="3600" dirty="0"/>
              <a:t>そのうち</a:t>
            </a:r>
            <a:r>
              <a:rPr kumimoji="1" lang="en-US" altLang="ja-JP" sz="3600" dirty="0">
                <a:solidFill>
                  <a:schemeClr val="tx1"/>
                </a:solidFill>
              </a:rPr>
              <a:t>A</a:t>
            </a:r>
            <a:r>
              <a:rPr kumimoji="1" lang="ja-JP" altLang="en-US" sz="3600" dirty="0">
                <a:solidFill>
                  <a:schemeClr val="tx1"/>
                </a:solidFill>
              </a:rPr>
              <a:t>香港型（</a:t>
            </a:r>
            <a:r>
              <a:rPr kumimoji="1" lang="en-US" altLang="ja-JP" sz="3600" dirty="0">
                <a:solidFill>
                  <a:srgbClr val="FF0000"/>
                </a:solidFill>
              </a:rPr>
              <a:t>H3N2</a:t>
            </a:r>
            <a:r>
              <a:rPr kumimoji="1" lang="en-US" altLang="ja-JP" sz="3600" dirty="0">
                <a:solidFill>
                  <a:schemeClr val="tx1"/>
                </a:solidFill>
              </a:rPr>
              <a:t>)</a:t>
            </a:r>
            <a:r>
              <a:rPr kumimoji="1" lang="ja-JP" altLang="en-US" sz="3600" dirty="0"/>
              <a:t>が</a:t>
            </a:r>
            <a:r>
              <a:rPr kumimoji="1" lang="en-US" altLang="ja-JP" sz="3600" dirty="0">
                <a:solidFill>
                  <a:schemeClr val="tx1"/>
                </a:solidFill>
              </a:rPr>
              <a:t>85</a:t>
            </a:r>
            <a:r>
              <a:rPr kumimoji="1" lang="ja-JP" altLang="en-US" sz="3600" dirty="0">
                <a:solidFill>
                  <a:schemeClr val="tx1"/>
                </a:solidFill>
              </a:rPr>
              <a:t>％</a:t>
            </a:r>
            <a:r>
              <a:rPr kumimoji="1" lang="ja-JP" altLang="en-US" sz="3600" dirty="0"/>
              <a:t>。</a:t>
            </a:r>
            <a:endParaRPr kumimoji="1" lang="en-US" altLang="ja-JP" sz="3600" dirty="0"/>
          </a:p>
          <a:p>
            <a:pPr algn="ctr"/>
            <a:endParaRPr kumimoji="1" lang="ja-JP" altLang="en-US" dirty="0"/>
          </a:p>
        </p:txBody>
      </p:sp>
    </p:spTree>
    <p:extLst>
      <p:ext uri="{BB962C8B-B14F-4D97-AF65-F5344CB8AC3E}">
        <p14:creationId xmlns:p14="http://schemas.microsoft.com/office/powerpoint/2010/main" val="3345332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画面の領域">
            <a:extLst>
              <a:ext uri="{FF2B5EF4-FFF2-40B4-BE49-F238E27FC236}">
                <a16:creationId xmlns:a16="http://schemas.microsoft.com/office/drawing/2014/main" id="{4705866A-23B2-4898-BE6D-679C567EA97B}"/>
              </a:ext>
            </a:extLst>
          </p:cNvPr>
          <p:cNvPicPr>
            <a:picLocks noChangeAspect="1"/>
          </p:cNvPicPr>
          <p:nvPr/>
        </p:nvPicPr>
        <p:blipFill rotWithShape="1">
          <a:blip r:embed="rId2">
            <a:extLst>
              <a:ext uri="{28A0092B-C50C-407E-A947-70E740481C1C}">
                <a14:useLocalDpi xmlns:a14="http://schemas.microsoft.com/office/drawing/2010/main" val="0"/>
              </a:ext>
            </a:extLst>
          </a:blip>
          <a:srcRect l="8035" t="10475" r="4714" b="4762"/>
          <a:stretch/>
        </p:blipFill>
        <p:spPr>
          <a:xfrm>
            <a:off x="2498909" y="2216917"/>
            <a:ext cx="3479775" cy="4219733"/>
          </a:xfrm>
          <a:prstGeom prst="rect">
            <a:avLst/>
          </a:prstGeom>
          <a:ln w="34925">
            <a:noFill/>
          </a:ln>
          <a:effectLst>
            <a:outerShdw blurRad="50800" dist="101600" dir="2700000" algn="tl" rotWithShape="0">
              <a:prstClr val="black">
                <a:alpha val="40000"/>
              </a:prstClr>
            </a:outerShdw>
          </a:effectLst>
        </p:spPr>
      </p:pic>
      <p:sp>
        <p:nvSpPr>
          <p:cNvPr id="8" name="四角形: 角を丸くする 7">
            <a:extLst>
              <a:ext uri="{FF2B5EF4-FFF2-40B4-BE49-F238E27FC236}">
                <a16:creationId xmlns:a16="http://schemas.microsoft.com/office/drawing/2014/main" id="{D4280635-5594-4B70-82FD-CDEC4A6E347D}"/>
              </a:ext>
            </a:extLst>
          </p:cNvPr>
          <p:cNvSpPr/>
          <p:nvPr/>
        </p:nvSpPr>
        <p:spPr>
          <a:xfrm>
            <a:off x="529505" y="6031277"/>
            <a:ext cx="7045693" cy="673769"/>
          </a:xfrm>
          <a:prstGeom prst="roundRect">
            <a:avLst/>
          </a:prstGeom>
          <a:solidFill>
            <a:schemeClr val="accent3">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１０日目の孵化鶏卵にウイルスを注入</a:t>
            </a:r>
          </a:p>
        </p:txBody>
      </p:sp>
      <p:sp>
        <p:nvSpPr>
          <p:cNvPr id="9" name="四角形: 角を丸くする 8">
            <a:extLst>
              <a:ext uri="{FF2B5EF4-FFF2-40B4-BE49-F238E27FC236}">
                <a16:creationId xmlns:a16="http://schemas.microsoft.com/office/drawing/2014/main" id="{1C511D8A-9BD9-4887-9D66-5E28FE3DC175}"/>
              </a:ext>
            </a:extLst>
          </p:cNvPr>
          <p:cNvSpPr/>
          <p:nvPr/>
        </p:nvSpPr>
        <p:spPr>
          <a:xfrm>
            <a:off x="1756098" y="5052628"/>
            <a:ext cx="4489946" cy="673769"/>
          </a:xfrm>
          <a:prstGeom prst="roundRect">
            <a:avLst/>
          </a:prstGeom>
          <a:solidFill>
            <a:schemeClr val="accent4">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３７℃で２日間培養</a:t>
            </a:r>
          </a:p>
        </p:txBody>
      </p:sp>
      <p:sp>
        <p:nvSpPr>
          <p:cNvPr id="10" name="星: 32 pt 9">
            <a:extLst>
              <a:ext uri="{FF2B5EF4-FFF2-40B4-BE49-F238E27FC236}">
                <a16:creationId xmlns:a16="http://schemas.microsoft.com/office/drawing/2014/main" id="{4C6AA004-8977-44C6-93B6-C11E38A2F0E9}"/>
              </a:ext>
            </a:extLst>
          </p:cNvPr>
          <p:cNvSpPr/>
          <p:nvPr/>
        </p:nvSpPr>
        <p:spPr>
          <a:xfrm>
            <a:off x="3675672" y="3968254"/>
            <a:ext cx="1126248" cy="874560"/>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20F56DC2-3E60-4454-AFFC-9A695D1A1278}"/>
              </a:ext>
            </a:extLst>
          </p:cNvPr>
          <p:cNvSpPr/>
          <p:nvPr/>
        </p:nvSpPr>
        <p:spPr>
          <a:xfrm>
            <a:off x="2424865" y="4816895"/>
            <a:ext cx="6602357" cy="1061942"/>
          </a:xfrm>
          <a:prstGeom prst="roundRect">
            <a:avLst/>
          </a:prstGeom>
          <a:solidFill>
            <a:schemeClr val="accent2">
              <a:lumMod val="20000"/>
              <a:lumOff val="80000"/>
            </a:schemeClr>
          </a:solidFill>
          <a:ln w="28575">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取り出したウイルスを</a:t>
            </a:r>
            <a:r>
              <a:rPr kumimoji="1" lang="ja-JP" altLang="en-US" sz="2800" dirty="0">
                <a:solidFill>
                  <a:srgbClr val="FF0000"/>
                </a:solidFill>
              </a:rPr>
              <a:t>ホルマリン</a:t>
            </a:r>
            <a:r>
              <a:rPr kumimoji="1" lang="ja-JP" altLang="en-US" sz="2800" dirty="0">
                <a:solidFill>
                  <a:schemeClr val="tx1"/>
                </a:solidFill>
              </a:rPr>
              <a:t>で</a:t>
            </a:r>
            <a:r>
              <a:rPr kumimoji="1" lang="ja-JP" altLang="en-US" sz="2800" dirty="0">
                <a:solidFill>
                  <a:srgbClr val="FF0000"/>
                </a:solidFill>
              </a:rPr>
              <a:t>不活化</a:t>
            </a:r>
            <a:endParaRPr kumimoji="1" lang="en-US" altLang="ja-JP" sz="2800" dirty="0">
              <a:solidFill>
                <a:srgbClr val="FF0000"/>
              </a:solidFill>
            </a:endParaRPr>
          </a:p>
          <a:p>
            <a:pPr algn="ctr"/>
            <a:r>
              <a:rPr kumimoji="1" lang="ja-JP" altLang="en-US" sz="2800" dirty="0">
                <a:solidFill>
                  <a:schemeClr val="tx1"/>
                </a:solidFill>
              </a:rPr>
              <a:t>（</a:t>
            </a:r>
            <a:r>
              <a:rPr kumimoji="1" lang="ja-JP" altLang="en-US" sz="2800" dirty="0">
                <a:solidFill>
                  <a:srgbClr val="FF0000"/>
                </a:solidFill>
              </a:rPr>
              <a:t>不活化ワクチン</a:t>
            </a:r>
            <a:r>
              <a:rPr kumimoji="1" lang="ja-JP" altLang="en-US" sz="2800" dirty="0">
                <a:solidFill>
                  <a:schemeClr val="tx1"/>
                </a:solidFill>
              </a:rPr>
              <a:t>）</a:t>
            </a:r>
          </a:p>
        </p:txBody>
      </p:sp>
      <p:sp>
        <p:nvSpPr>
          <p:cNvPr id="12" name="矢印: 上 11">
            <a:extLst>
              <a:ext uri="{FF2B5EF4-FFF2-40B4-BE49-F238E27FC236}">
                <a16:creationId xmlns:a16="http://schemas.microsoft.com/office/drawing/2014/main" id="{CA6F65C7-453C-4909-A4D6-B715A816ECEF}"/>
              </a:ext>
            </a:extLst>
          </p:cNvPr>
          <p:cNvSpPr/>
          <p:nvPr/>
        </p:nvSpPr>
        <p:spPr>
          <a:xfrm>
            <a:off x="7047955" y="3085912"/>
            <a:ext cx="676968" cy="1578543"/>
          </a:xfrm>
          <a:prstGeom prst="upArrow">
            <a:avLst/>
          </a:prstGeom>
          <a:solidFill>
            <a:srgbClr val="FF0000"/>
          </a:solidFill>
          <a:ln>
            <a:solidFill>
              <a:srgbClr val="FFFF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537C26E9-47C7-45B5-9FB3-F88FB7428E24}"/>
              </a:ext>
            </a:extLst>
          </p:cNvPr>
          <p:cNvSpPr/>
          <p:nvPr/>
        </p:nvSpPr>
        <p:spPr>
          <a:xfrm>
            <a:off x="2498909" y="4766570"/>
            <a:ext cx="6598031" cy="1125556"/>
          </a:xfrm>
          <a:prstGeom prst="roundRect">
            <a:avLst/>
          </a:prstGeom>
          <a:solidFill>
            <a:schemeClr val="accent1">
              <a:lumMod val="20000"/>
              <a:lumOff val="80000"/>
            </a:schemeClr>
          </a:solidFill>
          <a:ln w="19050">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しかし、培養したウイルスの</a:t>
            </a:r>
            <a:r>
              <a:rPr kumimoji="1" lang="ja-JP" altLang="en-US" sz="2800" dirty="0">
                <a:solidFill>
                  <a:srgbClr val="FF0000"/>
                </a:solidFill>
              </a:rPr>
              <a:t>抗原性が変化</a:t>
            </a:r>
            <a:r>
              <a:rPr kumimoji="1" lang="ja-JP" altLang="en-US" sz="2800" dirty="0">
                <a:solidFill>
                  <a:schemeClr val="tx1"/>
                </a:solidFill>
              </a:rPr>
              <a:t>する事もある。</a:t>
            </a:r>
          </a:p>
        </p:txBody>
      </p:sp>
      <p:grpSp>
        <p:nvGrpSpPr>
          <p:cNvPr id="4" name="グループ化 3">
            <a:extLst>
              <a:ext uri="{FF2B5EF4-FFF2-40B4-BE49-F238E27FC236}">
                <a16:creationId xmlns:a16="http://schemas.microsoft.com/office/drawing/2014/main" id="{13F17B37-CE4D-437E-B4B3-209621ECBE22}"/>
              </a:ext>
            </a:extLst>
          </p:cNvPr>
          <p:cNvGrpSpPr/>
          <p:nvPr/>
        </p:nvGrpSpPr>
        <p:grpSpPr>
          <a:xfrm>
            <a:off x="1054967" y="2037150"/>
            <a:ext cx="6805060" cy="3337089"/>
            <a:chOff x="1453415" y="1053104"/>
            <a:chExt cx="6805060" cy="3337089"/>
          </a:xfrm>
        </p:grpSpPr>
        <p:sp>
          <p:nvSpPr>
            <p:cNvPr id="16" name="正方形/長方形 15">
              <a:extLst>
                <a:ext uri="{FF2B5EF4-FFF2-40B4-BE49-F238E27FC236}">
                  <a16:creationId xmlns:a16="http://schemas.microsoft.com/office/drawing/2014/main" id="{12ED7928-ED0D-499D-AAEE-A2A21CE5934A}"/>
                </a:ext>
              </a:extLst>
            </p:cNvPr>
            <p:cNvSpPr/>
            <p:nvPr/>
          </p:nvSpPr>
          <p:spPr>
            <a:xfrm>
              <a:off x="1453415" y="3843495"/>
              <a:ext cx="6805060" cy="546698"/>
            </a:xfrm>
            <a:prstGeom prst="rect">
              <a:avLst/>
            </a:prstGeom>
            <a:solidFill>
              <a:schemeClr val="accent4">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ワクチン製造の</a:t>
              </a:r>
              <a:r>
                <a:rPr kumimoji="1" lang="ja-JP" altLang="en-US" sz="2800" dirty="0">
                  <a:solidFill>
                    <a:srgbClr val="FF0000"/>
                  </a:solidFill>
                </a:rPr>
                <a:t>６ヶ月前</a:t>
              </a:r>
              <a:r>
                <a:rPr kumimoji="1" lang="ja-JP" altLang="en-US" sz="2800" dirty="0"/>
                <a:t>から雛を育てる</a:t>
              </a:r>
              <a:r>
                <a:rPr kumimoji="1" lang="ja-JP" altLang="en-US" sz="2800" dirty="0">
                  <a:solidFill>
                    <a:srgbClr val="FF0000"/>
                  </a:solidFill>
                </a:rPr>
                <a:t>！</a:t>
              </a:r>
            </a:p>
          </p:txBody>
        </p:sp>
        <p:pic>
          <p:nvPicPr>
            <p:cNvPr id="3" name="図 2" descr="画面の領域">
              <a:extLst>
                <a:ext uri="{FF2B5EF4-FFF2-40B4-BE49-F238E27FC236}">
                  <a16:creationId xmlns:a16="http://schemas.microsoft.com/office/drawing/2014/main" id="{826D4D0A-68CD-474E-9635-B71B4E552317}"/>
                </a:ext>
              </a:extLst>
            </p:cNvPr>
            <p:cNvPicPr>
              <a:picLocks noChangeAspect="1"/>
            </p:cNvPicPr>
            <p:nvPr/>
          </p:nvPicPr>
          <p:blipFill rotWithShape="1">
            <a:blip r:embed="rId3">
              <a:extLst>
                <a:ext uri="{28A0092B-C50C-407E-A947-70E740481C1C}">
                  <a14:useLocalDpi xmlns:a14="http://schemas.microsoft.com/office/drawing/2010/main" val="0"/>
                </a:ext>
              </a:extLst>
            </a:blip>
            <a:srcRect l="21847"/>
            <a:stretch/>
          </p:blipFill>
          <p:spPr>
            <a:xfrm>
              <a:off x="3087179" y="1053104"/>
              <a:ext cx="3132581" cy="2554658"/>
            </a:xfrm>
            <a:prstGeom prst="rect">
              <a:avLst/>
            </a:prstGeom>
            <a:ln w="31750">
              <a:noFill/>
            </a:ln>
            <a:effectLst>
              <a:outerShdw blurRad="50800" dist="114300" dir="2700000" algn="tl" rotWithShape="0">
                <a:prstClr val="black">
                  <a:alpha val="40000"/>
                </a:prstClr>
              </a:outerShdw>
            </a:effectLst>
          </p:spPr>
        </p:pic>
      </p:grpSp>
      <p:sp>
        <p:nvSpPr>
          <p:cNvPr id="19" name="正方形/長方形 18">
            <a:extLst>
              <a:ext uri="{FF2B5EF4-FFF2-40B4-BE49-F238E27FC236}">
                <a16:creationId xmlns:a16="http://schemas.microsoft.com/office/drawing/2014/main" id="{8C5922DC-C23D-43FE-9976-258B9C379E41}"/>
              </a:ext>
            </a:extLst>
          </p:cNvPr>
          <p:cNvSpPr/>
          <p:nvPr/>
        </p:nvSpPr>
        <p:spPr>
          <a:xfrm>
            <a:off x="529505" y="289417"/>
            <a:ext cx="7178240" cy="584682"/>
          </a:xfrm>
          <a:prstGeom prst="rect">
            <a:avLst/>
          </a:prstGeom>
          <a:solidFill>
            <a:schemeClr val="accent1">
              <a:lumMod val="20000"/>
              <a:lumOff val="80000"/>
            </a:schemeClr>
          </a:solidFill>
          <a:ln w="28575">
            <a:solidFill>
              <a:schemeClr val="accent1">
                <a:lumMod val="20000"/>
                <a:lumOff val="8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rgbClr val="FF0000"/>
                </a:solidFill>
              </a:rPr>
              <a:t>④</a:t>
            </a:r>
            <a:r>
              <a:rPr kumimoji="1" lang="ja-JP" altLang="en-US" sz="2800" dirty="0"/>
              <a:t>インフルエンザワクチンの有効性について</a:t>
            </a:r>
          </a:p>
        </p:txBody>
      </p:sp>
      <p:sp>
        <p:nvSpPr>
          <p:cNvPr id="13" name="正方形/長方形 12">
            <a:extLst>
              <a:ext uri="{FF2B5EF4-FFF2-40B4-BE49-F238E27FC236}">
                <a16:creationId xmlns:a16="http://schemas.microsoft.com/office/drawing/2014/main" id="{F2E762E5-9DF4-4535-BD64-B8425DD43164}"/>
              </a:ext>
            </a:extLst>
          </p:cNvPr>
          <p:cNvSpPr/>
          <p:nvPr/>
        </p:nvSpPr>
        <p:spPr>
          <a:xfrm>
            <a:off x="1307279" y="1083913"/>
            <a:ext cx="5804514" cy="584682"/>
          </a:xfrm>
          <a:prstGeom prst="rect">
            <a:avLst/>
          </a:prstGeom>
          <a:solidFill>
            <a:schemeClr val="bg2">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インフルエンザワクチンの製造過程</a:t>
            </a:r>
          </a:p>
        </p:txBody>
      </p:sp>
      <p:sp>
        <p:nvSpPr>
          <p:cNvPr id="7" name="星: 32 pt 6">
            <a:extLst>
              <a:ext uri="{FF2B5EF4-FFF2-40B4-BE49-F238E27FC236}">
                <a16:creationId xmlns:a16="http://schemas.microsoft.com/office/drawing/2014/main" id="{DCE8CF6A-A1B9-4799-9892-36B34630BBD2}"/>
              </a:ext>
            </a:extLst>
          </p:cNvPr>
          <p:cNvSpPr/>
          <p:nvPr/>
        </p:nvSpPr>
        <p:spPr>
          <a:xfrm>
            <a:off x="3646412" y="1596668"/>
            <a:ext cx="1126248" cy="874560"/>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8744E7AE-B3A3-44E0-A2A4-CCF530C05B4B}"/>
              </a:ext>
            </a:extLst>
          </p:cNvPr>
          <p:cNvSpPr/>
          <p:nvPr/>
        </p:nvSpPr>
        <p:spPr>
          <a:xfrm>
            <a:off x="1124685" y="4326783"/>
            <a:ext cx="7295950" cy="1599471"/>
          </a:xfrm>
          <a:prstGeom prst="roundRect">
            <a:avLst/>
          </a:prstGeom>
          <a:solidFill>
            <a:schemeClr val="accent4">
              <a:lumMod val="20000"/>
              <a:lumOff val="80000"/>
            </a:schemeClr>
          </a:solidFill>
          <a:ln w="19050">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この</a:t>
            </a:r>
            <a:r>
              <a:rPr kumimoji="1" lang="ja-JP" altLang="en-US" sz="2800" dirty="0">
                <a:solidFill>
                  <a:srgbClr val="FF0000"/>
                </a:solidFill>
              </a:rPr>
              <a:t>ワクチン製造過程でのウイルス抗原変異</a:t>
            </a:r>
            <a:r>
              <a:rPr kumimoji="1" lang="ja-JP" altLang="en-US" sz="2800" dirty="0">
                <a:solidFill>
                  <a:schemeClr val="tx1"/>
                </a:solidFill>
              </a:rPr>
              <a:t>が効果低下</a:t>
            </a:r>
            <a:r>
              <a:rPr kumimoji="1" lang="en-US" altLang="ja-JP" sz="2800" dirty="0">
                <a:solidFill>
                  <a:schemeClr val="tx1"/>
                </a:solidFill>
              </a:rPr>
              <a:t>(</a:t>
            </a:r>
            <a:r>
              <a:rPr kumimoji="1" lang="ja-JP" altLang="en-US" sz="2800" dirty="0">
                <a:solidFill>
                  <a:schemeClr val="tx1"/>
                </a:solidFill>
              </a:rPr>
              <a:t>特に</a:t>
            </a:r>
            <a:r>
              <a:rPr kumimoji="1" lang="en-US" altLang="ja-JP" sz="2800" dirty="0">
                <a:solidFill>
                  <a:schemeClr val="tx1"/>
                </a:solidFill>
              </a:rPr>
              <a:t>A</a:t>
            </a:r>
            <a:r>
              <a:rPr kumimoji="1" lang="ja-JP" altLang="en-US" sz="2800" dirty="0">
                <a:solidFill>
                  <a:schemeClr val="tx1"/>
                </a:solidFill>
              </a:rPr>
              <a:t>香港型</a:t>
            </a:r>
            <a:r>
              <a:rPr kumimoji="1" lang="en-US" altLang="ja-JP" sz="2800" dirty="0">
                <a:solidFill>
                  <a:schemeClr val="tx1"/>
                </a:solidFill>
              </a:rPr>
              <a:t>)</a:t>
            </a:r>
            <a:r>
              <a:rPr kumimoji="1" lang="ja-JP" altLang="en-US" sz="2800" dirty="0">
                <a:solidFill>
                  <a:schemeClr val="tx1"/>
                </a:solidFill>
              </a:rPr>
              <a:t>の一つの原因。</a:t>
            </a:r>
            <a:endParaRPr kumimoji="1" lang="en-US" altLang="ja-JP" sz="2800" dirty="0">
              <a:solidFill>
                <a:schemeClr val="tx1"/>
              </a:solidFill>
            </a:endParaRPr>
          </a:p>
          <a:p>
            <a:r>
              <a:rPr kumimoji="1" lang="ja-JP" altLang="en-US" sz="2000" dirty="0">
                <a:solidFill>
                  <a:schemeClr val="tx1"/>
                </a:solidFill>
              </a:rPr>
              <a:t>　　　　　　　　　（インフルエンザ診療ガイド２０１７～２０１８による）</a:t>
            </a:r>
          </a:p>
        </p:txBody>
      </p:sp>
    </p:spTree>
    <p:extLst>
      <p:ext uri="{BB962C8B-B14F-4D97-AF65-F5344CB8AC3E}">
        <p14:creationId xmlns:p14="http://schemas.microsoft.com/office/powerpoint/2010/main" val="380109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1000"/>
                            </p:stCondLst>
                            <p:childTnLst>
                              <p:par>
                                <p:cTn id="23" presetID="10" presetClass="entr" presetSubtype="0" fill="hold" grpId="1"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1500"/>
                            </p:stCondLst>
                            <p:childTnLst>
                              <p:par>
                                <p:cTn id="27" presetID="42" presetClass="path" presetSubtype="0" accel="50000" decel="50000" fill="hold" grpId="0" nodeType="afterEffect">
                                  <p:stCondLst>
                                    <p:cond delay="0"/>
                                  </p:stCondLst>
                                  <p:childTnLst>
                                    <p:animMotion origin="layout" path="M -3.05556E-6 2.22222E-6 L 0.00348 0.34352 " pathEditMode="relative" rAng="0" ptsTypes="AA">
                                      <p:cBhvr>
                                        <p:cTn id="28" dur="2000" fill="hold"/>
                                        <p:tgtEl>
                                          <p:spTgt spid="7"/>
                                        </p:tgtEl>
                                        <p:attrNameLst>
                                          <p:attrName>ppt_x</p:attrName>
                                          <p:attrName>ppt_y</p:attrName>
                                        </p:attrNameLst>
                                      </p:cBhvr>
                                      <p:rCtr x="174" y="17176"/>
                                    </p:animMotion>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500"/>
                            </p:stCondLst>
                            <p:childTnLst>
                              <p:par>
                                <p:cTn id="40" presetID="42" presetClass="path" presetSubtype="0" accel="50000" decel="50000" fill="hold" grpId="0" nodeType="afterEffect">
                                  <p:stCondLst>
                                    <p:cond delay="0"/>
                                  </p:stCondLst>
                                  <p:childTnLst>
                                    <p:animMotion origin="layout" path="M -1.66667E-6 -1.11111E-6 L 0.34549 -0.24143 " pathEditMode="relative" rAng="0" ptsTypes="AA">
                                      <p:cBhvr>
                                        <p:cTn id="41" dur="2000" fill="hold"/>
                                        <p:tgtEl>
                                          <p:spTgt spid="10"/>
                                        </p:tgtEl>
                                        <p:attrNameLst>
                                          <p:attrName>ppt_x</p:attrName>
                                          <p:attrName>ppt_y</p:attrName>
                                        </p:attrNameLst>
                                      </p:cBhvr>
                                      <p:rCtr x="17274" y="-12083"/>
                                    </p:animMotion>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par>
                          <p:cTn id="45" fill="hold">
                            <p:stCondLst>
                              <p:cond delay="2500"/>
                            </p:stCondLst>
                            <p:childTnLst>
                              <p:par>
                                <p:cTn id="46" presetID="22" presetClass="entr" presetSubtype="4"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down)">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animBg="1"/>
      <p:bldP spid="11" grpId="0" animBg="1"/>
      <p:bldP spid="12" grpId="0" animBg="1"/>
      <p:bldP spid="17" grpId="0" animBg="1"/>
      <p:bldP spid="13" grpId="0" animBg="1"/>
      <p:bldP spid="7" grpId="0" animBg="1"/>
      <p:bldP spid="7" grpId="1"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descr="画面の領域">
            <a:extLst>
              <a:ext uri="{FF2B5EF4-FFF2-40B4-BE49-F238E27FC236}">
                <a16:creationId xmlns:a16="http://schemas.microsoft.com/office/drawing/2014/main" id="{B50D6B69-3D5E-4A95-B32D-FBFA5A35BD88}"/>
              </a:ext>
            </a:extLst>
          </p:cNvPr>
          <p:cNvPicPr>
            <a:picLocks noChangeAspect="1"/>
          </p:cNvPicPr>
          <p:nvPr/>
        </p:nvPicPr>
        <p:blipFill rotWithShape="1">
          <a:blip r:embed="rId2">
            <a:extLst>
              <a:ext uri="{28A0092B-C50C-407E-A947-70E740481C1C}">
                <a14:useLocalDpi xmlns:a14="http://schemas.microsoft.com/office/drawing/2010/main" val="0"/>
              </a:ext>
            </a:extLst>
          </a:blip>
          <a:srcRect l="7990" t="12697" r="55009" b="36753"/>
          <a:stretch/>
        </p:blipFill>
        <p:spPr>
          <a:xfrm>
            <a:off x="4129238" y="1886594"/>
            <a:ext cx="4205083" cy="4220300"/>
          </a:xfrm>
          <a:prstGeom prst="rect">
            <a:avLst/>
          </a:prstGeom>
          <a:ln w="25400">
            <a:noFill/>
          </a:ln>
          <a:effectLst>
            <a:outerShdw blurRad="50800" dist="88900" dir="2700000" algn="tl" rotWithShape="0">
              <a:prstClr val="black">
                <a:alpha val="40000"/>
              </a:prstClr>
            </a:outerShdw>
          </a:effectLst>
        </p:spPr>
      </p:pic>
      <p:pic>
        <p:nvPicPr>
          <p:cNvPr id="29" name="図 28" descr="画面の領域">
            <a:extLst>
              <a:ext uri="{FF2B5EF4-FFF2-40B4-BE49-F238E27FC236}">
                <a16:creationId xmlns:a16="http://schemas.microsoft.com/office/drawing/2014/main" id="{0CC5AA2B-E349-4F33-8152-E0AFCF05CAAE}"/>
              </a:ext>
            </a:extLst>
          </p:cNvPr>
          <p:cNvPicPr>
            <a:picLocks noChangeAspect="1"/>
          </p:cNvPicPr>
          <p:nvPr/>
        </p:nvPicPr>
        <p:blipFill rotWithShape="1">
          <a:blip r:embed="rId3">
            <a:extLst>
              <a:ext uri="{28A0092B-C50C-407E-A947-70E740481C1C}">
                <a14:useLocalDpi xmlns:a14="http://schemas.microsoft.com/office/drawing/2010/main" val="0"/>
              </a:ext>
            </a:extLst>
          </a:blip>
          <a:srcRect l="26401" t="19214" r="19970" b="28645"/>
          <a:stretch/>
        </p:blipFill>
        <p:spPr>
          <a:xfrm>
            <a:off x="572443" y="2951830"/>
            <a:ext cx="2970017" cy="2572357"/>
          </a:xfrm>
          <a:prstGeom prst="rect">
            <a:avLst/>
          </a:prstGeom>
          <a:ln w="41275">
            <a:noFill/>
          </a:ln>
          <a:effectLst>
            <a:outerShdw blurRad="50800" dist="114300" dir="2700000" algn="tl" rotWithShape="0">
              <a:prstClr val="black">
                <a:alpha val="40000"/>
              </a:prstClr>
            </a:outerShdw>
          </a:effectLst>
        </p:spPr>
      </p:pic>
      <p:sp>
        <p:nvSpPr>
          <p:cNvPr id="13" name="四角形: 角を丸くする 12">
            <a:extLst>
              <a:ext uri="{FF2B5EF4-FFF2-40B4-BE49-F238E27FC236}">
                <a16:creationId xmlns:a16="http://schemas.microsoft.com/office/drawing/2014/main" id="{BA0A2477-021C-405E-B2F9-A4980DA3659A}"/>
              </a:ext>
            </a:extLst>
          </p:cNvPr>
          <p:cNvSpPr/>
          <p:nvPr/>
        </p:nvSpPr>
        <p:spPr>
          <a:xfrm>
            <a:off x="265268" y="645233"/>
            <a:ext cx="8556859" cy="596767"/>
          </a:xfrm>
          <a:prstGeom prst="roundRect">
            <a:avLst/>
          </a:prstGeom>
          <a:solidFill>
            <a:schemeClr val="accent1">
              <a:lumMod val="20000"/>
              <a:lumOff val="80000"/>
            </a:schemeClr>
          </a:solidFill>
          <a:ln w="28575">
            <a:noFill/>
          </a:ln>
          <a:effectLst>
            <a:outerShdw blurRad="50800" dist="762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不活化ワクチンはウイルスの形がバラバラになっている</a:t>
            </a:r>
          </a:p>
        </p:txBody>
      </p:sp>
      <p:sp>
        <p:nvSpPr>
          <p:cNvPr id="14" name="楕円 13">
            <a:extLst>
              <a:ext uri="{FF2B5EF4-FFF2-40B4-BE49-F238E27FC236}">
                <a16:creationId xmlns:a16="http://schemas.microsoft.com/office/drawing/2014/main" id="{1C326AC5-DD53-47AC-9AB3-6BD1D6B6E685}"/>
              </a:ext>
            </a:extLst>
          </p:cNvPr>
          <p:cNvSpPr/>
          <p:nvPr/>
        </p:nvSpPr>
        <p:spPr>
          <a:xfrm>
            <a:off x="4461308" y="2515024"/>
            <a:ext cx="3484346" cy="2791668"/>
          </a:xfrm>
          <a:prstGeom prst="ellipse">
            <a:avLst/>
          </a:prstGeom>
          <a:noFill/>
          <a:ln w="53975">
            <a:solidFill>
              <a:srgbClr val="FFFF00"/>
            </a:solidFill>
          </a:ln>
          <a:effectLst>
            <a:outerShdw blurRad="508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AE53AB87-423E-45F1-957F-71AE74033F62}"/>
              </a:ext>
            </a:extLst>
          </p:cNvPr>
          <p:cNvSpPr/>
          <p:nvPr/>
        </p:nvSpPr>
        <p:spPr>
          <a:xfrm>
            <a:off x="299296" y="5300123"/>
            <a:ext cx="3536553" cy="567891"/>
          </a:xfrm>
          <a:prstGeom prst="roundRect">
            <a:avLst/>
          </a:prstGeom>
          <a:solidFill>
            <a:schemeClr val="accent3">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dirty="0"/>
              <a:t>インフルエンザウイルス</a:t>
            </a:r>
          </a:p>
        </p:txBody>
      </p:sp>
      <p:sp>
        <p:nvSpPr>
          <p:cNvPr id="30" name="矢印: 下 29">
            <a:extLst>
              <a:ext uri="{FF2B5EF4-FFF2-40B4-BE49-F238E27FC236}">
                <a16:creationId xmlns:a16="http://schemas.microsoft.com/office/drawing/2014/main" id="{6CAD8D0A-0B2D-4EDF-929C-182963FDF1EE}"/>
              </a:ext>
            </a:extLst>
          </p:cNvPr>
          <p:cNvSpPr/>
          <p:nvPr/>
        </p:nvSpPr>
        <p:spPr>
          <a:xfrm>
            <a:off x="5834109" y="1529170"/>
            <a:ext cx="547439" cy="1425785"/>
          </a:xfrm>
          <a:prstGeom prst="downArrow">
            <a:avLst/>
          </a:prstGeom>
          <a:solidFill>
            <a:srgbClr val="FF0000"/>
          </a:solid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88C97C44-F8D9-4832-9D9C-92780553A904}"/>
              </a:ext>
            </a:extLst>
          </p:cNvPr>
          <p:cNvSpPr/>
          <p:nvPr/>
        </p:nvSpPr>
        <p:spPr>
          <a:xfrm>
            <a:off x="514996" y="4046331"/>
            <a:ext cx="7794683" cy="596767"/>
          </a:xfrm>
          <a:prstGeom prst="roundRect">
            <a:avLst/>
          </a:prstGeom>
          <a:solidFill>
            <a:schemeClr val="bg2">
              <a:lumMod val="20000"/>
              <a:lumOff val="80000"/>
            </a:schemeClr>
          </a:solidFill>
          <a:ln w="19050">
            <a:noFill/>
          </a:ln>
          <a:effectLst>
            <a:outerShdw blurRad="50800" dist="762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solidFill>
                  <a:srgbClr val="FF0000"/>
                </a:solidFill>
              </a:rPr>
              <a:t>生</a:t>
            </a:r>
            <a:r>
              <a:rPr kumimoji="1" lang="ja-JP" altLang="en-US" sz="3200" dirty="0"/>
              <a:t>ワクチンには</a:t>
            </a:r>
            <a:r>
              <a:rPr kumimoji="1" lang="ja-JP" altLang="en-US" sz="3200" dirty="0">
                <a:solidFill>
                  <a:srgbClr val="FF0000"/>
                </a:solidFill>
              </a:rPr>
              <a:t>風疹</a:t>
            </a:r>
            <a:r>
              <a:rPr kumimoji="1" lang="ja-JP" altLang="en-US" sz="3200" dirty="0"/>
              <a:t>、</a:t>
            </a:r>
            <a:r>
              <a:rPr kumimoji="1" lang="ja-JP" altLang="en-US" sz="3200" dirty="0">
                <a:solidFill>
                  <a:srgbClr val="FF0000"/>
                </a:solidFill>
              </a:rPr>
              <a:t>麻疹</a:t>
            </a:r>
            <a:r>
              <a:rPr kumimoji="1" lang="ja-JP" altLang="en-US" sz="3200" dirty="0"/>
              <a:t>、</a:t>
            </a:r>
            <a:r>
              <a:rPr kumimoji="1" lang="ja-JP" altLang="en-US" sz="3200" dirty="0">
                <a:solidFill>
                  <a:srgbClr val="FF0000"/>
                </a:solidFill>
              </a:rPr>
              <a:t>水痘</a:t>
            </a:r>
            <a:r>
              <a:rPr kumimoji="1" lang="ja-JP" altLang="en-US" sz="3200" dirty="0"/>
              <a:t>などがある</a:t>
            </a:r>
          </a:p>
        </p:txBody>
      </p:sp>
      <p:sp>
        <p:nvSpPr>
          <p:cNvPr id="17" name="四角形: 角を丸くする 16">
            <a:extLst>
              <a:ext uri="{FF2B5EF4-FFF2-40B4-BE49-F238E27FC236}">
                <a16:creationId xmlns:a16="http://schemas.microsoft.com/office/drawing/2014/main" id="{1798A1BF-F634-4B63-81D1-5210EEC4C7BC}"/>
              </a:ext>
            </a:extLst>
          </p:cNvPr>
          <p:cNvSpPr/>
          <p:nvPr/>
        </p:nvSpPr>
        <p:spPr>
          <a:xfrm>
            <a:off x="265267" y="4996794"/>
            <a:ext cx="8556859" cy="976119"/>
          </a:xfrm>
          <a:prstGeom prst="roundRect">
            <a:avLst/>
          </a:prstGeom>
          <a:solidFill>
            <a:schemeClr val="accent1">
              <a:lumMod val="20000"/>
              <a:lumOff val="80000"/>
            </a:schemeClr>
          </a:solidFill>
          <a:ln w="19050">
            <a:noFill/>
          </a:ln>
          <a:effectLst>
            <a:outerShdw blurRad="50800" dist="762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ウイルス粒子の形態を</a:t>
            </a:r>
            <a:r>
              <a:rPr kumimoji="1" lang="ja-JP" altLang="en-US" sz="2800" dirty="0">
                <a:solidFill>
                  <a:srgbClr val="FF0000"/>
                </a:solidFill>
              </a:rPr>
              <a:t>エーテル処理</a:t>
            </a:r>
            <a:r>
              <a:rPr kumimoji="1" lang="ja-JP" altLang="en-US" sz="2800" dirty="0"/>
              <a:t>で壊しているので</a:t>
            </a:r>
            <a:endParaRPr kumimoji="1" lang="en-US" altLang="ja-JP" sz="2800" dirty="0"/>
          </a:p>
          <a:p>
            <a:r>
              <a:rPr kumimoji="1" lang="ja-JP" altLang="en-US" sz="2800" dirty="0">
                <a:solidFill>
                  <a:srgbClr val="FF0000"/>
                </a:solidFill>
              </a:rPr>
              <a:t>スプリットワクチン</a:t>
            </a:r>
            <a:r>
              <a:rPr kumimoji="1" lang="ja-JP" altLang="en-US" sz="2800" dirty="0"/>
              <a:t>と呼ばれる。</a:t>
            </a:r>
          </a:p>
        </p:txBody>
      </p:sp>
      <p:sp>
        <p:nvSpPr>
          <p:cNvPr id="10" name="四角形: 角を丸くする 9">
            <a:extLst>
              <a:ext uri="{FF2B5EF4-FFF2-40B4-BE49-F238E27FC236}">
                <a16:creationId xmlns:a16="http://schemas.microsoft.com/office/drawing/2014/main" id="{D5F8C14C-6A07-4EE6-B592-BF6A3A53D0F3}"/>
              </a:ext>
            </a:extLst>
          </p:cNvPr>
          <p:cNvSpPr/>
          <p:nvPr/>
        </p:nvSpPr>
        <p:spPr>
          <a:xfrm>
            <a:off x="299296" y="4974892"/>
            <a:ext cx="8556859" cy="1098589"/>
          </a:xfrm>
          <a:prstGeom prst="roundRect">
            <a:avLst/>
          </a:prstGeom>
          <a:solidFill>
            <a:schemeClr val="accent4">
              <a:lumMod val="20000"/>
              <a:lumOff val="80000"/>
            </a:schemeClr>
          </a:solidFill>
          <a:ln w="28575">
            <a:noFill/>
          </a:ln>
          <a:effectLst>
            <a:outerShdw blurRad="50800" dist="762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インフルエンザワクチンは</a:t>
            </a:r>
            <a:r>
              <a:rPr kumimoji="1" lang="ja-JP" altLang="en-US" sz="2800" dirty="0">
                <a:solidFill>
                  <a:srgbClr val="FF0000"/>
                </a:solidFill>
              </a:rPr>
              <a:t>生後</a:t>
            </a:r>
            <a:r>
              <a:rPr kumimoji="1" lang="en-US" altLang="ja-JP" sz="2800" dirty="0">
                <a:solidFill>
                  <a:srgbClr val="FF0000"/>
                </a:solidFill>
              </a:rPr>
              <a:t>6</a:t>
            </a:r>
            <a:r>
              <a:rPr kumimoji="1" lang="ja-JP" altLang="en-US" sz="2800" dirty="0">
                <a:solidFill>
                  <a:srgbClr val="FF0000"/>
                </a:solidFill>
              </a:rPr>
              <a:t>ヶ月</a:t>
            </a:r>
            <a:r>
              <a:rPr kumimoji="1" lang="ja-JP" altLang="en-US" sz="2800" dirty="0"/>
              <a:t>から接種可能だが</a:t>
            </a:r>
            <a:endParaRPr kumimoji="1" lang="en-US" altLang="ja-JP" sz="2800" dirty="0"/>
          </a:p>
          <a:p>
            <a:r>
              <a:rPr kumimoji="1" lang="ja-JP" altLang="en-US" sz="2800" dirty="0"/>
              <a:t>小児科では</a:t>
            </a:r>
            <a:r>
              <a:rPr kumimoji="1" lang="en-US" altLang="ja-JP" sz="2800" dirty="0"/>
              <a:t>1</a:t>
            </a:r>
            <a:r>
              <a:rPr kumimoji="1" lang="ja-JP" altLang="en-US" sz="2800" dirty="0"/>
              <a:t>歳から接種を行っているところも多い。</a:t>
            </a:r>
          </a:p>
        </p:txBody>
      </p:sp>
      <p:sp>
        <p:nvSpPr>
          <p:cNvPr id="15" name="四角形: 角を丸くする 14">
            <a:extLst>
              <a:ext uri="{FF2B5EF4-FFF2-40B4-BE49-F238E27FC236}">
                <a16:creationId xmlns:a16="http://schemas.microsoft.com/office/drawing/2014/main" id="{066C656E-742E-41A5-9000-B68684F1DE50}"/>
              </a:ext>
            </a:extLst>
          </p:cNvPr>
          <p:cNvSpPr/>
          <p:nvPr/>
        </p:nvSpPr>
        <p:spPr>
          <a:xfrm>
            <a:off x="250250" y="4886168"/>
            <a:ext cx="8721642" cy="1228802"/>
          </a:xfrm>
          <a:prstGeom prst="roundRect">
            <a:avLst/>
          </a:prstGeom>
          <a:solidFill>
            <a:schemeClr val="accent5">
              <a:lumMod val="20000"/>
              <a:lumOff val="80000"/>
            </a:schemeClr>
          </a:solidFill>
          <a:ln w="28575">
            <a:noFill/>
          </a:ln>
          <a:effectLst>
            <a:outerShdw blurRad="50800" dist="762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solidFill>
                  <a:srgbClr val="FF0000"/>
                </a:solidFill>
              </a:rPr>
              <a:t>妊娠全期間</a:t>
            </a:r>
            <a:r>
              <a:rPr kumimoji="1" lang="ja-JP" altLang="en-US" sz="3200" dirty="0"/>
              <a:t>及び、</a:t>
            </a:r>
            <a:r>
              <a:rPr kumimoji="1" lang="ja-JP" altLang="en-US" sz="3200" dirty="0">
                <a:solidFill>
                  <a:srgbClr val="FF0000"/>
                </a:solidFill>
              </a:rPr>
              <a:t>授乳中</a:t>
            </a:r>
            <a:r>
              <a:rPr kumimoji="1" lang="ja-JP" altLang="en-US" sz="3200" dirty="0"/>
              <a:t>のワクチン接種</a:t>
            </a:r>
            <a:r>
              <a:rPr kumimoji="1" lang="ja-JP" altLang="en-US" sz="3200" dirty="0">
                <a:solidFill>
                  <a:srgbClr val="FF0000"/>
                </a:solidFill>
              </a:rPr>
              <a:t>可能</a:t>
            </a:r>
            <a:endParaRPr kumimoji="1" lang="en-US" altLang="ja-JP" sz="3200" dirty="0">
              <a:solidFill>
                <a:srgbClr val="FF0000"/>
              </a:solidFill>
            </a:endParaRPr>
          </a:p>
          <a:p>
            <a:pPr algn="ctr"/>
            <a:r>
              <a:rPr kumimoji="1" lang="ja-JP" altLang="en-US" sz="2800" dirty="0"/>
              <a:t>　　　　　　　　　　（インフルエンザ診療ガイド２０１７</a:t>
            </a:r>
            <a:r>
              <a:rPr kumimoji="1" lang="en-US" altLang="ja-JP" sz="2800" dirty="0"/>
              <a:t>-</a:t>
            </a:r>
            <a:r>
              <a:rPr kumimoji="1" lang="ja-JP" altLang="en-US" sz="2800" dirty="0"/>
              <a:t>１８）</a:t>
            </a:r>
          </a:p>
        </p:txBody>
      </p:sp>
    </p:spTree>
    <p:extLst>
      <p:ext uri="{BB962C8B-B14F-4D97-AF65-F5344CB8AC3E}">
        <p14:creationId xmlns:p14="http://schemas.microsoft.com/office/powerpoint/2010/main" val="125668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animBg="1"/>
      <p:bldP spid="17" grpId="0" animBg="1"/>
      <p:bldP spid="10"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0EFC5C0E-C552-407F-81A2-112AEB5A994E}"/>
              </a:ext>
            </a:extLst>
          </p:cNvPr>
          <p:cNvSpPr/>
          <p:nvPr/>
        </p:nvSpPr>
        <p:spPr>
          <a:xfrm>
            <a:off x="173256" y="288757"/>
            <a:ext cx="8576108" cy="644893"/>
          </a:xfrm>
          <a:prstGeom prst="rect">
            <a:avLst/>
          </a:prstGeom>
          <a:solidFill>
            <a:schemeClr val="accent1">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インフルエンザワクチンの</a:t>
            </a:r>
            <a:r>
              <a:rPr kumimoji="1" lang="ja-JP" altLang="en-US" sz="2800" dirty="0">
                <a:solidFill>
                  <a:srgbClr val="FF0000"/>
                </a:solidFill>
              </a:rPr>
              <a:t>効果が低い</a:t>
            </a:r>
            <a:r>
              <a:rPr kumimoji="1" lang="ja-JP" altLang="en-US" sz="2800" dirty="0"/>
              <a:t>理由は幾つかある</a:t>
            </a:r>
          </a:p>
        </p:txBody>
      </p:sp>
      <p:sp>
        <p:nvSpPr>
          <p:cNvPr id="3" name="正方形/長方形 2">
            <a:extLst>
              <a:ext uri="{FF2B5EF4-FFF2-40B4-BE49-F238E27FC236}">
                <a16:creationId xmlns:a16="http://schemas.microsoft.com/office/drawing/2014/main" id="{743DB643-C622-4035-93FE-CEAE29BF78CA}"/>
              </a:ext>
            </a:extLst>
          </p:cNvPr>
          <p:cNvSpPr/>
          <p:nvPr/>
        </p:nvSpPr>
        <p:spPr>
          <a:xfrm>
            <a:off x="354533" y="1134686"/>
            <a:ext cx="6519234" cy="644893"/>
          </a:xfrm>
          <a:prstGeom prst="rect">
            <a:avLst/>
          </a:prstGeom>
          <a:solidFill>
            <a:schemeClr val="accent4">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b="1" dirty="0">
                <a:solidFill>
                  <a:srgbClr val="FF0000"/>
                </a:solidFill>
              </a:rPr>
              <a:t>①</a:t>
            </a:r>
            <a:r>
              <a:rPr kumimoji="1" lang="ja-JP" altLang="en-US" sz="2800" dirty="0"/>
              <a:t>ウイルスの侵入を防ぐことは出来ない</a:t>
            </a:r>
          </a:p>
        </p:txBody>
      </p:sp>
      <p:sp>
        <p:nvSpPr>
          <p:cNvPr id="6" name="正方形/長方形 5">
            <a:extLst>
              <a:ext uri="{FF2B5EF4-FFF2-40B4-BE49-F238E27FC236}">
                <a16:creationId xmlns:a16="http://schemas.microsoft.com/office/drawing/2014/main" id="{8327D78C-3417-40E3-ABE3-8C6BDE1A6E0E}"/>
              </a:ext>
            </a:extLst>
          </p:cNvPr>
          <p:cNvSpPr/>
          <p:nvPr/>
        </p:nvSpPr>
        <p:spPr>
          <a:xfrm>
            <a:off x="2491577" y="1730025"/>
            <a:ext cx="3899598" cy="8758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え？どういう事？</a:t>
            </a:r>
          </a:p>
        </p:txBody>
      </p:sp>
      <p:grpSp>
        <p:nvGrpSpPr>
          <p:cNvPr id="42" name="グループ化 41">
            <a:extLst>
              <a:ext uri="{FF2B5EF4-FFF2-40B4-BE49-F238E27FC236}">
                <a16:creationId xmlns:a16="http://schemas.microsoft.com/office/drawing/2014/main" id="{DD4F7AB0-4545-43C8-A8AC-02E50D255C21}"/>
              </a:ext>
            </a:extLst>
          </p:cNvPr>
          <p:cNvGrpSpPr/>
          <p:nvPr/>
        </p:nvGrpSpPr>
        <p:grpSpPr>
          <a:xfrm>
            <a:off x="232674" y="2446811"/>
            <a:ext cx="6447258" cy="4184996"/>
            <a:chOff x="232674" y="2446811"/>
            <a:chExt cx="6447258" cy="4184996"/>
          </a:xfrm>
        </p:grpSpPr>
        <p:sp>
          <p:nvSpPr>
            <p:cNvPr id="5" name="四角形: 角を丸くする 4">
              <a:extLst>
                <a:ext uri="{FF2B5EF4-FFF2-40B4-BE49-F238E27FC236}">
                  <a16:creationId xmlns:a16="http://schemas.microsoft.com/office/drawing/2014/main" id="{899B7BBA-F4FE-4E06-BD14-00400C85DF6F}"/>
                </a:ext>
              </a:extLst>
            </p:cNvPr>
            <p:cNvSpPr/>
            <p:nvPr/>
          </p:nvSpPr>
          <p:spPr>
            <a:xfrm>
              <a:off x="789271" y="4446872"/>
              <a:ext cx="5890661" cy="2184935"/>
            </a:xfrm>
            <a:prstGeom prst="roundRect">
              <a:avLst/>
            </a:prstGeom>
            <a:solidFill>
              <a:schemeClr val="accent4">
                <a:lumMod val="20000"/>
                <a:lumOff val="80000"/>
              </a:schemeClr>
            </a:solidFill>
            <a:ln w="28575">
              <a:solidFill>
                <a:schemeClr val="accent4">
                  <a:lumMod val="5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人の気道細胞</a:t>
              </a:r>
            </a:p>
          </p:txBody>
        </p:sp>
        <p:sp>
          <p:nvSpPr>
            <p:cNvPr id="8" name="星: 32 pt 7">
              <a:extLst>
                <a:ext uri="{FF2B5EF4-FFF2-40B4-BE49-F238E27FC236}">
                  <a16:creationId xmlns:a16="http://schemas.microsoft.com/office/drawing/2014/main" id="{5A742EEB-83E8-408E-9A31-11537C79862E}"/>
                </a:ext>
              </a:extLst>
            </p:cNvPr>
            <p:cNvSpPr/>
            <p:nvPr/>
          </p:nvSpPr>
          <p:spPr>
            <a:xfrm>
              <a:off x="232674" y="2446811"/>
              <a:ext cx="1260909" cy="1097280"/>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グループ化 39">
              <a:extLst>
                <a:ext uri="{FF2B5EF4-FFF2-40B4-BE49-F238E27FC236}">
                  <a16:creationId xmlns:a16="http://schemas.microsoft.com/office/drawing/2014/main" id="{790933C5-BD66-430E-B3C5-71D16D404067}"/>
                </a:ext>
              </a:extLst>
            </p:cNvPr>
            <p:cNvGrpSpPr/>
            <p:nvPr/>
          </p:nvGrpSpPr>
          <p:grpSpPr>
            <a:xfrm>
              <a:off x="903973" y="3767594"/>
              <a:ext cx="1664302" cy="2164321"/>
              <a:chOff x="2449495" y="898280"/>
              <a:chExt cx="4440704" cy="4953880"/>
            </a:xfrm>
          </p:grpSpPr>
          <p:grpSp>
            <p:nvGrpSpPr>
              <p:cNvPr id="36" name="グループ化 35">
                <a:extLst>
                  <a:ext uri="{FF2B5EF4-FFF2-40B4-BE49-F238E27FC236}">
                    <a16:creationId xmlns:a16="http://schemas.microsoft.com/office/drawing/2014/main" id="{1CB11B5A-C41C-4DD5-B7C0-1375AAF1D304}"/>
                  </a:ext>
                </a:extLst>
              </p:cNvPr>
              <p:cNvGrpSpPr/>
              <p:nvPr/>
            </p:nvGrpSpPr>
            <p:grpSpPr>
              <a:xfrm>
                <a:off x="2449495" y="898280"/>
                <a:ext cx="1444954" cy="2133783"/>
                <a:chOff x="2663478" y="2787316"/>
                <a:chExt cx="1444954" cy="2133783"/>
              </a:xfrm>
            </p:grpSpPr>
            <p:grpSp>
              <p:nvGrpSpPr>
                <p:cNvPr id="26" name="グループ化 25">
                  <a:extLst>
                    <a:ext uri="{FF2B5EF4-FFF2-40B4-BE49-F238E27FC236}">
                      <a16:creationId xmlns:a16="http://schemas.microsoft.com/office/drawing/2014/main" id="{47E15A2E-EBDC-4CE5-A31E-8799900413C1}"/>
                    </a:ext>
                  </a:extLst>
                </p:cNvPr>
                <p:cNvGrpSpPr/>
                <p:nvPr/>
              </p:nvGrpSpPr>
              <p:grpSpPr>
                <a:xfrm>
                  <a:off x="2663478" y="2787316"/>
                  <a:ext cx="1444954" cy="2133783"/>
                  <a:chOff x="2663478" y="2787316"/>
                  <a:chExt cx="1444954" cy="2133783"/>
                </a:xfrm>
                <a:effectLst>
                  <a:outerShdw blurRad="50800" dist="101600" dir="2700000" algn="tl" rotWithShape="0">
                    <a:prstClr val="black">
                      <a:alpha val="40000"/>
                    </a:prstClr>
                  </a:outerShdw>
                </a:effectLst>
              </p:grpSpPr>
              <p:grpSp>
                <p:nvGrpSpPr>
                  <p:cNvPr id="11" name="グループ化 10">
                    <a:extLst>
                      <a:ext uri="{FF2B5EF4-FFF2-40B4-BE49-F238E27FC236}">
                        <a16:creationId xmlns:a16="http://schemas.microsoft.com/office/drawing/2014/main" id="{90E411C2-8410-48BD-84A5-6421D5472324}"/>
                      </a:ext>
                    </a:extLst>
                  </p:cNvPr>
                  <p:cNvGrpSpPr/>
                  <p:nvPr/>
                </p:nvGrpSpPr>
                <p:grpSpPr>
                  <a:xfrm>
                    <a:off x="2663478" y="2787316"/>
                    <a:ext cx="769440" cy="1315843"/>
                    <a:chOff x="2663476" y="3352136"/>
                    <a:chExt cx="394305" cy="751016"/>
                  </a:xfrm>
                </p:grpSpPr>
                <p:sp>
                  <p:nvSpPr>
                    <p:cNvPr id="7" name="正方形/長方形 6">
                      <a:extLst>
                        <a:ext uri="{FF2B5EF4-FFF2-40B4-BE49-F238E27FC236}">
                          <a16:creationId xmlns:a16="http://schemas.microsoft.com/office/drawing/2014/main" id="{34758AA6-6B2F-408E-92CA-C0644DE55C64}"/>
                        </a:ext>
                      </a:extLst>
                    </p:cNvPr>
                    <p:cNvSpPr/>
                    <p:nvPr/>
                  </p:nvSpPr>
                  <p:spPr>
                    <a:xfrm rot="19268038">
                      <a:off x="2874901" y="3352136"/>
                      <a:ext cx="182880" cy="596767"/>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9252DFE-6FFA-4DFD-9D85-E607B3744DE6}"/>
                        </a:ext>
                      </a:extLst>
                    </p:cNvPr>
                    <p:cNvSpPr/>
                    <p:nvPr/>
                  </p:nvSpPr>
                  <p:spPr>
                    <a:xfrm rot="19174717">
                      <a:off x="2663476" y="3506385"/>
                      <a:ext cx="182880" cy="596767"/>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a:extLst>
                      <a:ext uri="{FF2B5EF4-FFF2-40B4-BE49-F238E27FC236}">
                        <a16:creationId xmlns:a16="http://schemas.microsoft.com/office/drawing/2014/main" id="{B15D0009-9641-460B-8318-9F7C0DA1914C}"/>
                      </a:ext>
                    </a:extLst>
                  </p:cNvPr>
                  <p:cNvGrpSpPr/>
                  <p:nvPr/>
                </p:nvGrpSpPr>
                <p:grpSpPr>
                  <a:xfrm>
                    <a:off x="3340499" y="3608022"/>
                    <a:ext cx="767933" cy="1313077"/>
                    <a:chOff x="2658668" y="3356413"/>
                    <a:chExt cx="393533" cy="749438"/>
                  </a:xfrm>
                  <a:solidFill>
                    <a:schemeClr val="accent3">
                      <a:lumMod val="50000"/>
                    </a:schemeClr>
                  </a:solidFill>
                </p:grpSpPr>
                <p:sp>
                  <p:nvSpPr>
                    <p:cNvPr id="24" name="正方形/長方形 23">
                      <a:extLst>
                        <a:ext uri="{FF2B5EF4-FFF2-40B4-BE49-F238E27FC236}">
                          <a16:creationId xmlns:a16="http://schemas.microsoft.com/office/drawing/2014/main" id="{5753E7F5-7F2E-414B-B2CE-E0C231ECB98D}"/>
                        </a:ext>
                      </a:extLst>
                    </p:cNvPr>
                    <p:cNvSpPr/>
                    <p:nvPr/>
                  </p:nvSpPr>
                  <p:spPr>
                    <a:xfrm rot="19268038">
                      <a:off x="2869321" y="3356413"/>
                      <a:ext cx="182880" cy="596767"/>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8B5441C3-A9F6-4183-9B43-FC784CA1DA03}"/>
                        </a:ext>
                      </a:extLst>
                    </p:cNvPr>
                    <p:cNvSpPr/>
                    <p:nvPr/>
                  </p:nvSpPr>
                  <p:spPr>
                    <a:xfrm rot="19174717">
                      <a:off x="2658668" y="3509084"/>
                      <a:ext cx="182880" cy="596767"/>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4" name="正方形/長方形 33">
                  <a:extLst>
                    <a:ext uri="{FF2B5EF4-FFF2-40B4-BE49-F238E27FC236}">
                      <a16:creationId xmlns:a16="http://schemas.microsoft.com/office/drawing/2014/main" id="{73A33504-D57E-4083-B186-B8CD19358FDB}"/>
                    </a:ext>
                  </a:extLst>
                </p:cNvPr>
                <p:cNvSpPr/>
                <p:nvPr/>
              </p:nvSpPr>
              <p:spPr>
                <a:xfrm rot="3231822">
                  <a:off x="3816792" y="4332250"/>
                  <a:ext cx="219421" cy="30989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36">
                <a:extLst>
                  <a:ext uri="{FF2B5EF4-FFF2-40B4-BE49-F238E27FC236}">
                    <a16:creationId xmlns:a16="http://schemas.microsoft.com/office/drawing/2014/main" id="{1FABEC3E-E462-4653-AFE7-87E331CF2960}"/>
                  </a:ext>
                </a:extLst>
              </p:cNvPr>
              <p:cNvGrpSpPr/>
              <p:nvPr/>
            </p:nvGrpSpPr>
            <p:grpSpPr>
              <a:xfrm>
                <a:off x="4700771" y="1275926"/>
                <a:ext cx="2189428" cy="1456012"/>
                <a:chOff x="4788039" y="3011534"/>
                <a:chExt cx="2189428" cy="1456012"/>
              </a:xfrm>
            </p:grpSpPr>
            <p:grpSp>
              <p:nvGrpSpPr>
                <p:cNvPr id="27" name="グループ化 26">
                  <a:extLst>
                    <a:ext uri="{FF2B5EF4-FFF2-40B4-BE49-F238E27FC236}">
                      <a16:creationId xmlns:a16="http://schemas.microsoft.com/office/drawing/2014/main" id="{1D56F82D-3DC5-493C-8388-0515B122E49E}"/>
                    </a:ext>
                  </a:extLst>
                </p:cNvPr>
                <p:cNvGrpSpPr/>
                <p:nvPr/>
              </p:nvGrpSpPr>
              <p:grpSpPr>
                <a:xfrm rot="4816217">
                  <a:off x="5154747" y="2644826"/>
                  <a:ext cx="1456012" cy="2189428"/>
                  <a:chOff x="2663404" y="2724814"/>
                  <a:chExt cx="1456012" cy="2189428"/>
                </a:xfrm>
                <a:effectLst>
                  <a:outerShdw blurRad="50800" dist="101600" dir="2700000" algn="tl" rotWithShape="0">
                    <a:prstClr val="black">
                      <a:alpha val="40000"/>
                    </a:prstClr>
                  </a:outerShdw>
                </a:effectLst>
              </p:grpSpPr>
              <p:grpSp>
                <p:nvGrpSpPr>
                  <p:cNvPr id="28" name="グループ化 27">
                    <a:extLst>
                      <a:ext uri="{FF2B5EF4-FFF2-40B4-BE49-F238E27FC236}">
                        <a16:creationId xmlns:a16="http://schemas.microsoft.com/office/drawing/2014/main" id="{49433A25-F6E8-4095-922C-EA0B0C416193}"/>
                      </a:ext>
                    </a:extLst>
                  </p:cNvPr>
                  <p:cNvGrpSpPr/>
                  <p:nvPr/>
                </p:nvGrpSpPr>
                <p:grpSpPr>
                  <a:xfrm>
                    <a:off x="2663404" y="2724814"/>
                    <a:ext cx="852929" cy="1378649"/>
                    <a:chOff x="2663441" y="3316461"/>
                    <a:chExt cx="437090" cy="786862"/>
                  </a:xfrm>
                </p:grpSpPr>
                <p:sp>
                  <p:nvSpPr>
                    <p:cNvPr id="32" name="正方形/長方形 31">
                      <a:extLst>
                        <a:ext uri="{FF2B5EF4-FFF2-40B4-BE49-F238E27FC236}">
                          <a16:creationId xmlns:a16="http://schemas.microsoft.com/office/drawing/2014/main" id="{1FB2BA58-AA06-4948-9D24-E42274C08692}"/>
                        </a:ext>
                      </a:extLst>
                    </p:cNvPr>
                    <p:cNvSpPr/>
                    <p:nvPr/>
                  </p:nvSpPr>
                  <p:spPr>
                    <a:xfrm rot="19268038">
                      <a:off x="2917651" y="3316461"/>
                      <a:ext cx="182880" cy="596767"/>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EBCF4A2B-3F49-42A1-823C-790A42BA3E38}"/>
                        </a:ext>
                      </a:extLst>
                    </p:cNvPr>
                    <p:cNvSpPr/>
                    <p:nvPr/>
                  </p:nvSpPr>
                  <p:spPr>
                    <a:xfrm rot="19174717">
                      <a:off x="2663441" y="3506556"/>
                      <a:ext cx="182880" cy="596767"/>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9" name="グループ化 28">
                    <a:extLst>
                      <a:ext uri="{FF2B5EF4-FFF2-40B4-BE49-F238E27FC236}">
                        <a16:creationId xmlns:a16="http://schemas.microsoft.com/office/drawing/2014/main" id="{79160B82-64FE-43BA-B872-9175849CA037}"/>
                      </a:ext>
                    </a:extLst>
                  </p:cNvPr>
                  <p:cNvGrpSpPr/>
                  <p:nvPr/>
                </p:nvGrpSpPr>
                <p:grpSpPr>
                  <a:xfrm>
                    <a:off x="3337052" y="3588646"/>
                    <a:ext cx="782364" cy="1325596"/>
                    <a:chOff x="2656900" y="3345353"/>
                    <a:chExt cx="400928" cy="756583"/>
                  </a:xfrm>
                  <a:solidFill>
                    <a:schemeClr val="accent3">
                      <a:lumMod val="50000"/>
                    </a:schemeClr>
                  </a:solidFill>
                </p:grpSpPr>
                <p:sp>
                  <p:nvSpPr>
                    <p:cNvPr id="30" name="正方形/長方形 29">
                      <a:extLst>
                        <a:ext uri="{FF2B5EF4-FFF2-40B4-BE49-F238E27FC236}">
                          <a16:creationId xmlns:a16="http://schemas.microsoft.com/office/drawing/2014/main" id="{69F9EEC8-E6BD-4FE1-816D-5D03F439EB94}"/>
                        </a:ext>
                      </a:extLst>
                    </p:cNvPr>
                    <p:cNvSpPr/>
                    <p:nvPr/>
                  </p:nvSpPr>
                  <p:spPr>
                    <a:xfrm rot="19268038">
                      <a:off x="2874948" y="3345353"/>
                      <a:ext cx="182880" cy="596767"/>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E98E04EA-767A-4B6C-BD63-649168FE93BA}"/>
                        </a:ext>
                      </a:extLst>
                    </p:cNvPr>
                    <p:cNvSpPr/>
                    <p:nvPr/>
                  </p:nvSpPr>
                  <p:spPr>
                    <a:xfrm rot="19174717">
                      <a:off x="2656900" y="3505169"/>
                      <a:ext cx="182880" cy="596767"/>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5" name="正方形/長方形 34">
                  <a:extLst>
                    <a:ext uri="{FF2B5EF4-FFF2-40B4-BE49-F238E27FC236}">
                      <a16:creationId xmlns:a16="http://schemas.microsoft.com/office/drawing/2014/main" id="{2BD8D36A-4B60-4E2A-8027-090DA88EB6E7}"/>
                    </a:ext>
                  </a:extLst>
                </p:cNvPr>
                <p:cNvSpPr/>
                <p:nvPr/>
              </p:nvSpPr>
              <p:spPr>
                <a:xfrm rot="17809173">
                  <a:off x="5249828" y="4171717"/>
                  <a:ext cx="245935" cy="244238"/>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 name="正方形/長方形 37">
                <a:extLst>
                  <a:ext uri="{FF2B5EF4-FFF2-40B4-BE49-F238E27FC236}">
                    <a16:creationId xmlns:a16="http://schemas.microsoft.com/office/drawing/2014/main" id="{90B72F5D-A757-44E8-BB16-1635B0C1ECD5}"/>
                  </a:ext>
                </a:extLst>
              </p:cNvPr>
              <p:cNvSpPr/>
              <p:nvPr/>
            </p:nvSpPr>
            <p:spPr>
              <a:xfrm>
                <a:off x="3896270" y="2581132"/>
                <a:ext cx="334561" cy="3271028"/>
              </a:xfrm>
              <a:prstGeom prst="rect">
                <a:avLst/>
              </a:prstGeom>
              <a:solidFill>
                <a:schemeClr val="accent3">
                  <a:lumMod val="50000"/>
                </a:schemeClr>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6023C1B3-B34E-4B8A-AAD6-6CE13C2ADD58}"/>
                  </a:ext>
                </a:extLst>
              </p:cNvPr>
              <p:cNvSpPr/>
              <p:nvPr/>
            </p:nvSpPr>
            <p:spPr>
              <a:xfrm>
                <a:off x="4760564" y="2491036"/>
                <a:ext cx="335860" cy="3342891"/>
              </a:xfrm>
              <a:prstGeom prst="rect">
                <a:avLst/>
              </a:prstGeom>
              <a:solidFill>
                <a:schemeClr val="accent3">
                  <a:lumMod val="50000"/>
                </a:schemeClr>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 name="正方形/長方形 40">
              <a:extLst>
                <a:ext uri="{FF2B5EF4-FFF2-40B4-BE49-F238E27FC236}">
                  <a16:creationId xmlns:a16="http://schemas.microsoft.com/office/drawing/2014/main" id="{F1CA16B5-72B5-44FD-ACC0-3A63E0AE68FD}"/>
                </a:ext>
              </a:extLst>
            </p:cNvPr>
            <p:cNvSpPr/>
            <p:nvPr/>
          </p:nvSpPr>
          <p:spPr>
            <a:xfrm>
              <a:off x="863129" y="4557236"/>
              <a:ext cx="5528046" cy="550842"/>
            </a:xfrm>
            <a:prstGeom prst="rect">
              <a:avLst/>
            </a:prstGeom>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分泌型</a:t>
              </a:r>
              <a:r>
                <a:rPr kumimoji="1" lang="en-US" altLang="ja-JP" sz="2800" dirty="0">
                  <a:solidFill>
                    <a:srgbClr val="FF0000"/>
                  </a:solidFill>
                </a:rPr>
                <a:t>IgA</a:t>
              </a:r>
              <a:r>
                <a:rPr kumimoji="1" lang="ja-JP" altLang="en-US" sz="2800" dirty="0">
                  <a:solidFill>
                    <a:srgbClr val="FF0000"/>
                  </a:solidFill>
                </a:rPr>
                <a:t>抗体</a:t>
              </a:r>
              <a:r>
                <a:rPr kumimoji="1" lang="ja-JP" altLang="en-US" sz="2800" dirty="0"/>
                <a:t>（局所戦に強い）</a:t>
              </a:r>
            </a:p>
          </p:txBody>
        </p:sp>
      </p:grpSp>
      <p:sp>
        <p:nvSpPr>
          <p:cNvPr id="9" name="四角形: 角を丸くする 8">
            <a:extLst>
              <a:ext uri="{FF2B5EF4-FFF2-40B4-BE49-F238E27FC236}">
                <a16:creationId xmlns:a16="http://schemas.microsoft.com/office/drawing/2014/main" id="{D2EE41C3-A641-4E45-A891-B082F255B822}"/>
              </a:ext>
            </a:extLst>
          </p:cNvPr>
          <p:cNvSpPr/>
          <p:nvPr/>
        </p:nvSpPr>
        <p:spPr>
          <a:xfrm>
            <a:off x="1025573" y="2667570"/>
            <a:ext cx="7974143" cy="682589"/>
          </a:xfrm>
          <a:prstGeom prst="roundRect">
            <a:avLst/>
          </a:prstGeom>
          <a:solidFill>
            <a:schemeClr val="accent2">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現在のワクチンは侵入を防ぐ</a:t>
            </a:r>
            <a:r>
              <a:rPr kumimoji="1" lang="en-US" altLang="ja-JP" sz="2800" dirty="0">
                <a:solidFill>
                  <a:srgbClr val="FF0000"/>
                </a:solidFill>
              </a:rPr>
              <a:t>I</a:t>
            </a:r>
            <a:r>
              <a:rPr kumimoji="1" lang="ja-JP" altLang="en-US" sz="2800" dirty="0" err="1">
                <a:solidFill>
                  <a:srgbClr val="FF0000"/>
                </a:solidFill>
              </a:rPr>
              <a:t>ｇ</a:t>
            </a:r>
            <a:r>
              <a:rPr kumimoji="1" lang="en-US" altLang="ja-JP" sz="2800" dirty="0">
                <a:solidFill>
                  <a:srgbClr val="FF0000"/>
                </a:solidFill>
              </a:rPr>
              <a:t>A</a:t>
            </a:r>
            <a:r>
              <a:rPr kumimoji="1" lang="ja-JP" altLang="en-US" sz="2800" dirty="0">
                <a:solidFill>
                  <a:srgbClr val="FF0000"/>
                </a:solidFill>
              </a:rPr>
              <a:t>抗体</a:t>
            </a:r>
            <a:r>
              <a:rPr kumimoji="1" lang="ja-JP" altLang="en-US" sz="2800" dirty="0"/>
              <a:t>は作れない！</a:t>
            </a:r>
          </a:p>
        </p:txBody>
      </p:sp>
    </p:spTree>
    <p:extLst>
      <p:ext uri="{BB962C8B-B14F-4D97-AF65-F5344CB8AC3E}">
        <p14:creationId xmlns:p14="http://schemas.microsoft.com/office/powerpoint/2010/main" val="186885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568D80F8-90A1-4D42-85C8-AAAB61AB5551}"/>
              </a:ext>
            </a:extLst>
          </p:cNvPr>
          <p:cNvPicPr>
            <a:picLocks noChangeAspect="1"/>
          </p:cNvPicPr>
          <p:nvPr/>
        </p:nvPicPr>
        <p:blipFill rotWithShape="1">
          <a:blip r:embed="rId2">
            <a:extLst>
              <a:ext uri="{28A0092B-C50C-407E-A947-70E740481C1C}">
                <a14:useLocalDpi xmlns:a14="http://schemas.microsoft.com/office/drawing/2010/main" val="0"/>
              </a:ext>
            </a:extLst>
          </a:blip>
          <a:srcRect l="13772" b="15421"/>
          <a:stretch/>
        </p:blipFill>
        <p:spPr>
          <a:xfrm>
            <a:off x="1812744" y="1571670"/>
            <a:ext cx="4136392" cy="2616757"/>
          </a:xfrm>
          <a:prstGeom prst="rect">
            <a:avLst/>
          </a:prstGeom>
          <a:ln w="28575">
            <a:solidFill>
              <a:schemeClr val="accent3">
                <a:lumMod val="50000"/>
              </a:schemeClr>
            </a:solidFill>
          </a:ln>
          <a:effectLst>
            <a:outerShdw blurRad="50800" dist="139700" dir="2700000" algn="tl" rotWithShape="0">
              <a:prstClr val="black">
                <a:alpha val="40000"/>
              </a:prstClr>
            </a:outerShdw>
          </a:effectLst>
        </p:spPr>
      </p:pic>
      <p:sp>
        <p:nvSpPr>
          <p:cNvPr id="3" name="四角形: 角を丸くする 2">
            <a:extLst>
              <a:ext uri="{FF2B5EF4-FFF2-40B4-BE49-F238E27FC236}">
                <a16:creationId xmlns:a16="http://schemas.microsoft.com/office/drawing/2014/main" id="{CD4A0772-F716-4FE9-A2CD-1289665E73CA}"/>
              </a:ext>
            </a:extLst>
          </p:cNvPr>
          <p:cNvSpPr/>
          <p:nvPr/>
        </p:nvSpPr>
        <p:spPr>
          <a:xfrm>
            <a:off x="849770" y="4254367"/>
            <a:ext cx="5890661" cy="2184935"/>
          </a:xfrm>
          <a:prstGeom prst="roundRect">
            <a:avLst/>
          </a:prstGeom>
          <a:solidFill>
            <a:schemeClr val="accent4">
              <a:lumMod val="20000"/>
              <a:lumOff val="80000"/>
            </a:schemeClr>
          </a:solidFill>
          <a:ln w="28575">
            <a:solidFill>
              <a:schemeClr val="accent4">
                <a:lumMod val="5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人の気道細胞</a:t>
            </a:r>
          </a:p>
        </p:txBody>
      </p:sp>
      <p:sp>
        <p:nvSpPr>
          <p:cNvPr id="8" name="正方形/長方形 7">
            <a:extLst>
              <a:ext uri="{FF2B5EF4-FFF2-40B4-BE49-F238E27FC236}">
                <a16:creationId xmlns:a16="http://schemas.microsoft.com/office/drawing/2014/main" id="{32D069F9-BE17-4D3D-BCB5-527DD2175E7C}"/>
              </a:ext>
            </a:extLst>
          </p:cNvPr>
          <p:cNvSpPr/>
          <p:nvPr/>
        </p:nvSpPr>
        <p:spPr>
          <a:xfrm>
            <a:off x="849769" y="365762"/>
            <a:ext cx="7177699" cy="952900"/>
          </a:xfrm>
          <a:prstGeom prst="rect">
            <a:avLst/>
          </a:prstGeom>
          <a:solidFill>
            <a:schemeClr val="accent1">
              <a:lumMod val="20000"/>
              <a:lumOff val="80000"/>
            </a:schemeClr>
          </a:solidFill>
          <a:ln w="28575">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現在のワクチンの</a:t>
            </a:r>
            <a:r>
              <a:rPr kumimoji="1" lang="en-US" altLang="ja-JP" sz="2800" dirty="0">
                <a:solidFill>
                  <a:srgbClr val="FF0000"/>
                </a:solidFill>
              </a:rPr>
              <a:t>IgG</a:t>
            </a:r>
            <a:r>
              <a:rPr kumimoji="1" lang="ja-JP" altLang="en-US" sz="2800" dirty="0">
                <a:solidFill>
                  <a:srgbClr val="FF0000"/>
                </a:solidFill>
              </a:rPr>
              <a:t>抗体</a:t>
            </a:r>
            <a:r>
              <a:rPr kumimoji="1" lang="ja-JP" altLang="en-US" sz="2800" dirty="0"/>
              <a:t>はウイルスが血中に入った時に働く</a:t>
            </a:r>
          </a:p>
        </p:txBody>
      </p:sp>
      <p:sp>
        <p:nvSpPr>
          <p:cNvPr id="2" name="星: 32 pt 1">
            <a:extLst>
              <a:ext uri="{FF2B5EF4-FFF2-40B4-BE49-F238E27FC236}">
                <a16:creationId xmlns:a16="http://schemas.microsoft.com/office/drawing/2014/main" id="{0402D3D4-6D3C-47C4-A259-7479C0A62683}"/>
              </a:ext>
            </a:extLst>
          </p:cNvPr>
          <p:cNvSpPr/>
          <p:nvPr/>
        </p:nvSpPr>
        <p:spPr>
          <a:xfrm>
            <a:off x="303195" y="2639315"/>
            <a:ext cx="1260909" cy="1097280"/>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星: 32 pt 8">
            <a:extLst>
              <a:ext uri="{FF2B5EF4-FFF2-40B4-BE49-F238E27FC236}">
                <a16:creationId xmlns:a16="http://schemas.microsoft.com/office/drawing/2014/main" id="{02213E16-24F7-42E7-A8F0-76BD87973175}"/>
              </a:ext>
            </a:extLst>
          </p:cNvPr>
          <p:cNvSpPr/>
          <p:nvPr/>
        </p:nvSpPr>
        <p:spPr>
          <a:xfrm>
            <a:off x="1251965" y="4352612"/>
            <a:ext cx="1260909" cy="1097280"/>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矢印: 下 41">
            <a:extLst>
              <a:ext uri="{FF2B5EF4-FFF2-40B4-BE49-F238E27FC236}">
                <a16:creationId xmlns:a16="http://schemas.microsoft.com/office/drawing/2014/main" id="{DF8A93FE-0CE3-48ED-B427-731812CC6173}"/>
              </a:ext>
            </a:extLst>
          </p:cNvPr>
          <p:cNvSpPr/>
          <p:nvPr/>
        </p:nvSpPr>
        <p:spPr>
          <a:xfrm rot="1057135">
            <a:off x="5126588" y="1414889"/>
            <a:ext cx="412829" cy="1244809"/>
          </a:xfrm>
          <a:prstGeom prst="downArrow">
            <a:avLst/>
          </a:prstGeom>
          <a:solidFill>
            <a:srgbClr val="FFFF00"/>
          </a:solid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EA490B96-B7B9-4E3C-9F4B-558DC1B6E64E}"/>
              </a:ext>
            </a:extLst>
          </p:cNvPr>
          <p:cNvGrpSpPr/>
          <p:nvPr/>
        </p:nvGrpSpPr>
        <p:grpSpPr>
          <a:xfrm>
            <a:off x="6625646" y="2489563"/>
            <a:ext cx="2366122" cy="1863049"/>
            <a:chOff x="6625646" y="2489563"/>
            <a:chExt cx="2366122" cy="1863049"/>
          </a:xfrm>
        </p:grpSpPr>
        <p:sp>
          <p:nvSpPr>
            <p:cNvPr id="43" name="正方形/長方形 42">
              <a:extLst>
                <a:ext uri="{FF2B5EF4-FFF2-40B4-BE49-F238E27FC236}">
                  <a16:creationId xmlns:a16="http://schemas.microsoft.com/office/drawing/2014/main" id="{67D90CAA-F566-41DF-B1B0-30FE8C6CD19D}"/>
                </a:ext>
              </a:extLst>
            </p:cNvPr>
            <p:cNvSpPr/>
            <p:nvPr/>
          </p:nvSpPr>
          <p:spPr>
            <a:xfrm>
              <a:off x="7288288" y="3801770"/>
              <a:ext cx="1703480" cy="550842"/>
            </a:xfrm>
            <a:prstGeom prst="rect">
              <a:avLst/>
            </a:prstGeom>
            <a:ln w="28575"/>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dirty="0"/>
                <a:t>IgG</a:t>
              </a:r>
              <a:r>
                <a:rPr kumimoji="1" lang="ja-JP" altLang="en-US" sz="2800" dirty="0"/>
                <a:t>抗　体</a:t>
              </a:r>
            </a:p>
          </p:txBody>
        </p:sp>
        <p:grpSp>
          <p:nvGrpSpPr>
            <p:cNvPr id="4" name="グループ化 3">
              <a:extLst>
                <a:ext uri="{FF2B5EF4-FFF2-40B4-BE49-F238E27FC236}">
                  <a16:creationId xmlns:a16="http://schemas.microsoft.com/office/drawing/2014/main" id="{F7650992-D343-4EE0-87B6-5C6FFAFE09D6}"/>
                </a:ext>
              </a:extLst>
            </p:cNvPr>
            <p:cNvGrpSpPr/>
            <p:nvPr/>
          </p:nvGrpSpPr>
          <p:grpSpPr>
            <a:xfrm>
              <a:off x="6625646" y="2489563"/>
              <a:ext cx="2091736" cy="1578635"/>
              <a:chOff x="6662618" y="2595305"/>
              <a:chExt cx="2091736" cy="1578635"/>
            </a:xfrm>
          </p:grpSpPr>
          <p:grpSp>
            <p:nvGrpSpPr>
              <p:cNvPr id="40" name="グループ化 39">
                <a:extLst>
                  <a:ext uri="{FF2B5EF4-FFF2-40B4-BE49-F238E27FC236}">
                    <a16:creationId xmlns:a16="http://schemas.microsoft.com/office/drawing/2014/main" id="{C60434B0-A619-42D8-9EFB-AAA640DBECC5}"/>
                  </a:ext>
                </a:extLst>
              </p:cNvPr>
              <p:cNvGrpSpPr/>
              <p:nvPr/>
            </p:nvGrpSpPr>
            <p:grpSpPr>
              <a:xfrm rot="16200000">
                <a:off x="7065708" y="2192215"/>
                <a:ext cx="1285555" cy="2091736"/>
                <a:chOff x="1157709" y="3840179"/>
                <a:chExt cx="1285555" cy="2091736"/>
              </a:xfrm>
              <a:solidFill>
                <a:schemeClr val="tx2"/>
              </a:solidFill>
            </p:grpSpPr>
            <p:sp>
              <p:nvSpPr>
                <p:cNvPr id="32" name="正方形/長方形 31">
                  <a:extLst>
                    <a:ext uri="{FF2B5EF4-FFF2-40B4-BE49-F238E27FC236}">
                      <a16:creationId xmlns:a16="http://schemas.microsoft.com/office/drawing/2014/main" id="{AA7C1750-A6A0-4C78-82AD-767ED44F1408}"/>
                    </a:ext>
                  </a:extLst>
                </p:cNvPr>
                <p:cNvSpPr/>
                <p:nvPr/>
              </p:nvSpPr>
              <p:spPr>
                <a:xfrm rot="19268038">
                  <a:off x="1311769" y="4126156"/>
                  <a:ext cx="133749" cy="456809"/>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B5A6E1FE-BB75-4533-BDCB-5B80C674DF72}"/>
                    </a:ext>
                  </a:extLst>
                </p:cNvPr>
                <p:cNvSpPr/>
                <p:nvPr/>
              </p:nvSpPr>
              <p:spPr>
                <a:xfrm rot="19174717">
                  <a:off x="1157709" y="4243022"/>
                  <a:ext cx="133749" cy="456809"/>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AE388344-4BCC-4CA5-8023-2A5FAB696ACE}"/>
                    </a:ext>
                  </a:extLst>
                </p:cNvPr>
                <p:cNvSpPr/>
                <p:nvPr/>
              </p:nvSpPr>
              <p:spPr>
                <a:xfrm rot="2484255">
                  <a:off x="2287350" y="3995446"/>
                  <a:ext cx="155914" cy="39186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55859460-926E-4423-B246-96D4CE107704}"/>
                    </a:ext>
                  </a:extLst>
                </p:cNvPr>
                <p:cNvSpPr/>
                <p:nvPr/>
              </p:nvSpPr>
              <p:spPr>
                <a:xfrm rot="2390934">
                  <a:off x="2146064" y="3840179"/>
                  <a:ext cx="155914" cy="39186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2A9FE918-E19D-4029-BC93-C155F65C9EB8}"/>
                    </a:ext>
                  </a:extLst>
                </p:cNvPr>
                <p:cNvSpPr/>
                <p:nvPr/>
              </p:nvSpPr>
              <p:spPr>
                <a:xfrm rot="2484255">
                  <a:off x="2012785" y="4309853"/>
                  <a:ext cx="155914" cy="391868"/>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E0F6AA08-D603-4F6E-B6CB-FC7976164F23}"/>
                    </a:ext>
                  </a:extLst>
                </p:cNvPr>
                <p:cNvSpPr/>
                <p:nvPr/>
              </p:nvSpPr>
              <p:spPr>
                <a:xfrm rot="2390934">
                  <a:off x="1877935" y="4144366"/>
                  <a:ext cx="155914" cy="391868"/>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E0D73C3F-56DE-4986-AEBB-233F8B2C2FE4}"/>
                    </a:ext>
                  </a:extLst>
                </p:cNvPr>
                <p:cNvSpPr/>
                <p:nvPr/>
              </p:nvSpPr>
              <p:spPr>
                <a:xfrm>
                  <a:off x="1446200" y="4502822"/>
                  <a:ext cx="125388" cy="1429093"/>
                </a:xfrm>
                <a:prstGeom prst="rect">
                  <a:avLst/>
                </a:prstGeom>
                <a:grp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A069AF0F-FCEF-4B7C-9F33-EB96A246A35E}"/>
                    </a:ext>
                  </a:extLst>
                </p:cNvPr>
                <p:cNvSpPr/>
                <p:nvPr/>
              </p:nvSpPr>
              <p:spPr>
                <a:xfrm>
                  <a:off x="1770123" y="4463460"/>
                  <a:ext cx="125875" cy="1460489"/>
                </a:xfrm>
                <a:prstGeom prst="rect">
                  <a:avLst/>
                </a:prstGeom>
                <a:grp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正方形/長方形 20">
                <a:extLst>
                  <a:ext uri="{FF2B5EF4-FFF2-40B4-BE49-F238E27FC236}">
                    <a16:creationId xmlns:a16="http://schemas.microsoft.com/office/drawing/2014/main" id="{0E46ED14-16DE-42DC-915D-77DF17356477}"/>
                  </a:ext>
                </a:extLst>
              </p:cNvPr>
              <p:cNvSpPr/>
              <p:nvPr/>
            </p:nvSpPr>
            <p:spPr>
              <a:xfrm rot="13897658">
                <a:off x="6785972" y="3736242"/>
                <a:ext cx="155914" cy="39186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2C2D36D7-2A11-4DFC-ACE0-917195C53CD9}"/>
                  </a:ext>
                </a:extLst>
              </p:cNvPr>
              <p:cNvSpPr/>
              <p:nvPr/>
            </p:nvSpPr>
            <p:spPr>
              <a:xfrm rot="3072144">
                <a:off x="6885395" y="3900048"/>
                <a:ext cx="155914" cy="39186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41" name="正方形/長方形 40">
            <a:extLst>
              <a:ext uri="{FF2B5EF4-FFF2-40B4-BE49-F238E27FC236}">
                <a16:creationId xmlns:a16="http://schemas.microsoft.com/office/drawing/2014/main" id="{2A3F724B-5305-45F2-931E-80584016F331}"/>
              </a:ext>
            </a:extLst>
          </p:cNvPr>
          <p:cNvSpPr/>
          <p:nvPr/>
        </p:nvSpPr>
        <p:spPr>
          <a:xfrm>
            <a:off x="1266554" y="2783544"/>
            <a:ext cx="6775503" cy="711689"/>
          </a:xfrm>
          <a:prstGeom prst="rect">
            <a:avLst/>
          </a:prstGeom>
          <a:solidFill>
            <a:schemeClr val="accent1">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 戦いとしては</a:t>
            </a:r>
            <a:r>
              <a:rPr kumimoji="1" lang="ja-JP" altLang="en-US" sz="2800" dirty="0">
                <a:solidFill>
                  <a:srgbClr val="FF0000"/>
                </a:solidFill>
              </a:rPr>
              <a:t>初戦は敗れる</a:t>
            </a:r>
            <a:r>
              <a:rPr kumimoji="1" lang="ja-JP" altLang="en-US" sz="2800" dirty="0"/>
              <a:t>ということになる</a:t>
            </a:r>
          </a:p>
        </p:txBody>
      </p:sp>
      <p:sp>
        <p:nvSpPr>
          <p:cNvPr id="23" name="正方形/長方形 22">
            <a:extLst>
              <a:ext uri="{FF2B5EF4-FFF2-40B4-BE49-F238E27FC236}">
                <a16:creationId xmlns:a16="http://schemas.microsoft.com/office/drawing/2014/main" id="{7C593E5C-77B3-4B7A-8415-805AC559D432}"/>
              </a:ext>
            </a:extLst>
          </p:cNvPr>
          <p:cNvSpPr/>
          <p:nvPr/>
        </p:nvSpPr>
        <p:spPr>
          <a:xfrm>
            <a:off x="801472" y="338143"/>
            <a:ext cx="7177699" cy="952900"/>
          </a:xfrm>
          <a:prstGeom prst="rect">
            <a:avLst/>
          </a:prstGeom>
          <a:solidFill>
            <a:schemeClr val="bg2">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ちなみに当院施設関連では昨年</a:t>
            </a:r>
            <a:r>
              <a:rPr kumimoji="1" lang="en-US" altLang="ja-JP" sz="2800" dirty="0">
                <a:solidFill>
                  <a:srgbClr val="FF0000"/>
                </a:solidFill>
              </a:rPr>
              <a:t>52</a:t>
            </a:r>
            <a:r>
              <a:rPr kumimoji="1" lang="ja-JP" altLang="en-US" sz="2800" dirty="0">
                <a:solidFill>
                  <a:srgbClr val="FF0000"/>
                </a:solidFill>
              </a:rPr>
              <a:t>名</a:t>
            </a:r>
            <a:r>
              <a:rPr kumimoji="1" lang="ja-JP" altLang="en-US" sz="2800" dirty="0"/>
              <a:t>接種して</a:t>
            </a:r>
            <a:endParaRPr kumimoji="1" lang="en-US" altLang="ja-JP" sz="2800" dirty="0"/>
          </a:p>
          <a:p>
            <a:r>
              <a:rPr kumimoji="1" lang="en-US" altLang="ja-JP" sz="2800" dirty="0">
                <a:solidFill>
                  <a:srgbClr val="FF0000"/>
                </a:solidFill>
              </a:rPr>
              <a:t>5</a:t>
            </a:r>
            <a:r>
              <a:rPr kumimoji="1" lang="ja-JP" altLang="en-US" sz="2800" dirty="0"/>
              <a:t>人がインフルエンザ発症（すべて</a:t>
            </a:r>
            <a:r>
              <a:rPr kumimoji="1" lang="en-US" altLang="ja-JP" sz="2800" dirty="0">
                <a:solidFill>
                  <a:srgbClr val="FF0000"/>
                </a:solidFill>
              </a:rPr>
              <a:t>A</a:t>
            </a:r>
            <a:r>
              <a:rPr kumimoji="1" lang="ja-JP" altLang="en-US" sz="2800" dirty="0">
                <a:solidFill>
                  <a:srgbClr val="FF0000"/>
                </a:solidFill>
              </a:rPr>
              <a:t>型</a:t>
            </a:r>
            <a:r>
              <a:rPr kumimoji="1" lang="ja-JP" altLang="en-US" sz="2800" dirty="0"/>
              <a:t>）</a:t>
            </a:r>
          </a:p>
        </p:txBody>
      </p:sp>
    </p:spTree>
    <p:extLst>
      <p:ext uri="{BB962C8B-B14F-4D97-AF65-F5344CB8AC3E}">
        <p14:creationId xmlns:p14="http://schemas.microsoft.com/office/powerpoint/2010/main" val="334293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4.81481E-6 L 0.10382 0.2551 " pathEditMode="relative" rAng="0" ptsTypes="AA">
                                      <p:cBhvr>
                                        <p:cTn id="6" dur="2000" fill="hold"/>
                                        <p:tgtEl>
                                          <p:spTgt spid="2"/>
                                        </p:tgtEl>
                                        <p:attrNameLst>
                                          <p:attrName>ppt_x</p:attrName>
                                          <p:attrName>ppt_y</p:attrName>
                                        </p:attrNameLst>
                                      </p:cBhvr>
                                      <p:rCtr x="5191" y="12755"/>
                                    </p:animMotion>
                                  </p:childTnLst>
                                </p:cTn>
                              </p:par>
                            </p:childTnLst>
                          </p:cTn>
                        </p:par>
                        <p:par>
                          <p:cTn id="7" fill="hold">
                            <p:stCondLst>
                              <p:cond delay="2000"/>
                            </p:stCondLst>
                            <p:childTnLst>
                              <p:par>
                                <p:cTn id="8" presetID="10" presetClass="entr" presetSubtype="0" fill="hold" grpId="1"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3000"/>
                            </p:stCondLst>
                            <p:childTnLst>
                              <p:par>
                                <p:cTn id="16" presetID="42" presetClass="path" presetSubtype="0" accel="50000" decel="50000" fill="hold" grpId="0" nodeType="afterEffect">
                                  <p:stCondLst>
                                    <p:cond delay="0"/>
                                  </p:stCondLst>
                                  <p:childTnLst>
                                    <p:animMotion origin="layout" path="M -2.77778E-6 -3.33333E-6 L 0.1415 -0.18102 " pathEditMode="relative" rAng="0" ptsTypes="AA">
                                      <p:cBhvr>
                                        <p:cTn id="17" dur="2000" fill="hold"/>
                                        <p:tgtEl>
                                          <p:spTgt spid="9"/>
                                        </p:tgtEl>
                                        <p:attrNameLst>
                                          <p:attrName>ppt_x</p:attrName>
                                          <p:attrName>ppt_y</p:attrName>
                                        </p:attrNameLst>
                                      </p:cBhvr>
                                      <p:rCtr x="7066" y="-9051"/>
                                    </p:animMotion>
                                  </p:childTnLst>
                                </p:cTn>
                              </p:par>
                            </p:childTnLst>
                          </p:cTn>
                        </p:par>
                        <p:par>
                          <p:cTn id="18" fill="hold">
                            <p:stCondLst>
                              <p:cond delay="50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5500"/>
                            </p:stCondLst>
                            <p:childTnLst>
                              <p:par>
                                <p:cTn id="23" presetID="35" presetClass="path" presetSubtype="0" accel="50000" decel="50000" fill="hold" nodeType="afterEffect">
                                  <p:stCondLst>
                                    <p:cond delay="0"/>
                                  </p:stCondLst>
                                  <p:childTnLst>
                                    <p:animMotion origin="layout" path="M 0 0 L -0.25 0 E" pathEditMode="relative" ptsTypes="">
                                      <p:cBhvr>
                                        <p:cTn id="24" dur="2000" fill="hold"/>
                                        <p:tgtEl>
                                          <p:spTgt spid="5"/>
                                        </p:tgtEl>
                                        <p:attrNameLst>
                                          <p:attrName>ppt_x</p:attrName>
                                          <p:attrName>ppt_y</p:attrName>
                                        </p:attrNameLst>
                                      </p:cBhvr>
                                    </p:animMotion>
                                  </p:childTnLst>
                                </p:cTn>
                              </p:par>
                            </p:childTnLst>
                          </p:cTn>
                        </p:par>
                        <p:par>
                          <p:cTn id="25" fill="hold">
                            <p:stCondLst>
                              <p:cond delay="7500"/>
                            </p:stCondLst>
                            <p:childTnLst>
                              <p:par>
                                <p:cTn id="26" presetID="22" presetClass="entr" presetSubtype="1"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up)">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9" grpId="1" animBg="1"/>
      <p:bldP spid="42" grpId="0" animBg="1"/>
      <p:bldP spid="41"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画面の領域">
            <a:extLst>
              <a:ext uri="{FF2B5EF4-FFF2-40B4-BE49-F238E27FC236}">
                <a16:creationId xmlns:a16="http://schemas.microsoft.com/office/drawing/2014/main" id="{EC507F36-8D14-4D5E-80E2-B927C325D209}"/>
              </a:ext>
            </a:extLst>
          </p:cNvPr>
          <p:cNvPicPr>
            <a:picLocks noChangeAspect="1"/>
          </p:cNvPicPr>
          <p:nvPr/>
        </p:nvPicPr>
        <p:blipFill rotWithShape="1">
          <a:blip r:embed="rId2">
            <a:extLst>
              <a:ext uri="{28A0092B-C50C-407E-A947-70E740481C1C}">
                <a14:useLocalDpi xmlns:a14="http://schemas.microsoft.com/office/drawing/2010/main" val="0"/>
              </a:ext>
            </a:extLst>
          </a:blip>
          <a:srcRect l="26261" t="23102" r="45332" b="41391"/>
          <a:stretch/>
        </p:blipFill>
        <p:spPr>
          <a:xfrm>
            <a:off x="397934" y="1434810"/>
            <a:ext cx="3305636" cy="3680743"/>
          </a:xfrm>
          <a:prstGeom prst="rect">
            <a:avLst/>
          </a:prstGeom>
          <a:ln w="41275">
            <a:noFill/>
          </a:ln>
          <a:effectLst>
            <a:outerShdw blurRad="50800" dist="88900" dir="2700000" algn="tl" rotWithShape="0">
              <a:prstClr val="black">
                <a:alpha val="40000"/>
              </a:prstClr>
            </a:outerShdw>
          </a:effectLst>
        </p:spPr>
      </p:pic>
      <p:sp>
        <p:nvSpPr>
          <p:cNvPr id="4" name="正方形/長方形 3">
            <a:extLst>
              <a:ext uri="{FF2B5EF4-FFF2-40B4-BE49-F238E27FC236}">
                <a16:creationId xmlns:a16="http://schemas.microsoft.com/office/drawing/2014/main" id="{14876A83-3A09-4747-AAA7-54D521B9AE63}"/>
              </a:ext>
            </a:extLst>
          </p:cNvPr>
          <p:cNvSpPr/>
          <p:nvPr/>
        </p:nvSpPr>
        <p:spPr>
          <a:xfrm>
            <a:off x="955192" y="181730"/>
            <a:ext cx="6360007" cy="646545"/>
          </a:xfrm>
          <a:prstGeom prst="rect">
            <a:avLst/>
          </a:prstGeom>
          <a:ln w="28575">
            <a:solidFill>
              <a:srgbClr val="F7F7F7"/>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chemeClr val="tx1"/>
                </a:solidFill>
              </a:rPr>
              <a:t>インフルエンザウイルスの大きさは？</a:t>
            </a:r>
          </a:p>
        </p:txBody>
      </p:sp>
      <p:grpSp>
        <p:nvGrpSpPr>
          <p:cNvPr id="11" name="グループ化 10">
            <a:extLst>
              <a:ext uri="{FF2B5EF4-FFF2-40B4-BE49-F238E27FC236}">
                <a16:creationId xmlns:a16="http://schemas.microsoft.com/office/drawing/2014/main" id="{264B06ED-9A10-4288-A49B-0E8A18175D9F}"/>
              </a:ext>
            </a:extLst>
          </p:cNvPr>
          <p:cNvGrpSpPr/>
          <p:nvPr/>
        </p:nvGrpSpPr>
        <p:grpSpPr>
          <a:xfrm>
            <a:off x="110066" y="2277533"/>
            <a:ext cx="7691582" cy="4212077"/>
            <a:chOff x="440267" y="2302933"/>
            <a:chExt cx="7691582" cy="4212077"/>
          </a:xfrm>
        </p:grpSpPr>
        <p:cxnSp>
          <p:nvCxnSpPr>
            <p:cNvPr id="3" name="直線矢印コネクタ 2">
              <a:extLst>
                <a:ext uri="{FF2B5EF4-FFF2-40B4-BE49-F238E27FC236}">
                  <a16:creationId xmlns:a16="http://schemas.microsoft.com/office/drawing/2014/main" id="{1BBDCE08-9572-4326-8327-6C5AE396161A}"/>
                </a:ext>
              </a:extLst>
            </p:cNvPr>
            <p:cNvCxnSpPr>
              <a:cxnSpLocks/>
            </p:cNvCxnSpPr>
            <p:nvPr/>
          </p:nvCxnSpPr>
          <p:spPr>
            <a:xfrm flipV="1">
              <a:off x="1270000" y="2302933"/>
              <a:ext cx="2048934" cy="2376649"/>
            </a:xfrm>
            <a:prstGeom prst="straightConnector1">
              <a:avLst/>
            </a:prstGeom>
            <a:ln w="76200">
              <a:solidFill>
                <a:srgbClr val="FFFF00"/>
              </a:solidFill>
              <a:headEnd type="triangle"/>
              <a:tailEnd type="triangle"/>
            </a:ln>
            <a:effectLst>
              <a:outerShdw blurRad="50800" dist="889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5040CAB6-10DA-42FC-A200-5CFCE5641567}"/>
                </a:ext>
              </a:extLst>
            </p:cNvPr>
            <p:cNvSpPr/>
            <p:nvPr/>
          </p:nvSpPr>
          <p:spPr>
            <a:xfrm>
              <a:off x="440267" y="5716820"/>
              <a:ext cx="7691582" cy="798190"/>
            </a:xfrm>
            <a:prstGeom prst="rect">
              <a:avLst/>
            </a:prstGeom>
            <a:solidFill>
              <a:schemeClr val="accent4">
                <a:lumMod val="20000"/>
                <a:lumOff val="80000"/>
              </a:schemeClr>
            </a:solidFill>
            <a:ln w="28575">
              <a:noFill/>
            </a:ln>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chemeClr val="tx1"/>
                  </a:solidFill>
                </a:rPr>
                <a:t>インフルエンザウイルスの大きさは</a:t>
              </a:r>
              <a:r>
                <a:rPr kumimoji="1" lang="en-US" altLang="ja-JP" sz="2800" dirty="0">
                  <a:solidFill>
                    <a:srgbClr val="FF0000"/>
                  </a:solidFill>
                </a:rPr>
                <a:t>1</a:t>
              </a:r>
              <a:r>
                <a:rPr kumimoji="1" lang="ja-JP" altLang="en-US" sz="2800" dirty="0">
                  <a:solidFill>
                    <a:srgbClr val="FF0000"/>
                  </a:solidFill>
                </a:rPr>
                <a:t>万分の１ｍｍ</a:t>
              </a:r>
            </a:p>
          </p:txBody>
        </p:sp>
      </p:grpSp>
      <p:sp>
        <p:nvSpPr>
          <p:cNvPr id="2" name="矢印: 上 1">
            <a:extLst>
              <a:ext uri="{FF2B5EF4-FFF2-40B4-BE49-F238E27FC236}">
                <a16:creationId xmlns:a16="http://schemas.microsoft.com/office/drawing/2014/main" id="{133D1AE7-CE61-4A87-98FA-418732B596D2}"/>
              </a:ext>
            </a:extLst>
          </p:cNvPr>
          <p:cNvSpPr/>
          <p:nvPr/>
        </p:nvSpPr>
        <p:spPr>
          <a:xfrm rot="20782491">
            <a:off x="1729068" y="3900063"/>
            <a:ext cx="470396" cy="1760728"/>
          </a:xfrm>
          <a:prstGeom prst="upArrow">
            <a:avLst/>
          </a:prstGeom>
          <a:solidFill>
            <a:srgbClr val="FF0000"/>
          </a:solidFill>
          <a:ln>
            <a:solidFill>
              <a:schemeClr val="bg1"/>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BC3AC65D-5A08-414E-8E6C-A864B96FF4C1}"/>
              </a:ext>
            </a:extLst>
          </p:cNvPr>
          <p:cNvSpPr/>
          <p:nvPr/>
        </p:nvSpPr>
        <p:spPr>
          <a:xfrm>
            <a:off x="2451266" y="1661438"/>
            <a:ext cx="6642101" cy="744057"/>
          </a:xfrm>
          <a:prstGeom prst="rect">
            <a:avLst/>
          </a:prstGeom>
          <a:solidFill>
            <a:schemeClr val="accent3">
              <a:lumMod val="20000"/>
              <a:lumOff val="80000"/>
            </a:schemeClr>
          </a:solidFill>
          <a:ln w="28575">
            <a:noFill/>
          </a:ln>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solidFill>
                  <a:schemeClr val="tx1"/>
                </a:solidFill>
              </a:rPr>
              <a:t>大きさはｍ（メートル）で表現する事が多い。</a:t>
            </a:r>
          </a:p>
        </p:txBody>
      </p:sp>
      <p:sp>
        <p:nvSpPr>
          <p:cNvPr id="17" name="正方形/長方形 16">
            <a:extLst>
              <a:ext uri="{FF2B5EF4-FFF2-40B4-BE49-F238E27FC236}">
                <a16:creationId xmlns:a16="http://schemas.microsoft.com/office/drawing/2014/main" id="{E9E324EC-A96E-42DD-A9C2-8AF2F8755252}"/>
              </a:ext>
            </a:extLst>
          </p:cNvPr>
          <p:cNvSpPr/>
          <p:nvPr/>
        </p:nvSpPr>
        <p:spPr>
          <a:xfrm>
            <a:off x="2451266" y="2596656"/>
            <a:ext cx="6007101" cy="691784"/>
          </a:xfrm>
          <a:prstGeom prst="rect">
            <a:avLst/>
          </a:prstGeom>
          <a:solidFill>
            <a:schemeClr val="accent1">
              <a:lumMod val="20000"/>
              <a:lumOff val="80000"/>
            </a:schemeClr>
          </a:solidFill>
          <a:ln w="28575">
            <a:noFill/>
          </a:ln>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solidFill>
                  <a:srgbClr val="FF0000"/>
                </a:solidFill>
              </a:rPr>
              <a:t>1</a:t>
            </a:r>
            <a:r>
              <a:rPr kumimoji="1" lang="ja-JP" altLang="en-US" sz="2800" dirty="0">
                <a:solidFill>
                  <a:srgbClr val="FF0000"/>
                </a:solidFill>
              </a:rPr>
              <a:t>万分の１ｍｍ</a:t>
            </a:r>
            <a:r>
              <a:rPr kumimoji="1" lang="ja-JP" altLang="en-US" sz="2800" dirty="0">
                <a:solidFill>
                  <a:schemeClr val="tx1"/>
                </a:solidFill>
              </a:rPr>
              <a:t>は</a:t>
            </a:r>
            <a:r>
              <a:rPr kumimoji="1" lang="ja-JP" altLang="en-US" sz="2800" dirty="0">
                <a:solidFill>
                  <a:srgbClr val="FF0000"/>
                </a:solidFill>
              </a:rPr>
              <a:t>０</a:t>
            </a:r>
            <a:r>
              <a:rPr kumimoji="1" lang="en-US" altLang="ja-JP" sz="2800" dirty="0">
                <a:solidFill>
                  <a:srgbClr val="FF0000"/>
                </a:solidFill>
              </a:rPr>
              <a:t>.</a:t>
            </a:r>
            <a:r>
              <a:rPr kumimoji="1" lang="en-US" altLang="ja-JP" sz="2800" dirty="0" err="1">
                <a:solidFill>
                  <a:srgbClr val="FF0000"/>
                </a:solidFill>
              </a:rPr>
              <a:t>1μ</a:t>
            </a:r>
            <a:r>
              <a:rPr kumimoji="1" lang="ja-JP" altLang="en-US" sz="2800" dirty="0">
                <a:solidFill>
                  <a:srgbClr val="FF0000"/>
                </a:solidFill>
              </a:rPr>
              <a:t>ｍ</a:t>
            </a:r>
            <a:r>
              <a:rPr kumimoji="1" lang="ja-JP" altLang="en-US" sz="2800" dirty="0">
                <a:solidFill>
                  <a:schemeClr val="tx1"/>
                </a:solidFill>
              </a:rPr>
              <a:t>（</a:t>
            </a:r>
            <a:r>
              <a:rPr kumimoji="1" lang="ja-JP" altLang="en-US" sz="2000" dirty="0">
                <a:solidFill>
                  <a:schemeClr val="tx1"/>
                </a:solidFill>
              </a:rPr>
              <a:t>マイクロメートル</a:t>
            </a:r>
            <a:r>
              <a:rPr kumimoji="1" lang="ja-JP" altLang="en-US" sz="2800" dirty="0">
                <a:solidFill>
                  <a:schemeClr val="tx1"/>
                </a:solidFill>
              </a:rPr>
              <a:t>）</a:t>
            </a:r>
            <a:endParaRPr kumimoji="1" lang="en-US" altLang="ja-JP" sz="2800" dirty="0">
              <a:solidFill>
                <a:schemeClr val="tx1"/>
              </a:solidFill>
            </a:endParaRPr>
          </a:p>
        </p:txBody>
      </p:sp>
      <p:grpSp>
        <p:nvGrpSpPr>
          <p:cNvPr id="33" name="グループ化 32">
            <a:extLst>
              <a:ext uri="{FF2B5EF4-FFF2-40B4-BE49-F238E27FC236}">
                <a16:creationId xmlns:a16="http://schemas.microsoft.com/office/drawing/2014/main" id="{304AD36B-1FC9-4110-9D2A-E1D9481FC270}"/>
              </a:ext>
            </a:extLst>
          </p:cNvPr>
          <p:cNvGrpSpPr/>
          <p:nvPr/>
        </p:nvGrpSpPr>
        <p:grpSpPr>
          <a:xfrm>
            <a:off x="2451266" y="3360725"/>
            <a:ext cx="6007101" cy="718305"/>
            <a:chOff x="2583983" y="3337020"/>
            <a:chExt cx="6007101" cy="718305"/>
          </a:xfrm>
        </p:grpSpPr>
        <p:sp>
          <p:nvSpPr>
            <p:cNvPr id="18" name="正方形/長方形 17">
              <a:extLst>
                <a:ext uri="{FF2B5EF4-FFF2-40B4-BE49-F238E27FC236}">
                  <a16:creationId xmlns:a16="http://schemas.microsoft.com/office/drawing/2014/main" id="{765658BC-C389-487F-B8C7-F12E0FB348D6}"/>
                </a:ext>
              </a:extLst>
            </p:cNvPr>
            <p:cNvSpPr/>
            <p:nvPr/>
          </p:nvSpPr>
          <p:spPr>
            <a:xfrm>
              <a:off x="2583983" y="3511446"/>
              <a:ext cx="6007101" cy="527573"/>
            </a:xfrm>
            <a:prstGeom prst="rect">
              <a:avLst/>
            </a:prstGeom>
            <a:solidFill>
              <a:schemeClr val="accent2">
                <a:lumMod val="20000"/>
                <a:lumOff val="80000"/>
              </a:schemeClr>
            </a:solidFill>
            <a:ln w="28575">
              <a:noFill/>
            </a:ln>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solidFill>
                  <a:schemeClr val="tx1"/>
                </a:solidFill>
              </a:endParaRPr>
            </a:p>
            <a:p>
              <a:r>
                <a:rPr kumimoji="1" lang="ja-JP" altLang="en-US" sz="2800" dirty="0">
                  <a:solidFill>
                    <a:srgbClr val="FF0000"/>
                  </a:solidFill>
                </a:rPr>
                <a:t>マイクロ</a:t>
              </a:r>
              <a:r>
                <a:rPr kumimoji="1" lang="ja-JP" altLang="en-US" sz="2800" dirty="0">
                  <a:solidFill>
                    <a:schemeClr val="tx1"/>
                  </a:solidFill>
                </a:rPr>
                <a:t>は　　　　　（</a:t>
              </a:r>
              <a:r>
                <a:rPr kumimoji="1" lang="ja-JP" altLang="en-US" sz="2800" dirty="0">
                  <a:solidFill>
                    <a:srgbClr val="FF0000"/>
                  </a:solidFill>
                </a:rPr>
                <a:t>１００万分の１</a:t>
              </a:r>
              <a:r>
                <a:rPr kumimoji="1" lang="ja-JP" altLang="en-US" sz="2800" dirty="0">
                  <a:solidFill>
                    <a:schemeClr val="tx1"/>
                  </a:solidFill>
                </a:rPr>
                <a:t>）</a:t>
              </a:r>
              <a:endParaRPr kumimoji="1" lang="en-US" altLang="ja-JP" sz="2800" dirty="0">
                <a:solidFill>
                  <a:schemeClr val="tx1"/>
                </a:solidFill>
              </a:endParaRPr>
            </a:p>
            <a:p>
              <a:endParaRPr kumimoji="1" lang="en-US" altLang="ja-JP" sz="2800" dirty="0">
                <a:solidFill>
                  <a:schemeClr val="tx1"/>
                </a:solidFill>
              </a:endParaRPr>
            </a:p>
          </p:txBody>
        </p:sp>
        <p:grpSp>
          <p:nvGrpSpPr>
            <p:cNvPr id="20" name="グループ化 19">
              <a:extLst>
                <a:ext uri="{FF2B5EF4-FFF2-40B4-BE49-F238E27FC236}">
                  <a16:creationId xmlns:a16="http://schemas.microsoft.com/office/drawing/2014/main" id="{67982A06-38A6-4749-A8BB-C0C53E63E7E8}"/>
                </a:ext>
              </a:extLst>
            </p:cNvPr>
            <p:cNvGrpSpPr/>
            <p:nvPr/>
          </p:nvGrpSpPr>
          <p:grpSpPr>
            <a:xfrm>
              <a:off x="4130336" y="3337020"/>
              <a:ext cx="1396809" cy="718305"/>
              <a:chOff x="4910667" y="4717295"/>
              <a:chExt cx="1396809" cy="718305"/>
            </a:xfrm>
          </p:grpSpPr>
          <p:sp>
            <p:nvSpPr>
              <p:cNvPr id="13" name="正方形/長方形 12">
                <a:extLst>
                  <a:ext uri="{FF2B5EF4-FFF2-40B4-BE49-F238E27FC236}">
                    <a16:creationId xmlns:a16="http://schemas.microsoft.com/office/drawing/2014/main" id="{961E3CEF-CCBB-43DA-A296-2DE1D14662FB}"/>
                  </a:ext>
                </a:extLst>
              </p:cNvPr>
              <p:cNvSpPr/>
              <p:nvPr/>
            </p:nvSpPr>
            <p:spPr>
              <a:xfrm>
                <a:off x="4910667" y="4944533"/>
                <a:ext cx="973666" cy="491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１０</a:t>
                </a:r>
              </a:p>
            </p:txBody>
          </p:sp>
          <p:sp>
            <p:nvSpPr>
              <p:cNvPr id="19" name="正方形/長方形 18">
                <a:extLst>
                  <a:ext uri="{FF2B5EF4-FFF2-40B4-BE49-F238E27FC236}">
                    <a16:creationId xmlns:a16="http://schemas.microsoft.com/office/drawing/2014/main" id="{016549D3-B172-4B98-8E8B-B4E9D95B9215}"/>
                  </a:ext>
                </a:extLst>
              </p:cNvPr>
              <p:cNvSpPr/>
              <p:nvPr/>
            </p:nvSpPr>
            <p:spPr>
              <a:xfrm>
                <a:off x="5333810" y="4717295"/>
                <a:ext cx="973666" cy="491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FF0000"/>
                    </a:solidFill>
                  </a:rPr>
                  <a:t>-</a:t>
                </a:r>
                <a:r>
                  <a:rPr kumimoji="1" lang="ja-JP" altLang="en-US" sz="2000" b="1" dirty="0">
                    <a:solidFill>
                      <a:srgbClr val="FF0000"/>
                    </a:solidFill>
                  </a:rPr>
                  <a:t>６</a:t>
                </a:r>
              </a:p>
            </p:txBody>
          </p:sp>
        </p:grpSp>
      </p:grpSp>
      <p:grpSp>
        <p:nvGrpSpPr>
          <p:cNvPr id="28" name="グループ化 27">
            <a:extLst>
              <a:ext uri="{FF2B5EF4-FFF2-40B4-BE49-F238E27FC236}">
                <a16:creationId xmlns:a16="http://schemas.microsoft.com/office/drawing/2014/main" id="{B4E3A883-3F21-45F5-BEED-097DA80F53B1}"/>
              </a:ext>
            </a:extLst>
          </p:cNvPr>
          <p:cNvGrpSpPr/>
          <p:nvPr/>
        </p:nvGrpSpPr>
        <p:grpSpPr>
          <a:xfrm>
            <a:off x="2451266" y="4116209"/>
            <a:ext cx="6007101" cy="1364279"/>
            <a:chOff x="2600915" y="4221732"/>
            <a:chExt cx="6007101" cy="1364279"/>
          </a:xfrm>
        </p:grpSpPr>
        <p:sp>
          <p:nvSpPr>
            <p:cNvPr id="24" name="正方形/長方形 23">
              <a:extLst>
                <a:ext uri="{FF2B5EF4-FFF2-40B4-BE49-F238E27FC236}">
                  <a16:creationId xmlns:a16="http://schemas.microsoft.com/office/drawing/2014/main" id="{6A75C373-9744-41EE-95E1-20D2D54265DE}"/>
                </a:ext>
              </a:extLst>
            </p:cNvPr>
            <p:cNvSpPr/>
            <p:nvPr/>
          </p:nvSpPr>
          <p:spPr>
            <a:xfrm>
              <a:off x="2600915" y="4274942"/>
              <a:ext cx="6007101" cy="1311069"/>
            </a:xfrm>
            <a:prstGeom prst="rect">
              <a:avLst/>
            </a:prstGeom>
            <a:solidFill>
              <a:schemeClr val="bg2">
                <a:lumMod val="20000"/>
                <a:lumOff val="80000"/>
              </a:schemeClr>
            </a:solidFill>
            <a:ln w="28575">
              <a:noFill/>
            </a:ln>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solidFill>
                  <a:schemeClr val="tx1"/>
                </a:solidFill>
              </a:endParaRPr>
            </a:p>
            <a:p>
              <a:r>
                <a:rPr kumimoji="1" lang="ja-JP" altLang="en-US" sz="2800" dirty="0">
                  <a:solidFill>
                    <a:schemeClr val="tx1"/>
                  </a:solidFill>
                </a:rPr>
                <a:t>マイクロが　　　　の覚え方</a:t>
              </a:r>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p:txBody>
        </p:sp>
        <p:grpSp>
          <p:nvGrpSpPr>
            <p:cNvPr id="25" name="グループ化 24">
              <a:extLst>
                <a:ext uri="{FF2B5EF4-FFF2-40B4-BE49-F238E27FC236}">
                  <a16:creationId xmlns:a16="http://schemas.microsoft.com/office/drawing/2014/main" id="{220C0134-66EB-4831-8539-EADDD05B633A}"/>
                </a:ext>
              </a:extLst>
            </p:cNvPr>
            <p:cNvGrpSpPr/>
            <p:nvPr/>
          </p:nvGrpSpPr>
          <p:grpSpPr>
            <a:xfrm>
              <a:off x="4060579" y="4221732"/>
              <a:ext cx="1396809" cy="718305"/>
              <a:chOff x="4910667" y="4717295"/>
              <a:chExt cx="1396809" cy="718305"/>
            </a:xfrm>
          </p:grpSpPr>
          <p:sp>
            <p:nvSpPr>
              <p:cNvPr id="26" name="正方形/長方形 25">
                <a:extLst>
                  <a:ext uri="{FF2B5EF4-FFF2-40B4-BE49-F238E27FC236}">
                    <a16:creationId xmlns:a16="http://schemas.microsoft.com/office/drawing/2014/main" id="{274086A7-5D11-4434-B618-06AAE667D56F}"/>
                  </a:ext>
                </a:extLst>
              </p:cNvPr>
              <p:cNvSpPr/>
              <p:nvPr/>
            </p:nvSpPr>
            <p:spPr>
              <a:xfrm>
                <a:off x="4910667" y="4944533"/>
                <a:ext cx="973666" cy="491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１０</a:t>
                </a:r>
              </a:p>
            </p:txBody>
          </p:sp>
          <p:sp>
            <p:nvSpPr>
              <p:cNvPr id="27" name="正方形/長方形 26">
                <a:extLst>
                  <a:ext uri="{FF2B5EF4-FFF2-40B4-BE49-F238E27FC236}">
                    <a16:creationId xmlns:a16="http://schemas.microsoft.com/office/drawing/2014/main" id="{6D1C4879-C2F1-4612-80D8-15F098F97271}"/>
                  </a:ext>
                </a:extLst>
              </p:cNvPr>
              <p:cNvSpPr/>
              <p:nvPr/>
            </p:nvSpPr>
            <p:spPr>
              <a:xfrm>
                <a:off x="5333810" y="4717295"/>
                <a:ext cx="973666" cy="491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FF0000"/>
                    </a:solidFill>
                  </a:rPr>
                  <a:t>-</a:t>
                </a:r>
                <a:r>
                  <a:rPr kumimoji="1" lang="ja-JP" altLang="en-US" sz="2000" b="1" dirty="0">
                    <a:solidFill>
                      <a:srgbClr val="FF0000"/>
                    </a:solidFill>
                  </a:rPr>
                  <a:t>６</a:t>
                </a:r>
              </a:p>
            </p:txBody>
          </p:sp>
        </p:grpSp>
      </p:grpSp>
      <p:grpSp>
        <p:nvGrpSpPr>
          <p:cNvPr id="32" name="グループ化 31">
            <a:extLst>
              <a:ext uri="{FF2B5EF4-FFF2-40B4-BE49-F238E27FC236}">
                <a16:creationId xmlns:a16="http://schemas.microsoft.com/office/drawing/2014/main" id="{1BFBF420-D10C-435A-8369-8F75E8233696}"/>
              </a:ext>
            </a:extLst>
          </p:cNvPr>
          <p:cNvGrpSpPr/>
          <p:nvPr/>
        </p:nvGrpSpPr>
        <p:grpSpPr>
          <a:xfrm>
            <a:off x="2923011" y="4793766"/>
            <a:ext cx="1663185" cy="602187"/>
            <a:chOff x="2988733" y="4792133"/>
            <a:chExt cx="1663185" cy="602187"/>
          </a:xfrm>
        </p:grpSpPr>
        <p:sp>
          <p:nvSpPr>
            <p:cNvPr id="29" name="正方形/長方形 28">
              <a:extLst>
                <a:ext uri="{FF2B5EF4-FFF2-40B4-BE49-F238E27FC236}">
                  <a16:creationId xmlns:a16="http://schemas.microsoft.com/office/drawing/2014/main" id="{E1125FF5-93F5-4171-BFEC-CF0AB6D45B98}"/>
                </a:ext>
              </a:extLst>
            </p:cNvPr>
            <p:cNvSpPr/>
            <p:nvPr/>
          </p:nvSpPr>
          <p:spPr>
            <a:xfrm>
              <a:off x="2988733" y="4870422"/>
              <a:ext cx="1663185" cy="523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rgbClr val="FF0000"/>
                  </a:solidFill>
                </a:rPr>
                <a:t>ロク（６）</a:t>
              </a:r>
            </a:p>
          </p:txBody>
        </p:sp>
        <p:sp>
          <p:nvSpPr>
            <p:cNvPr id="31" name="フリーフォーム: 図形 30">
              <a:extLst>
                <a:ext uri="{FF2B5EF4-FFF2-40B4-BE49-F238E27FC236}">
                  <a16:creationId xmlns:a16="http://schemas.microsoft.com/office/drawing/2014/main" id="{6700280D-186B-40F6-9ABB-0E7C54DDA3C9}"/>
                </a:ext>
              </a:extLst>
            </p:cNvPr>
            <p:cNvSpPr/>
            <p:nvPr/>
          </p:nvSpPr>
          <p:spPr>
            <a:xfrm>
              <a:off x="3369733" y="4792133"/>
              <a:ext cx="338667" cy="172578"/>
            </a:xfrm>
            <a:custGeom>
              <a:avLst/>
              <a:gdLst>
                <a:gd name="connsiteX0" fmla="*/ 0 w 338667"/>
                <a:gd name="connsiteY0" fmla="*/ 16934 h 160945"/>
                <a:gd name="connsiteX1" fmla="*/ 169334 w 338667"/>
                <a:gd name="connsiteY1" fmla="*/ 160867 h 160945"/>
                <a:gd name="connsiteX2" fmla="*/ 338667 w 338667"/>
                <a:gd name="connsiteY2" fmla="*/ 0 h 160945"/>
                <a:gd name="connsiteX3" fmla="*/ 338667 w 338667"/>
                <a:gd name="connsiteY3" fmla="*/ 0 h 160945"/>
                <a:gd name="connsiteX4" fmla="*/ 338667 w 338667"/>
                <a:gd name="connsiteY4" fmla="*/ 0 h 160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667" h="160945">
                  <a:moveTo>
                    <a:pt x="0" y="16934"/>
                  </a:moveTo>
                  <a:cubicBezTo>
                    <a:pt x="56444" y="90311"/>
                    <a:pt x="112889" y="163689"/>
                    <a:pt x="169334" y="160867"/>
                  </a:cubicBezTo>
                  <a:cubicBezTo>
                    <a:pt x="225779" y="158045"/>
                    <a:pt x="338667" y="0"/>
                    <a:pt x="338667" y="0"/>
                  </a:cubicBezTo>
                  <a:lnTo>
                    <a:pt x="338667" y="0"/>
                  </a:lnTo>
                  <a:lnTo>
                    <a:pt x="338667" y="0"/>
                  </a:lnTo>
                </a:path>
              </a:pathLst>
            </a:cu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正方形/長方形 22">
            <a:extLst>
              <a:ext uri="{FF2B5EF4-FFF2-40B4-BE49-F238E27FC236}">
                <a16:creationId xmlns:a16="http://schemas.microsoft.com/office/drawing/2014/main" id="{8E8C9757-18EC-47A3-9897-30E9303DBF4F}"/>
              </a:ext>
            </a:extLst>
          </p:cNvPr>
          <p:cNvSpPr/>
          <p:nvPr/>
        </p:nvSpPr>
        <p:spPr>
          <a:xfrm>
            <a:off x="3046281" y="4399571"/>
            <a:ext cx="883011" cy="415410"/>
          </a:xfrm>
          <a:prstGeom prst="rect">
            <a:avLst/>
          </a:prstGeom>
          <a:noFill/>
          <a:ln w="28575">
            <a:noFill/>
          </a:ln>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solidFill>
                  <a:srgbClr val="FF0000"/>
                </a:solidFill>
              </a:rPr>
              <a:t>クロ</a:t>
            </a:r>
          </a:p>
        </p:txBody>
      </p:sp>
    </p:spTree>
    <p:extLst>
      <p:ext uri="{BB962C8B-B14F-4D97-AF65-F5344CB8AC3E}">
        <p14:creationId xmlns:p14="http://schemas.microsoft.com/office/powerpoint/2010/main" val="127224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childTnLst>
                                </p:cTn>
                              </p:par>
                              <p:par>
                                <p:cTn id="40" presetID="22" presetClass="entr" presetSubtype="8" fill="hold" nodeType="with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wipe(left)">
                                      <p:cBhvr>
                                        <p:cTn id="42" dur="30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18494953-5AA7-4FD8-BCF0-386AD8CECCFC}"/>
              </a:ext>
            </a:extLst>
          </p:cNvPr>
          <p:cNvGrpSpPr/>
          <p:nvPr/>
        </p:nvGrpSpPr>
        <p:grpSpPr>
          <a:xfrm>
            <a:off x="232674" y="2446811"/>
            <a:ext cx="6447258" cy="4184996"/>
            <a:chOff x="232674" y="2446811"/>
            <a:chExt cx="6447258" cy="4184996"/>
          </a:xfrm>
        </p:grpSpPr>
        <p:sp>
          <p:nvSpPr>
            <p:cNvPr id="3" name="四角形: 角を丸くする 2">
              <a:extLst>
                <a:ext uri="{FF2B5EF4-FFF2-40B4-BE49-F238E27FC236}">
                  <a16:creationId xmlns:a16="http://schemas.microsoft.com/office/drawing/2014/main" id="{11474E20-9333-42C0-8EBC-194EEF494035}"/>
                </a:ext>
              </a:extLst>
            </p:cNvPr>
            <p:cNvSpPr/>
            <p:nvPr/>
          </p:nvSpPr>
          <p:spPr>
            <a:xfrm>
              <a:off x="789271" y="4446872"/>
              <a:ext cx="5890661" cy="2184935"/>
            </a:xfrm>
            <a:prstGeom prst="roundRect">
              <a:avLst/>
            </a:prstGeom>
            <a:solidFill>
              <a:schemeClr val="accent4">
                <a:lumMod val="20000"/>
                <a:lumOff val="80000"/>
              </a:schemeClr>
            </a:solidFill>
            <a:ln w="28575">
              <a:solidFill>
                <a:schemeClr val="accent4">
                  <a:lumMod val="5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人の気道細胞</a:t>
              </a:r>
            </a:p>
          </p:txBody>
        </p:sp>
        <p:sp>
          <p:nvSpPr>
            <p:cNvPr id="4" name="星: 32 pt 3">
              <a:extLst>
                <a:ext uri="{FF2B5EF4-FFF2-40B4-BE49-F238E27FC236}">
                  <a16:creationId xmlns:a16="http://schemas.microsoft.com/office/drawing/2014/main" id="{E7EC7C12-13CD-4BCA-B2E3-B471240F71E3}"/>
                </a:ext>
              </a:extLst>
            </p:cNvPr>
            <p:cNvSpPr/>
            <p:nvPr/>
          </p:nvSpPr>
          <p:spPr>
            <a:xfrm>
              <a:off x="232674" y="2446811"/>
              <a:ext cx="1260909" cy="1097280"/>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D78F99F2-CA2E-4874-894D-42F01A07FD87}"/>
                </a:ext>
              </a:extLst>
            </p:cNvPr>
            <p:cNvGrpSpPr/>
            <p:nvPr/>
          </p:nvGrpSpPr>
          <p:grpSpPr>
            <a:xfrm>
              <a:off x="903973" y="3767594"/>
              <a:ext cx="1664302" cy="2164321"/>
              <a:chOff x="2449495" y="898280"/>
              <a:chExt cx="4440704" cy="4953880"/>
            </a:xfrm>
          </p:grpSpPr>
          <p:grpSp>
            <p:nvGrpSpPr>
              <p:cNvPr id="7" name="グループ化 6">
                <a:extLst>
                  <a:ext uri="{FF2B5EF4-FFF2-40B4-BE49-F238E27FC236}">
                    <a16:creationId xmlns:a16="http://schemas.microsoft.com/office/drawing/2014/main" id="{04320DE2-DEE8-4161-B1DF-626EDA15AD9B}"/>
                  </a:ext>
                </a:extLst>
              </p:cNvPr>
              <p:cNvGrpSpPr/>
              <p:nvPr/>
            </p:nvGrpSpPr>
            <p:grpSpPr>
              <a:xfrm>
                <a:off x="2449495" y="898280"/>
                <a:ext cx="1444954" cy="2133783"/>
                <a:chOff x="2663478" y="2787316"/>
                <a:chExt cx="1444954" cy="2133783"/>
              </a:xfrm>
            </p:grpSpPr>
            <p:grpSp>
              <p:nvGrpSpPr>
                <p:cNvPr id="19" name="グループ化 18">
                  <a:extLst>
                    <a:ext uri="{FF2B5EF4-FFF2-40B4-BE49-F238E27FC236}">
                      <a16:creationId xmlns:a16="http://schemas.microsoft.com/office/drawing/2014/main" id="{6802346F-5823-45B5-A332-8DE18ECB5E75}"/>
                    </a:ext>
                  </a:extLst>
                </p:cNvPr>
                <p:cNvGrpSpPr/>
                <p:nvPr/>
              </p:nvGrpSpPr>
              <p:grpSpPr>
                <a:xfrm>
                  <a:off x="2663478" y="2787316"/>
                  <a:ext cx="1444954" cy="2133783"/>
                  <a:chOff x="2663478" y="2787316"/>
                  <a:chExt cx="1444954" cy="2133783"/>
                </a:xfrm>
                <a:effectLst>
                  <a:outerShdw blurRad="50800" dist="101600" dir="2700000" algn="tl" rotWithShape="0">
                    <a:prstClr val="black">
                      <a:alpha val="40000"/>
                    </a:prstClr>
                  </a:outerShdw>
                </a:effectLst>
              </p:grpSpPr>
              <p:grpSp>
                <p:nvGrpSpPr>
                  <p:cNvPr id="21" name="グループ化 20">
                    <a:extLst>
                      <a:ext uri="{FF2B5EF4-FFF2-40B4-BE49-F238E27FC236}">
                        <a16:creationId xmlns:a16="http://schemas.microsoft.com/office/drawing/2014/main" id="{647D4A15-1293-4759-BFEC-5D87BF052014}"/>
                      </a:ext>
                    </a:extLst>
                  </p:cNvPr>
                  <p:cNvGrpSpPr/>
                  <p:nvPr/>
                </p:nvGrpSpPr>
                <p:grpSpPr>
                  <a:xfrm>
                    <a:off x="2663478" y="2787316"/>
                    <a:ext cx="769440" cy="1315843"/>
                    <a:chOff x="2663476" y="3352136"/>
                    <a:chExt cx="394305" cy="751016"/>
                  </a:xfrm>
                </p:grpSpPr>
                <p:sp>
                  <p:nvSpPr>
                    <p:cNvPr id="25" name="正方形/長方形 24">
                      <a:extLst>
                        <a:ext uri="{FF2B5EF4-FFF2-40B4-BE49-F238E27FC236}">
                          <a16:creationId xmlns:a16="http://schemas.microsoft.com/office/drawing/2014/main" id="{178730C0-CFC3-4BDF-A72C-413D65D5F78F}"/>
                        </a:ext>
                      </a:extLst>
                    </p:cNvPr>
                    <p:cNvSpPr/>
                    <p:nvPr/>
                  </p:nvSpPr>
                  <p:spPr>
                    <a:xfrm rot="19268038">
                      <a:off x="2874901" y="3352136"/>
                      <a:ext cx="182880" cy="596767"/>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552A9817-DE3C-4AB4-8298-0E589DE1B775}"/>
                        </a:ext>
                      </a:extLst>
                    </p:cNvPr>
                    <p:cNvSpPr/>
                    <p:nvPr/>
                  </p:nvSpPr>
                  <p:spPr>
                    <a:xfrm rot="19174717">
                      <a:off x="2663476" y="3506385"/>
                      <a:ext cx="182880" cy="596767"/>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0B08A125-FEFF-4197-A94C-8965E1CF3780}"/>
                      </a:ext>
                    </a:extLst>
                  </p:cNvPr>
                  <p:cNvGrpSpPr/>
                  <p:nvPr/>
                </p:nvGrpSpPr>
                <p:grpSpPr>
                  <a:xfrm>
                    <a:off x="3340499" y="3608022"/>
                    <a:ext cx="767933" cy="1313077"/>
                    <a:chOff x="2658668" y="3356413"/>
                    <a:chExt cx="393533" cy="749438"/>
                  </a:xfrm>
                  <a:solidFill>
                    <a:schemeClr val="accent3">
                      <a:lumMod val="50000"/>
                    </a:schemeClr>
                  </a:solidFill>
                </p:grpSpPr>
                <p:sp>
                  <p:nvSpPr>
                    <p:cNvPr id="23" name="正方形/長方形 22">
                      <a:extLst>
                        <a:ext uri="{FF2B5EF4-FFF2-40B4-BE49-F238E27FC236}">
                          <a16:creationId xmlns:a16="http://schemas.microsoft.com/office/drawing/2014/main" id="{FB9787B0-2776-4AB7-87B2-48B6C0120543}"/>
                        </a:ext>
                      </a:extLst>
                    </p:cNvPr>
                    <p:cNvSpPr/>
                    <p:nvPr/>
                  </p:nvSpPr>
                  <p:spPr>
                    <a:xfrm rot="19268038">
                      <a:off x="2869321" y="3356413"/>
                      <a:ext cx="182880" cy="596767"/>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D1331B93-A614-42D3-A0B8-9E8A937FB295}"/>
                        </a:ext>
                      </a:extLst>
                    </p:cNvPr>
                    <p:cNvSpPr/>
                    <p:nvPr/>
                  </p:nvSpPr>
                  <p:spPr>
                    <a:xfrm rot="19174717">
                      <a:off x="2658668" y="3509084"/>
                      <a:ext cx="182880" cy="596767"/>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0" name="正方形/長方形 19">
                  <a:extLst>
                    <a:ext uri="{FF2B5EF4-FFF2-40B4-BE49-F238E27FC236}">
                      <a16:creationId xmlns:a16="http://schemas.microsoft.com/office/drawing/2014/main" id="{73F7DBE5-14E8-4A18-B22B-1111E7E51075}"/>
                    </a:ext>
                  </a:extLst>
                </p:cNvPr>
                <p:cNvSpPr/>
                <p:nvPr/>
              </p:nvSpPr>
              <p:spPr>
                <a:xfrm rot="3231822">
                  <a:off x="3816792" y="4332250"/>
                  <a:ext cx="219421" cy="30989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a:extLst>
                  <a:ext uri="{FF2B5EF4-FFF2-40B4-BE49-F238E27FC236}">
                    <a16:creationId xmlns:a16="http://schemas.microsoft.com/office/drawing/2014/main" id="{028D04EA-D5B3-49DA-96D0-3EFBA3BD9F86}"/>
                  </a:ext>
                </a:extLst>
              </p:cNvPr>
              <p:cNvGrpSpPr/>
              <p:nvPr/>
            </p:nvGrpSpPr>
            <p:grpSpPr>
              <a:xfrm>
                <a:off x="4700771" y="1275926"/>
                <a:ext cx="2189428" cy="1456012"/>
                <a:chOff x="4788039" y="3011534"/>
                <a:chExt cx="2189428" cy="1456012"/>
              </a:xfrm>
            </p:grpSpPr>
            <p:grpSp>
              <p:nvGrpSpPr>
                <p:cNvPr id="11" name="グループ化 10">
                  <a:extLst>
                    <a:ext uri="{FF2B5EF4-FFF2-40B4-BE49-F238E27FC236}">
                      <a16:creationId xmlns:a16="http://schemas.microsoft.com/office/drawing/2014/main" id="{413A3301-28F4-4611-8C2F-4A31FDD9D4A0}"/>
                    </a:ext>
                  </a:extLst>
                </p:cNvPr>
                <p:cNvGrpSpPr/>
                <p:nvPr/>
              </p:nvGrpSpPr>
              <p:grpSpPr>
                <a:xfrm rot="4816217">
                  <a:off x="5154747" y="2644826"/>
                  <a:ext cx="1456012" cy="2189428"/>
                  <a:chOff x="2663404" y="2724814"/>
                  <a:chExt cx="1456012" cy="2189428"/>
                </a:xfrm>
                <a:effectLst>
                  <a:outerShdw blurRad="50800" dist="101600" dir="2700000" algn="tl" rotWithShape="0">
                    <a:prstClr val="black">
                      <a:alpha val="40000"/>
                    </a:prstClr>
                  </a:outerShdw>
                </a:effectLst>
              </p:grpSpPr>
              <p:grpSp>
                <p:nvGrpSpPr>
                  <p:cNvPr id="13" name="グループ化 12">
                    <a:extLst>
                      <a:ext uri="{FF2B5EF4-FFF2-40B4-BE49-F238E27FC236}">
                        <a16:creationId xmlns:a16="http://schemas.microsoft.com/office/drawing/2014/main" id="{1F97C89D-389B-42A5-9F57-B013A25F700A}"/>
                      </a:ext>
                    </a:extLst>
                  </p:cNvPr>
                  <p:cNvGrpSpPr/>
                  <p:nvPr/>
                </p:nvGrpSpPr>
                <p:grpSpPr>
                  <a:xfrm>
                    <a:off x="2663404" y="2724814"/>
                    <a:ext cx="852929" cy="1378649"/>
                    <a:chOff x="2663441" y="3316461"/>
                    <a:chExt cx="437090" cy="786862"/>
                  </a:xfrm>
                </p:grpSpPr>
                <p:sp>
                  <p:nvSpPr>
                    <p:cNvPr id="17" name="正方形/長方形 16">
                      <a:extLst>
                        <a:ext uri="{FF2B5EF4-FFF2-40B4-BE49-F238E27FC236}">
                          <a16:creationId xmlns:a16="http://schemas.microsoft.com/office/drawing/2014/main" id="{AB64DA70-8165-44BD-99C8-67879963E487}"/>
                        </a:ext>
                      </a:extLst>
                    </p:cNvPr>
                    <p:cNvSpPr/>
                    <p:nvPr/>
                  </p:nvSpPr>
                  <p:spPr>
                    <a:xfrm rot="19268038">
                      <a:off x="2917651" y="3316461"/>
                      <a:ext cx="182880" cy="596767"/>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5E0BE398-3B53-439A-B5FC-ACFD4A07911E}"/>
                        </a:ext>
                      </a:extLst>
                    </p:cNvPr>
                    <p:cNvSpPr/>
                    <p:nvPr/>
                  </p:nvSpPr>
                  <p:spPr>
                    <a:xfrm rot="19174717">
                      <a:off x="2663441" y="3506556"/>
                      <a:ext cx="182880" cy="596767"/>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25B4D211-771A-4654-9A16-3E6B62104D98}"/>
                      </a:ext>
                    </a:extLst>
                  </p:cNvPr>
                  <p:cNvGrpSpPr/>
                  <p:nvPr/>
                </p:nvGrpSpPr>
                <p:grpSpPr>
                  <a:xfrm>
                    <a:off x="3337052" y="3588646"/>
                    <a:ext cx="782364" cy="1325596"/>
                    <a:chOff x="2656900" y="3345353"/>
                    <a:chExt cx="400928" cy="756583"/>
                  </a:xfrm>
                  <a:solidFill>
                    <a:schemeClr val="accent3">
                      <a:lumMod val="50000"/>
                    </a:schemeClr>
                  </a:solidFill>
                </p:grpSpPr>
                <p:sp>
                  <p:nvSpPr>
                    <p:cNvPr id="15" name="正方形/長方形 14">
                      <a:extLst>
                        <a:ext uri="{FF2B5EF4-FFF2-40B4-BE49-F238E27FC236}">
                          <a16:creationId xmlns:a16="http://schemas.microsoft.com/office/drawing/2014/main" id="{7D5E52E4-B58E-4B47-8695-6A16DBBDB9EA}"/>
                        </a:ext>
                      </a:extLst>
                    </p:cNvPr>
                    <p:cNvSpPr/>
                    <p:nvPr/>
                  </p:nvSpPr>
                  <p:spPr>
                    <a:xfrm rot="19268038">
                      <a:off x="2874948" y="3345353"/>
                      <a:ext cx="182880" cy="596767"/>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5B1344C9-55D3-4F06-A381-2B65DB7B3B3B}"/>
                        </a:ext>
                      </a:extLst>
                    </p:cNvPr>
                    <p:cNvSpPr/>
                    <p:nvPr/>
                  </p:nvSpPr>
                  <p:spPr>
                    <a:xfrm rot="19174717">
                      <a:off x="2656900" y="3505169"/>
                      <a:ext cx="182880" cy="596767"/>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2" name="正方形/長方形 11">
                  <a:extLst>
                    <a:ext uri="{FF2B5EF4-FFF2-40B4-BE49-F238E27FC236}">
                      <a16:creationId xmlns:a16="http://schemas.microsoft.com/office/drawing/2014/main" id="{1B5C0042-0A26-4814-99E0-D3FB1D0504A2}"/>
                    </a:ext>
                  </a:extLst>
                </p:cNvPr>
                <p:cNvSpPr/>
                <p:nvPr/>
              </p:nvSpPr>
              <p:spPr>
                <a:xfrm rot="17809173">
                  <a:off x="5249828" y="4171717"/>
                  <a:ext cx="245935" cy="244238"/>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正方形/長方形 8">
                <a:extLst>
                  <a:ext uri="{FF2B5EF4-FFF2-40B4-BE49-F238E27FC236}">
                    <a16:creationId xmlns:a16="http://schemas.microsoft.com/office/drawing/2014/main" id="{80DAC695-6519-44A2-BAD1-BF8FF1B985DF}"/>
                  </a:ext>
                </a:extLst>
              </p:cNvPr>
              <p:cNvSpPr/>
              <p:nvPr/>
            </p:nvSpPr>
            <p:spPr>
              <a:xfrm>
                <a:off x="3896270" y="2581132"/>
                <a:ext cx="334561" cy="3271028"/>
              </a:xfrm>
              <a:prstGeom prst="rect">
                <a:avLst/>
              </a:prstGeom>
              <a:solidFill>
                <a:schemeClr val="accent3">
                  <a:lumMod val="50000"/>
                </a:schemeClr>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FD2C4325-355E-45C6-8E91-B4F52897CD12}"/>
                  </a:ext>
                </a:extLst>
              </p:cNvPr>
              <p:cNvSpPr/>
              <p:nvPr/>
            </p:nvSpPr>
            <p:spPr>
              <a:xfrm>
                <a:off x="4760564" y="2491036"/>
                <a:ext cx="335860" cy="3342891"/>
              </a:xfrm>
              <a:prstGeom prst="rect">
                <a:avLst/>
              </a:prstGeom>
              <a:solidFill>
                <a:schemeClr val="accent3">
                  <a:lumMod val="50000"/>
                </a:schemeClr>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正方形/長方形 5">
              <a:extLst>
                <a:ext uri="{FF2B5EF4-FFF2-40B4-BE49-F238E27FC236}">
                  <a16:creationId xmlns:a16="http://schemas.microsoft.com/office/drawing/2014/main" id="{90313185-1C77-4884-8E9E-31F51BA95E00}"/>
                </a:ext>
              </a:extLst>
            </p:cNvPr>
            <p:cNvSpPr/>
            <p:nvPr/>
          </p:nvSpPr>
          <p:spPr>
            <a:xfrm>
              <a:off x="863129" y="4557236"/>
              <a:ext cx="5528046" cy="550842"/>
            </a:xfrm>
            <a:prstGeom prst="rect">
              <a:avLst/>
            </a:prstGeom>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分泌型</a:t>
              </a:r>
              <a:r>
                <a:rPr kumimoji="1" lang="en-US" altLang="ja-JP" sz="2800" dirty="0"/>
                <a:t>IgA</a:t>
              </a:r>
              <a:r>
                <a:rPr kumimoji="1" lang="ja-JP" altLang="en-US" sz="2800" dirty="0"/>
                <a:t>抗体（局所戦に強い）</a:t>
              </a:r>
            </a:p>
          </p:txBody>
        </p:sp>
      </p:grpSp>
      <p:sp>
        <p:nvSpPr>
          <p:cNvPr id="27" name="四角形: 角を丸くする 26">
            <a:extLst>
              <a:ext uri="{FF2B5EF4-FFF2-40B4-BE49-F238E27FC236}">
                <a16:creationId xmlns:a16="http://schemas.microsoft.com/office/drawing/2014/main" id="{C4E92B23-C248-4184-B78C-8B9F42657A5A}"/>
              </a:ext>
            </a:extLst>
          </p:cNvPr>
          <p:cNvSpPr/>
          <p:nvPr/>
        </p:nvSpPr>
        <p:spPr>
          <a:xfrm>
            <a:off x="500514" y="663504"/>
            <a:ext cx="8114098" cy="1157613"/>
          </a:xfrm>
          <a:prstGeom prst="roundRect">
            <a:avLst/>
          </a:prstGeom>
          <a:solidFill>
            <a:schemeClr val="accent4">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solidFill>
                  <a:srgbClr val="FF0000"/>
                </a:solidFill>
              </a:rPr>
              <a:t>点鼻ワクチン</a:t>
            </a:r>
            <a:r>
              <a:rPr kumimoji="1" lang="ja-JP" altLang="en-US" sz="2800" dirty="0"/>
              <a:t>（米国などで使用）は</a:t>
            </a:r>
            <a:r>
              <a:rPr kumimoji="1" lang="ja-JP" altLang="en-US" sz="2800" dirty="0">
                <a:solidFill>
                  <a:srgbClr val="FF0000"/>
                </a:solidFill>
              </a:rPr>
              <a:t>分泌型</a:t>
            </a:r>
            <a:r>
              <a:rPr kumimoji="1" lang="en-US" altLang="ja-JP" sz="2800" dirty="0">
                <a:solidFill>
                  <a:srgbClr val="FF0000"/>
                </a:solidFill>
              </a:rPr>
              <a:t>I</a:t>
            </a:r>
            <a:r>
              <a:rPr kumimoji="1" lang="ja-JP" altLang="en-US" sz="2800" dirty="0" err="1">
                <a:solidFill>
                  <a:srgbClr val="FF0000"/>
                </a:solidFill>
              </a:rPr>
              <a:t>ｇ</a:t>
            </a:r>
            <a:r>
              <a:rPr kumimoji="1" lang="en-US" altLang="ja-JP" sz="2800" dirty="0">
                <a:solidFill>
                  <a:srgbClr val="FF0000"/>
                </a:solidFill>
              </a:rPr>
              <a:t>A</a:t>
            </a:r>
            <a:r>
              <a:rPr kumimoji="1" lang="ja-JP" altLang="en-US" sz="2800" dirty="0">
                <a:solidFill>
                  <a:srgbClr val="FF0000"/>
                </a:solidFill>
              </a:rPr>
              <a:t>抗体</a:t>
            </a:r>
            <a:r>
              <a:rPr kumimoji="1" lang="ja-JP" altLang="en-US" sz="2800" dirty="0"/>
              <a:t>を</a:t>
            </a:r>
            <a:endParaRPr kumimoji="1" lang="en-US" altLang="ja-JP" sz="2800" dirty="0"/>
          </a:p>
          <a:p>
            <a:r>
              <a:rPr kumimoji="1" lang="ja-JP" altLang="en-US" sz="2800" dirty="0"/>
              <a:t>作る事が出来る（</a:t>
            </a:r>
            <a:r>
              <a:rPr kumimoji="1" lang="ja-JP" altLang="en-US" sz="2800" dirty="0">
                <a:solidFill>
                  <a:srgbClr val="FF0000"/>
                </a:solidFill>
              </a:rPr>
              <a:t>生</a:t>
            </a:r>
            <a:r>
              <a:rPr kumimoji="1" lang="ja-JP" altLang="en-US" sz="2800" dirty="0"/>
              <a:t>ワクチン）。</a:t>
            </a:r>
          </a:p>
        </p:txBody>
      </p:sp>
      <p:sp>
        <p:nvSpPr>
          <p:cNvPr id="29" name="四角形: 角を丸くする 28">
            <a:extLst>
              <a:ext uri="{FF2B5EF4-FFF2-40B4-BE49-F238E27FC236}">
                <a16:creationId xmlns:a16="http://schemas.microsoft.com/office/drawing/2014/main" id="{BB1DF504-9540-4622-B507-8D42BE341646}"/>
              </a:ext>
            </a:extLst>
          </p:cNvPr>
          <p:cNvSpPr/>
          <p:nvPr/>
        </p:nvSpPr>
        <p:spPr>
          <a:xfrm>
            <a:off x="1571588" y="1888261"/>
            <a:ext cx="6225485" cy="1226950"/>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完全に予防できない。点鼻なので鼻炎を起こすこともある。</a:t>
            </a:r>
          </a:p>
        </p:txBody>
      </p:sp>
      <p:sp>
        <p:nvSpPr>
          <p:cNvPr id="30" name="四角形: 角を丸くする 29">
            <a:extLst>
              <a:ext uri="{FF2B5EF4-FFF2-40B4-BE49-F238E27FC236}">
                <a16:creationId xmlns:a16="http://schemas.microsoft.com/office/drawing/2014/main" id="{82C408E0-6593-46BF-A113-BE52A809BFBC}"/>
              </a:ext>
            </a:extLst>
          </p:cNvPr>
          <p:cNvSpPr/>
          <p:nvPr/>
        </p:nvSpPr>
        <p:spPr>
          <a:xfrm>
            <a:off x="1571588" y="2168539"/>
            <a:ext cx="6555579" cy="1226950"/>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対象年齢は</a:t>
            </a:r>
            <a:r>
              <a:rPr kumimoji="1" lang="en-US" altLang="ja-JP" sz="2800" dirty="0">
                <a:solidFill>
                  <a:srgbClr val="FF0000"/>
                </a:solidFill>
              </a:rPr>
              <a:t>2</a:t>
            </a:r>
            <a:r>
              <a:rPr kumimoji="1" lang="ja-JP" altLang="en-US" sz="2800" dirty="0">
                <a:solidFill>
                  <a:srgbClr val="FF0000"/>
                </a:solidFill>
              </a:rPr>
              <a:t>～</a:t>
            </a:r>
            <a:r>
              <a:rPr kumimoji="1" lang="en-US" altLang="ja-JP" sz="2800" dirty="0">
                <a:solidFill>
                  <a:srgbClr val="FF0000"/>
                </a:solidFill>
              </a:rPr>
              <a:t>49</a:t>
            </a:r>
            <a:r>
              <a:rPr kumimoji="1" lang="ja-JP" altLang="en-US" sz="2800" dirty="0">
                <a:solidFill>
                  <a:schemeClr val="tx1"/>
                </a:solidFill>
              </a:rPr>
              <a:t>才</a:t>
            </a:r>
            <a:r>
              <a:rPr kumimoji="1" lang="ja-JP" altLang="en-US" sz="2800" dirty="0"/>
              <a:t>。ただ、昨年から</a:t>
            </a:r>
            <a:endParaRPr kumimoji="1" lang="en-US" altLang="ja-JP" sz="2800" dirty="0"/>
          </a:p>
          <a:p>
            <a:r>
              <a:rPr kumimoji="1" lang="ja-JP" altLang="en-US" sz="2800" dirty="0"/>
              <a:t>日本の厚労省のような米国</a:t>
            </a:r>
            <a:r>
              <a:rPr kumimoji="1" lang="en-US" altLang="ja-JP" sz="2800" dirty="0"/>
              <a:t>CDC</a:t>
            </a:r>
            <a:r>
              <a:rPr kumimoji="1" lang="ja-JP" altLang="en-US" sz="2800" dirty="0"/>
              <a:t>は効果が薄いということで</a:t>
            </a:r>
            <a:r>
              <a:rPr kumimoji="1" lang="ja-JP" altLang="en-US" sz="2800" dirty="0">
                <a:solidFill>
                  <a:srgbClr val="FF0000"/>
                </a:solidFill>
              </a:rPr>
              <a:t>推奨していない</a:t>
            </a:r>
            <a:r>
              <a:rPr kumimoji="1" lang="ja-JP" altLang="en-US" sz="2800" dirty="0"/>
              <a:t>。</a:t>
            </a:r>
          </a:p>
        </p:txBody>
      </p:sp>
      <p:sp>
        <p:nvSpPr>
          <p:cNvPr id="31" name="四角形: 角を丸くする 30">
            <a:extLst>
              <a:ext uri="{FF2B5EF4-FFF2-40B4-BE49-F238E27FC236}">
                <a16:creationId xmlns:a16="http://schemas.microsoft.com/office/drawing/2014/main" id="{E70AAEC6-6884-4AD4-B043-8F4883ABB268}"/>
              </a:ext>
            </a:extLst>
          </p:cNvPr>
          <p:cNvSpPr/>
          <p:nvPr/>
        </p:nvSpPr>
        <p:spPr>
          <a:xfrm>
            <a:off x="1571588" y="1981352"/>
            <a:ext cx="6555579" cy="660317"/>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我が国でも点鼻ワクチンが開発、研究中</a:t>
            </a:r>
          </a:p>
        </p:txBody>
      </p:sp>
    </p:spTree>
    <p:extLst>
      <p:ext uri="{BB962C8B-B14F-4D97-AF65-F5344CB8AC3E}">
        <p14:creationId xmlns:p14="http://schemas.microsoft.com/office/powerpoint/2010/main" val="54608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32A7706-73CE-44B9-A760-A04D3E307BA7}"/>
              </a:ext>
            </a:extLst>
          </p:cNvPr>
          <p:cNvSpPr/>
          <p:nvPr/>
        </p:nvSpPr>
        <p:spPr>
          <a:xfrm>
            <a:off x="141358" y="333246"/>
            <a:ext cx="8576108" cy="644893"/>
          </a:xfrm>
          <a:prstGeom prst="rect">
            <a:avLst/>
          </a:prstGeom>
          <a:solidFill>
            <a:schemeClr val="bg2">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インフルエンザワクチンの</a:t>
            </a:r>
            <a:r>
              <a:rPr kumimoji="1" lang="ja-JP" altLang="en-US" sz="2800" dirty="0">
                <a:solidFill>
                  <a:srgbClr val="FF0000"/>
                </a:solidFill>
              </a:rPr>
              <a:t>効果が低い</a:t>
            </a:r>
            <a:r>
              <a:rPr kumimoji="1" lang="ja-JP" altLang="en-US" sz="2800" dirty="0"/>
              <a:t>理由は幾つかある</a:t>
            </a:r>
          </a:p>
        </p:txBody>
      </p:sp>
      <p:sp>
        <p:nvSpPr>
          <p:cNvPr id="4" name="正方形/長方形 3">
            <a:extLst>
              <a:ext uri="{FF2B5EF4-FFF2-40B4-BE49-F238E27FC236}">
                <a16:creationId xmlns:a16="http://schemas.microsoft.com/office/drawing/2014/main" id="{6A4B7A4F-3B61-468C-B1F5-0D2C9168A998}"/>
              </a:ext>
            </a:extLst>
          </p:cNvPr>
          <p:cNvSpPr/>
          <p:nvPr/>
        </p:nvSpPr>
        <p:spPr>
          <a:xfrm>
            <a:off x="439201" y="1186713"/>
            <a:ext cx="5353248" cy="644893"/>
          </a:xfrm>
          <a:prstGeom prst="rect">
            <a:avLst/>
          </a:prstGeom>
          <a:solidFill>
            <a:schemeClr val="accent4">
              <a:lumMod val="20000"/>
              <a:lumOff val="80000"/>
            </a:schemeClr>
          </a:solidFill>
          <a:ln w="19050">
            <a:solidFill>
              <a:schemeClr val="accent5">
                <a:lumMod val="5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b="1" dirty="0">
                <a:solidFill>
                  <a:srgbClr val="FF0000"/>
                </a:solidFill>
              </a:rPr>
              <a:t>②</a:t>
            </a:r>
            <a:r>
              <a:rPr kumimoji="1" lang="ja-JP" altLang="en-US" sz="2800" dirty="0"/>
              <a:t>抗体が十分にできない可能性</a:t>
            </a:r>
          </a:p>
        </p:txBody>
      </p:sp>
      <p:sp>
        <p:nvSpPr>
          <p:cNvPr id="5" name="正方形/長方形 4">
            <a:extLst>
              <a:ext uri="{FF2B5EF4-FFF2-40B4-BE49-F238E27FC236}">
                <a16:creationId xmlns:a16="http://schemas.microsoft.com/office/drawing/2014/main" id="{4B3CDEC8-5F74-410B-A042-302488A2337F}"/>
              </a:ext>
            </a:extLst>
          </p:cNvPr>
          <p:cNvSpPr/>
          <p:nvPr/>
        </p:nvSpPr>
        <p:spPr>
          <a:xfrm>
            <a:off x="439201" y="1180212"/>
            <a:ext cx="7268675" cy="644893"/>
          </a:xfrm>
          <a:prstGeom prst="rect">
            <a:avLst/>
          </a:prstGeom>
          <a:solidFill>
            <a:schemeClr val="accent2">
              <a:lumMod val="20000"/>
              <a:lumOff val="80000"/>
            </a:schemeClr>
          </a:solidFill>
          <a:ln w="19050">
            <a:solidFill>
              <a:schemeClr val="tx2">
                <a:lumMod val="5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b="1" dirty="0">
                <a:solidFill>
                  <a:srgbClr val="FF0000"/>
                </a:solidFill>
              </a:rPr>
              <a:t>③</a:t>
            </a:r>
            <a:r>
              <a:rPr kumimoji="1" lang="ja-JP" altLang="en-US" sz="2800" dirty="0"/>
              <a:t>流行している型とワクチンの型が一致しない</a:t>
            </a:r>
          </a:p>
        </p:txBody>
      </p:sp>
      <p:grpSp>
        <p:nvGrpSpPr>
          <p:cNvPr id="46" name="グループ化 45">
            <a:extLst>
              <a:ext uri="{FF2B5EF4-FFF2-40B4-BE49-F238E27FC236}">
                <a16:creationId xmlns:a16="http://schemas.microsoft.com/office/drawing/2014/main" id="{FB42DF86-4F9C-444A-95A6-FA213B864778}"/>
              </a:ext>
            </a:extLst>
          </p:cNvPr>
          <p:cNvGrpSpPr/>
          <p:nvPr/>
        </p:nvGrpSpPr>
        <p:grpSpPr>
          <a:xfrm>
            <a:off x="141358" y="1805347"/>
            <a:ext cx="8229934" cy="3719073"/>
            <a:chOff x="173256" y="1787149"/>
            <a:chExt cx="8229934" cy="3719073"/>
          </a:xfrm>
        </p:grpSpPr>
        <p:grpSp>
          <p:nvGrpSpPr>
            <p:cNvPr id="43" name="グループ化 42">
              <a:extLst>
                <a:ext uri="{FF2B5EF4-FFF2-40B4-BE49-F238E27FC236}">
                  <a16:creationId xmlns:a16="http://schemas.microsoft.com/office/drawing/2014/main" id="{62D90E54-4A03-491A-A1D1-9347F88DED06}"/>
                </a:ext>
              </a:extLst>
            </p:cNvPr>
            <p:cNvGrpSpPr/>
            <p:nvPr/>
          </p:nvGrpSpPr>
          <p:grpSpPr>
            <a:xfrm>
              <a:off x="354533" y="1821979"/>
              <a:ext cx="8048657" cy="3684243"/>
              <a:chOff x="400874" y="1847937"/>
              <a:chExt cx="8048657" cy="3684243"/>
            </a:xfrm>
          </p:grpSpPr>
          <p:grpSp>
            <p:nvGrpSpPr>
              <p:cNvPr id="33" name="グループ化 32">
                <a:extLst>
                  <a:ext uri="{FF2B5EF4-FFF2-40B4-BE49-F238E27FC236}">
                    <a16:creationId xmlns:a16="http://schemas.microsoft.com/office/drawing/2014/main" id="{7FB2C710-B189-45A1-BA65-6DDE06F23219}"/>
                  </a:ext>
                </a:extLst>
              </p:cNvPr>
              <p:cNvGrpSpPr/>
              <p:nvPr/>
            </p:nvGrpSpPr>
            <p:grpSpPr>
              <a:xfrm>
                <a:off x="400874" y="1847937"/>
                <a:ext cx="8048657" cy="3684243"/>
                <a:chOff x="354533" y="1847754"/>
                <a:chExt cx="8048657" cy="3684243"/>
              </a:xfrm>
            </p:grpSpPr>
            <p:grpSp>
              <p:nvGrpSpPr>
                <p:cNvPr id="34" name="グループ化 33">
                  <a:extLst>
                    <a:ext uri="{FF2B5EF4-FFF2-40B4-BE49-F238E27FC236}">
                      <a16:creationId xmlns:a16="http://schemas.microsoft.com/office/drawing/2014/main" id="{4C45ACBD-E6B5-416E-A8A2-64C6A0067A40}"/>
                    </a:ext>
                  </a:extLst>
                </p:cNvPr>
                <p:cNvGrpSpPr/>
                <p:nvPr/>
              </p:nvGrpSpPr>
              <p:grpSpPr>
                <a:xfrm>
                  <a:off x="354533" y="1979172"/>
                  <a:ext cx="8048657" cy="3552825"/>
                  <a:chOff x="354533" y="1979172"/>
                  <a:chExt cx="8048657" cy="3552825"/>
                </a:xfrm>
              </p:grpSpPr>
              <p:pic>
                <p:nvPicPr>
                  <p:cNvPr id="38" name="図 37">
                    <a:extLst>
                      <a:ext uri="{FF2B5EF4-FFF2-40B4-BE49-F238E27FC236}">
                        <a16:creationId xmlns:a16="http://schemas.microsoft.com/office/drawing/2014/main" id="{96B34C37-C4A3-45FB-B928-6E73DF6EA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533" y="1980615"/>
                    <a:ext cx="4735176" cy="3551382"/>
                  </a:xfrm>
                  <a:prstGeom prst="rect">
                    <a:avLst/>
                  </a:prstGeom>
                  <a:ln w="31750">
                    <a:solidFill>
                      <a:srgbClr val="FFFF00"/>
                    </a:solidFill>
                  </a:ln>
                  <a:effectLst>
                    <a:outerShdw blurRad="50800" dist="76200" dir="2700000" algn="tl" rotWithShape="0">
                      <a:prstClr val="black">
                        <a:alpha val="40000"/>
                      </a:prstClr>
                    </a:outerShdw>
                  </a:effectLst>
                </p:spPr>
              </p:pic>
              <p:pic>
                <p:nvPicPr>
                  <p:cNvPr id="39" name="図 38">
                    <a:extLst>
                      <a:ext uri="{FF2B5EF4-FFF2-40B4-BE49-F238E27FC236}">
                        <a16:creationId xmlns:a16="http://schemas.microsoft.com/office/drawing/2014/main" id="{A03DE2FC-1886-4539-A678-535D7AFED035}"/>
                      </a:ext>
                    </a:extLst>
                  </p:cNvPr>
                  <p:cNvPicPr>
                    <a:picLocks noChangeAspect="1"/>
                  </p:cNvPicPr>
                  <p:nvPr/>
                </p:nvPicPr>
                <p:blipFill rotWithShape="1">
                  <a:blip r:embed="rId3">
                    <a:extLst>
                      <a:ext uri="{28A0092B-C50C-407E-A947-70E740481C1C}">
                        <a14:useLocalDpi xmlns:a14="http://schemas.microsoft.com/office/drawing/2010/main" val="0"/>
                      </a:ext>
                    </a:extLst>
                  </a:blip>
                  <a:srcRect l="17222" r="18977"/>
                  <a:stretch/>
                </p:blipFill>
                <p:spPr>
                  <a:xfrm>
                    <a:off x="5382899" y="1979172"/>
                    <a:ext cx="3020291" cy="3552825"/>
                  </a:xfrm>
                  <a:prstGeom prst="rect">
                    <a:avLst/>
                  </a:prstGeom>
                  <a:ln w="34925">
                    <a:solidFill>
                      <a:schemeClr val="accent1"/>
                    </a:solidFill>
                  </a:ln>
                  <a:effectLst>
                    <a:outerShdw blurRad="50800" dist="76200" dir="2700000" algn="tl" rotWithShape="0">
                      <a:prstClr val="black">
                        <a:alpha val="40000"/>
                      </a:prstClr>
                    </a:outerShdw>
                  </a:effectLst>
                </p:spPr>
              </p:pic>
            </p:grpSp>
            <p:sp>
              <p:nvSpPr>
                <p:cNvPr id="35" name="正方形/長方形 34">
                  <a:extLst>
                    <a:ext uri="{FF2B5EF4-FFF2-40B4-BE49-F238E27FC236}">
                      <a16:creationId xmlns:a16="http://schemas.microsoft.com/office/drawing/2014/main" id="{C4EB1FD7-B785-4501-9B36-C1F6D243C269}"/>
                    </a:ext>
                  </a:extLst>
                </p:cNvPr>
                <p:cNvSpPr/>
                <p:nvPr/>
              </p:nvSpPr>
              <p:spPr>
                <a:xfrm>
                  <a:off x="1672063" y="3168136"/>
                  <a:ext cx="2100116" cy="701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ウイルス</a:t>
                  </a:r>
                </a:p>
              </p:txBody>
            </p:sp>
            <p:sp>
              <p:nvSpPr>
                <p:cNvPr id="36" name="正方形/長方形 35">
                  <a:extLst>
                    <a:ext uri="{FF2B5EF4-FFF2-40B4-BE49-F238E27FC236}">
                      <a16:creationId xmlns:a16="http://schemas.microsoft.com/office/drawing/2014/main" id="{F45BF939-18AE-49ED-9058-91699299D958}"/>
                    </a:ext>
                  </a:extLst>
                </p:cNvPr>
                <p:cNvSpPr/>
                <p:nvPr/>
              </p:nvSpPr>
              <p:spPr>
                <a:xfrm>
                  <a:off x="2938812" y="1847754"/>
                  <a:ext cx="2100116" cy="701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抗体</a:t>
                  </a:r>
                </a:p>
              </p:txBody>
            </p:sp>
            <p:cxnSp>
              <p:nvCxnSpPr>
                <p:cNvPr id="37" name="直線矢印コネクタ 36">
                  <a:extLst>
                    <a:ext uri="{FF2B5EF4-FFF2-40B4-BE49-F238E27FC236}">
                      <a16:creationId xmlns:a16="http://schemas.microsoft.com/office/drawing/2014/main" id="{83F6D761-7A29-4B6E-8E61-4097D76EDDE1}"/>
                    </a:ext>
                  </a:extLst>
                </p:cNvPr>
                <p:cNvCxnSpPr/>
                <p:nvPr/>
              </p:nvCxnSpPr>
              <p:spPr>
                <a:xfrm>
                  <a:off x="3988870" y="2416640"/>
                  <a:ext cx="83400" cy="46530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正方形/長方形 41">
                <a:extLst>
                  <a:ext uri="{FF2B5EF4-FFF2-40B4-BE49-F238E27FC236}">
                    <a16:creationId xmlns:a16="http://schemas.microsoft.com/office/drawing/2014/main" id="{BF82B726-4715-408A-AEFF-0A440A088348}"/>
                  </a:ext>
                </a:extLst>
              </p:cNvPr>
              <p:cNvSpPr/>
              <p:nvPr/>
            </p:nvSpPr>
            <p:spPr>
              <a:xfrm>
                <a:off x="6453580" y="3271367"/>
                <a:ext cx="1313180" cy="461665"/>
              </a:xfrm>
              <a:prstGeom prst="rect">
                <a:avLst/>
              </a:prstGeom>
            </p:spPr>
            <p:txBody>
              <a:bodyPr wrap="none">
                <a:spAutoFit/>
              </a:bodyPr>
              <a:lstStyle/>
              <a:p>
                <a:pPr lvl="0" algn="ctr"/>
                <a:r>
                  <a:rPr kumimoji="1" lang="ja-JP" altLang="en-US" sz="2400" dirty="0">
                    <a:solidFill>
                      <a:prstClr val="white"/>
                    </a:solidFill>
                  </a:rPr>
                  <a:t>ウイルス</a:t>
                </a:r>
              </a:p>
            </p:txBody>
          </p:sp>
        </p:grpSp>
        <p:sp>
          <p:nvSpPr>
            <p:cNvPr id="44" name="正方形/長方形 43">
              <a:extLst>
                <a:ext uri="{FF2B5EF4-FFF2-40B4-BE49-F238E27FC236}">
                  <a16:creationId xmlns:a16="http://schemas.microsoft.com/office/drawing/2014/main" id="{A842EEC6-CD50-48EC-8BBA-EC50923CD1B5}"/>
                </a:ext>
              </a:extLst>
            </p:cNvPr>
            <p:cNvSpPr/>
            <p:nvPr/>
          </p:nvSpPr>
          <p:spPr>
            <a:xfrm>
              <a:off x="173256" y="1787149"/>
              <a:ext cx="2100116" cy="701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抗体</a:t>
              </a:r>
            </a:p>
          </p:txBody>
        </p:sp>
        <p:cxnSp>
          <p:nvCxnSpPr>
            <p:cNvPr id="45" name="直線矢印コネクタ 44">
              <a:extLst>
                <a:ext uri="{FF2B5EF4-FFF2-40B4-BE49-F238E27FC236}">
                  <a16:creationId xmlns:a16="http://schemas.microsoft.com/office/drawing/2014/main" id="{15C955B1-BD2D-4A51-9CC9-D38A78078A92}"/>
                </a:ext>
              </a:extLst>
            </p:cNvPr>
            <p:cNvCxnSpPr/>
            <p:nvPr/>
          </p:nvCxnSpPr>
          <p:spPr>
            <a:xfrm>
              <a:off x="1244692" y="2389103"/>
              <a:ext cx="83400" cy="46530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グループ化 20">
            <a:extLst>
              <a:ext uri="{FF2B5EF4-FFF2-40B4-BE49-F238E27FC236}">
                <a16:creationId xmlns:a16="http://schemas.microsoft.com/office/drawing/2014/main" id="{5C1709BB-4118-42BF-BA32-A454AA3B771A}"/>
              </a:ext>
            </a:extLst>
          </p:cNvPr>
          <p:cNvGrpSpPr/>
          <p:nvPr/>
        </p:nvGrpSpPr>
        <p:grpSpPr>
          <a:xfrm>
            <a:off x="354533" y="5102842"/>
            <a:ext cx="4908583" cy="1489344"/>
            <a:chOff x="354533" y="5102842"/>
            <a:chExt cx="4908583" cy="1489344"/>
          </a:xfrm>
        </p:grpSpPr>
        <p:sp>
          <p:nvSpPr>
            <p:cNvPr id="10" name="四角形: 角を丸くする 9">
              <a:extLst>
                <a:ext uri="{FF2B5EF4-FFF2-40B4-BE49-F238E27FC236}">
                  <a16:creationId xmlns:a16="http://schemas.microsoft.com/office/drawing/2014/main" id="{CA2F46F2-2C9A-420B-BA2A-CDA1F43EDD6E}"/>
                </a:ext>
              </a:extLst>
            </p:cNvPr>
            <p:cNvSpPr/>
            <p:nvPr/>
          </p:nvSpPr>
          <p:spPr>
            <a:xfrm>
              <a:off x="354533" y="5816009"/>
              <a:ext cx="4908583" cy="776177"/>
            </a:xfrm>
            <a:prstGeom prst="roundRect">
              <a:avLst/>
            </a:prstGeom>
            <a:solidFill>
              <a:schemeClr val="accent4">
                <a:lumMod val="20000"/>
                <a:lumOff val="80000"/>
              </a:schemeClr>
            </a:solidFill>
            <a:ln w="19050">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感染を防ぐのに十分な抗体量</a:t>
              </a:r>
            </a:p>
          </p:txBody>
        </p:sp>
        <p:sp>
          <p:nvSpPr>
            <p:cNvPr id="19" name="矢印: 上 18">
              <a:extLst>
                <a:ext uri="{FF2B5EF4-FFF2-40B4-BE49-F238E27FC236}">
                  <a16:creationId xmlns:a16="http://schemas.microsoft.com/office/drawing/2014/main" id="{D3B47E18-3EBF-4A06-AE8D-E56AB2C62F3B}"/>
                </a:ext>
              </a:extLst>
            </p:cNvPr>
            <p:cNvSpPr/>
            <p:nvPr/>
          </p:nvSpPr>
          <p:spPr>
            <a:xfrm>
              <a:off x="2435134" y="5102842"/>
              <a:ext cx="510177" cy="616688"/>
            </a:xfrm>
            <a:prstGeom prst="upArrow">
              <a:avLst/>
            </a:prstGeom>
            <a:solidFill>
              <a:srgbClr val="FF00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71ED0800-54D1-4D5E-941C-D7DCF11675DE}"/>
              </a:ext>
            </a:extLst>
          </p:cNvPr>
          <p:cNvGrpSpPr/>
          <p:nvPr/>
        </p:nvGrpSpPr>
        <p:grpSpPr>
          <a:xfrm>
            <a:off x="2202443" y="5103123"/>
            <a:ext cx="6426362" cy="1475839"/>
            <a:chOff x="-980988" y="5116347"/>
            <a:chExt cx="6426362" cy="1475839"/>
          </a:xfrm>
          <a:solidFill>
            <a:schemeClr val="accent3">
              <a:lumMod val="20000"/>
              <a:lumOff val="80000"/>
            </a:schemeClr>
          </a:solidFill>
        </p:grpSpPr>
        <p:sp>
          <p:nvSpPr>
            <p:cNvPr id="23" name="四角形: 角を丸くする 22">
              <a:extLst>
                <a:ext uri="{FF2B5EF4-FFF2-40B4-BE49-F238E27FC236}">
                  <a16:creationId xmlns:a16="http://schemas.microsoft.com/office/drawing/2014/main" id="{5B10ED69-03DA-4EFF-ACF9-A5F741FAD798}"/>
                </a:ext>
              </a:extLst>
            </p:cNvPr>
            <p:cNvSpPr/>
            <p:nvPr/>
          </p:nvSpPr>
          <p:spPr>
            <a:xfrm>
              <a:off x="-980988" y="5816009"/>
              <a:ext cx="6426362" cy="776177"/>
            </a:xfrm>
            <a:prstGeom prst="roundRect">
              <a:avLst/>
            </a:prstGeom>
            <a:grpFill/>
            <a:ln w="19050">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抗体は出来るが感染を防ぐには不十分</a:t>
              </a:r>
            </a:p>
          </p:txBody>
        </p:sp>
        <p:sp>
          <p:nvSpPr>
            <p:cNvPr id="24" name="矢印: 上 23">
              <a:extLst>
                <a:ext uri="{FF2B5EF4-FFF2-40B4-BE49-F238E27FC236}">
                  <a16:creationId xmlns:a16="http://schemas.microsoft.com/office/drawing/2014/main" id="{A7ACE5E4-793C-4354-B018-1AD90682AD14}"/>
                </a:ext>
              </a:extLst>
            </p:cNvPr>
            <p:cNvSpPr/>
            <p:nvPr/>
          </p:nvSpPr>
          <p:spPr>
            <a:xfrm>
              <a:off x="3257561" y="5116347"/>
              <a:ext cx="510177" cy="616688"/>
            </a:xfrm>
            <a:prstGeom prst="upArrow">
              <a:avLst/>
            </a:prstGeom>
            <a:solidFill>
              <a:srgbClr val="FF0000"/>
            </a:solidFill>
            <a:ln>
              <a:solidFill>
                <a:schemeClr val="bg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正方形/長方形 24">
            <a:extLst>
              <a:ext uri="{FF2B5EF4-FFF2-40B4-BE49-F238E27FC236}">
                <a16:creationId xmlns:a16="http://schemas.microsoft.com/office/drawing/2014/main" id="{F4ACA638-25D0-4AA0-AA25-25B1F64E8CF0}"/>
              </a:ext>
            </a:extLst>
          </p:cNvPr>
          <p:cNvSpPr/>
          <p:nvPr/>
        </p:nvSpPr>
        <p:spPr>
          <a:xfrm>
            <a:off x="439201" y="1154582"/>
            <a:ext cx="7268675" cy="1125869"/>
          </a:xfrm>
          <a:prstGeom prst="rect">
            <a:avLst/>
          </a:prstGeom>
          <a:solidFill>
            <a:schemeClr val="accent4">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rgbClr val="FF0000"/>
                </a:solidFill>
              </a:rPr>
              <a:t>④</a:t>
            </a:r>
            <a:r>
              <a:rPr kumimoji="1" lang="ja-JP" altLang="en-US" sz="2800" dirty="0"/>
              <a:t>特に成人においては</a:t>
            </a:r>
            <a:r>
              <a:rPr kumimoji="1" lang="en-US" altLang="ja-JP" sz="2800" dirty="0"/>
              <a:t>A</a:t>
            </a:r>
            <a:r>
              <a:rPr kumimoji="1" lang="ja-JP" altLang="en-US" sz="2800" dirty="0"/>
              <a:t>香港型</a:t>
            </a:r>
            <a:r>
              <a:rPr kumimoji="1" lang="en-US" altLang="ja-JP" sz="2800" dirty="0"/>
              <a:t>(</a:t>
            </a:r>
            <a:r>
              <a:rPr kumimoji="1" lang="en-US" altLang="ja-JP" sz="2800" dirty="0" err="1"/>
              <a:t>H3N2</a:t>
            </a:r>
            <a:r>
              <a:rPr kumimoji="1" lang="ja-JP" altLang="en-US" sz="2800" dirty="0"/>
              <a:t>亜型）の</a:t>
            </a:r>
            <a:endParaRPr kumimoji="1" lang="en-US" altLang="ja-JP" sz="2800" dirty="0"/>
          </a:p>
          <a:p>
            <a:pPr algn="ctr"/>
            <a:r>
              <a:rPr kumimoji="1" lang="ja-JP" altLang="en-US" sz="2800" dirty="0"/>
              <a:t>ワクチンの有効性が低いとの報告がある。</a:t>
            </a:r>
          </a:p>
        </p:txBody>
      </p:sp>
    </p:spTree>
    <p:extLst>
      <p:ext uri="{BB962C8B-B14F-4D97-AF65-F5344CB8AC3E}">
        <p14:creationId xmlns:p14="http://schemas.microsoft.com/office/powerpoint/2010/main" val="348083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32892CD-761F-4461-A14B-AF85A4CCC740}"/>
              </a:ext>
            </a:extLst>
          </p:cNvPr>
          <p:cNvSpPr/>
          <p:nvPr/>
        </p:nvSpPr>
        <p:spPr>
          <a:xfrm>
            <a:off x="301324" y="331308"/>
            <a:ext cx="8161867" cy="60028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9" name="直線矢印コネクタ 8">
            <a:extLst>
              <a:ext uri="{FF2B5EF4-FFF2-40B4-BE49-F238E27FC236}">
                <a16:creationId xmlns:a16="http://schemas.microsoft.com/office/drawing/2014/main" id="{50049AD1-7DCB-4262-A4C2-D296FB066BA8}"/>
              </a:ext>
            </a:extLst>
          </p:cNvPr>
          <p:cNvCxnSpPr/>
          <p:nvPr/>
        </p:nvCxnSpPr>
        <p:spPr>
          <a:xfrm flipV="1">
            <a:off x="4927600" y="5240867"/>
            <a:ext cx="0" cy="239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5" name="グループ化 44">
            <a:extLst>
              <a:ext uri="{FF2B5EF4-FFF2-40B4-BE49-F238E27FC236}">
                <a16:creationId xmlns:a16="http://schemas.microsoft.com/office/drawing/2014/main" id="{D8837401-4FFC-44B7-9C00-52BE1CE27DA8}"/>
              </a:ext>
            </a:extLst>
          </p:cNvPr>
          <p:cNvGrpSpPr/>
          <p:nvPr/>
        </p:nvGrpSpPr>
        <p:grpSpPr>
          <a:xfrm>
            <a:off x="1041400" y="552224"/>
            <a:ext cx="7247466" cy="5592684"/>
            <a:chOff x="567268" y="287104"/>
            <a:chExt cx="7247466" cy="5973684"/>
          </a:xfrm>
        </p:grpSpPr>
        <p:sp>
          <p:nvSpPr>
            <p:cNvPr id="39" name="正方形/長方形 38">
              <a:extLst>
                <a:ext uri="{FF2B5EF4-FFF2-40B4-BE49-F238E27FC236}">
                  <a16:creationId xmlns:a16="http://schemas.microsoft.com/office/drawing/2014/main" id="{38546A04-BF35-4220-A1EA-7BB7C8605184}"/>
                </a:ext>
              </a:extLst>
            </p:cNvPr>
            <p:cNvSpPr/>
            <p:nvPr/>
          </p:nvSpPr>
          <p:spPr>
            <a:xfrm>
              <a:off x="567268" y="287104"/>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4" name="グループ化 43">
              <a:extLst>
                <a:ext uri="{FF2B5EF4-FFF2-40B4-BE49-F238E27FC236}">
                  <a16:creationId xmlns:a16="http://schemas.microsoft.com/office/drawing/2014/main" id="{DF77FE10-CC32-4B17-8C08-117B33C2AFD5}"/>
                </a:ext>
              </a:extLst>
            </p:cNvPr>
            <p:cNvGrpSpPr/>
            <p:nvPr/>
          </p:nvGrpSpPr>
          <p:grpSpPr>
            <a:xfrm>
              <a:off x="567268" y="668134"/>
              <a:ext cx="7247466" cy="5592654"/>
              <a:chOff x="567268" y="301479"/>
              <a:chExt cx="7247466" cy="5959309"/>
            </a:xfrm>
          </p:grpSpPr>
          <p:sp>
            <p:nvSpPr>
              <p:cNvPr id="8" name="正方形/長方形 7">
                <a:extLst>
                  <a:ext uri="{FF2B5EF4-FFF2-40B4-BE49-F238E27FC236}">
                    <a16:creationId xmlns:a16="http://schemas.microsoft.com/office/drawing/2014/main" id="{9FB68F25-1A4B-4780-BCCA-6C70A69CE521}"/>
                  </a:ext>
                </a:extLst>
              </p:cNvPr>
              <p:cNvSpPr/>
              <p:nvPr/>
            </p:nvSpPr>
            <p:spPr>
              <a:xfrm>
                <a:off x="567268" y="2235837"/>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09A65F02-733F-479C-BCE9-C1829F2C9242}"/>
                  </a:ext>
                </a:extLst>
              </p:cNvPr>
              <p:cNvSpPr/>
              <p:nvPr/>
            </p:nvSpPr>
            <p:spPr>
              <a:xfrm>
                <a:off x="567268" y="2640227"/>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CE6875BE-FF64-4949-88E9-BAE8EB9E4A2E}"/>
                  </a:ext>
                </a:extLst>
              </p:cNvPr>
              <p:cNvSpPr/>
              <p:nvPr/>
            </p:nvSpPr>
            <p:spPr>
              <a:xfrm>
                <a:off x="567268" y="3048944"/>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85E15767-E6C3-42EF-A5B3-95AC7017498C}"/>
                  </a:ext>
                </a:extLst>
              </p:cNvPr>
              <p:cNvSpPr/>
              <p:nvPr/>
            </p:nvSpPr>
            <p:spPr>
              <a:xfrm>
                <a:off x="567268" y="3449006"/>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A0303B9C-1CE5-44DB-877C-FE646AB690CB}"/>
                  </a:ext>
                </a:extLst>
              </p:cNvPr>
              <p:cNvSpPr/>
              <p:nvPr/>
            </p:nvSpPr>
            <p:spPr>
              <a:xfrm>
                <a:off x="567268" y="3844079"/>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6B87620F-6A65-4B70-8DBB-392B87DBBE1F}"/>
                  </a:ext>
                </a:extLst>
              </p:cNvPr>
              <p:cNvSpPr/>
              <p:nvPr/>
            </p:nvSpPr>
            <p:spPr>
              <a:xfrm>
                <a:off x="567268" y="4244431"/>
                <a:ext cx="7247466" cy="404390"/>
              </a:xfrm>
              <a:prstGeom prst="rect">
                <a:avLst/>
              </a:prstGeom>
              <a:solidFill>
                <a:schemeClr val="accent4">
                  <a:lumMod val="20000"/>
                  <a:lumOff val="80000"/>
                </a:schemeClr>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F1BF1D43-4E30-4113-94F1-AAE83AB2F43A}"/>
                  </a:ext>
                </a:extLst>
              </p:cNvPr>
              <p:cNvSpPr/>
              <p:nvPr/>
            </p:nvSpPr>
            <p:spPr>
              <a:xfrm>
                <a:off x="567268" y="4654307"/>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EBBBFF64-0037-4A0C-8BBE-D906E5499E45}"/>
                  </a:ext>
                </a:extLst>
              </p:cNvPr>
              <p:cNvSpPr/>
              <p:nvPr/>
            </p:nvSpPr>
            <p:spPr>
              <a:xfrm>
                <a:off x="567268" y="5047331"/>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D568414B-07C4-42CA-86F1-A8FFF7E31C3B}"/>
                  </a:ext>
                </a:extLst>
              </p:cNvPr>
              <p:cNvSpPr/>
              <p:nvPr/>
            </p:nvSpPr>
            <p:spPr>
              <a:xfrm>
                <a:off x="567268" y="5452009"/>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79E5112C-BDD2-462D-99A1-DADB972F5238}"/>
                  </a:ext>
                </a:extLst>
              </p:cNvPr>
              <p:cNvSpPr/>
              <p:nvPr/>
            </p:nvSpPr>
            <p:spPr>
              <a:xfrm>
                <a:off x="567268" y="1831447"/>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BE751E0B-074B-428D-87D9-B0C8E8967002}"/>
                  </a:ext>
                </a:extLst>
              </p:cNvPr>
              <p:cNvSpPr/>
              <p:nvPr/>
            </p:nvSpPr>
            <p:spPr>
              <a:xfrm>
                <a:off x="567268" y="5856398"/>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A091EC38-B861-4F9B-A7CF-7C13442802BA}"/>
                  </a:ext>
                </a:extLst>
              </p:cNvPr>
              <p:cNvSpPr/>
              <p:nvPr/>
            </p:nvSpPr>
            <p:spPr>
              <a:xfrm>
                <a:off x="567268" y="1438424"/>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C191434F-7F5C-40E5-ABE6-918CFA3FF005}"/>
                  </a:ext>
                </a:extLst>
              </p:cNvPr>
              <p:cNvSpPr/>
              <p:nvPr/>
            </p:nvSpPr>
            <p:spPr>
              <a:xfrm>
                <a:off x="567268" y="1089642"/>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1A11FD22-7BE5-40FE-8E39-572CF846C8D1}"/>
                  </a:ext>
                </a:extLst>
              </p:cNvPr>
              <p:cNvSpPr/>
              <p:nvPr/>
            </p:nvSpPr>
            <p:spPr>
              <a:xfrm>
                <a:off x="567268" y="682509"/>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5B2B9427-5871-4740-A969-CC4D0547035F}"/>
                  </a:ext>
                </a:extLst>
              </p:cNvPr>
              <p:cNvSpPr/>
              <p:nvPr/>
            </p:nvSpPr>
            <p:spPr>
              <a:xfrm>
                <a:off x="567268" y="301479"/>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46" name="正方形/長方形 45">
            <a:extLst>
              <a:ext uri="{FF2B5EF4-FFF2-40B4-BE49-F238E27FC236}">
                <a16:creationId xmlns:a16="http://schemas.microsoft.com/office/drawing/2014/main" id="{B8F03B58-2342-41A7-9D41-00B2CAB504EC}"/>
              </a:ext>
            </a:extLst>
          </p:cNvPr>
          <p:cNvSpPr/>
          <p:nvPr/>
        </p:nvSpPr>
        <p:spPr>
          <a:xfrm>
            <a:off x="1280160" y="3080083"/>
            <a:ext cx="218442" cy="3025883"/>
          </a:xfrm>
          <a:prstGeom prst="rect">
            <a:avLst/>
          </a:prstGeom>
          <a:solidFill>
            <a:schemeClr val="accent5">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A975484A-EE7F-440E-B8A3-083C82431D26}"/>
              </a:ext>
            </a:extLst>
          </p:cNvPr>
          <p:cNvSpPr/>
          <p:nvPr/>
        </p:nvSpPr>
        <p:spPr>
          <a:xfrm>
            <a:off x="3744227" y="6013494"/>
            <a:ext cx="211668" cy="131413"/>
          </a:xfrm>
          <a:prstGeom prst="rect">
            <a:avLst/>
          </a:prstGeom>
          <a:solidFill>
            <a:schemeClr val="accent5">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CB8C86F9-F35C-47BC-8376-2BE7E59229FF}"/>
              </a:ext>
            </a:extLst>
          </p:cNvPr>
          <p:cNvSpPr/>
          <p:nvPr/>
        </p:nvSpPr>
        <p:spPr>
          <a:xfrm>
            <a:off x="2697973" y="5278429"/>
            <a:ext cx="270890" cy="866478"/>
          </a:xfrm>
          <a:prstGeom prst="rect">
            <a:avLst/>
          </a:prstGeom>
          <a:solidFill>
            <a:schemeClr val="accent5">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E8C15B8B-A17F-437B-83EC-4F9B6CF5D319}"/>
              </a:ext>
            </a:extLst>
          </p:cNvPr>
          <p:cNvSpPr/>
          <p:nvPr/>
        </p:nvSpPr>
        <p:spPr>
          <a:xfrm>
            <a:off x="6400721" y="2725803"/>
            <a:ext cx="232021" cy="3391803"/>
          </a:xfrm>
          <a:prstGeom prst="rect">
            <a:avLst/>
          </a:prstGeom>
          <a:solidFill>
            <a:schemeClr val="accent5">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6FD9FCDA-F967-4D41-8455-B9700D754BEC}"/>
              </a:ext>
            </a:extLst>
          </p:cNvPr>
          <p:cNvSpPr/>
          <p:nvPr/>
        </p:nvSpPr>
        <p:spPr>
          <a:xfrm flipH="1">
            <a:off x="5628107" y="4566547"/>
            <a:ext cx="203152" cy="1601433"/>
          </a:xfrm>
          <a:prstGeom prst="rect">
            <a:avLst/>
          </a:prstGeom>
          <a:solidFill>
            <a:schemeClr val="accent5">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99050683-19B8-4CD0-9E60-FCFED9443D33}"/>
              </a:ext>
            </a:extLst>
          </p:cNvPr>
          <p:cNvSpPr/>
          <p:nvPr/>
        </p:nvSpPr>
        <p:spPr>
          <a:xfrm>
            <a:off x="7832113" y="908952"/>
            <a:ext cx="211220" cy="5197015"/>
          </a:xfrm>
          <a:prstGeom prst="rect">
            <a:avLst/>
          </a:prstGeom>
          <a:solidFill>
            <a:schemeClr val="accent5">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D856FDAD-3EBF-4B04-8622-4B6F6D3733D8}"/>
              </a:ext>
            </a:extLst>
          </p:cNvPr>
          <p:cNvSpPr/>
          <p:nvPr/>
        </p:nvSpPr>
        <p:spPr>
          <a:xfrm>
            <a:off x="75132" y="2583360"/>
            <a:ext cx="1771671" cy="421015"/>
          </a:xfrm>
          <a:prstGeom prst="rect">
            <a:avLst/>
          </a:prstGeom>
          <a:solidFill>
            <a:schemeClr val="accent5">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b="1" dirty="0"/>
              <a:t>２</a:t>
            </a:r>
            <a:r>
              <a:rPr kumimoji="1" lang="en-US" altLang="ja-JP" sz="2000" b="1" dirty="0"/>
              <a:t>000</a:t>
            </a:r>
            <a:r>
              <a:rPr kumimoji="1" lang="ja-JP" altLang="en-US" sz="2000" b="1" dirty="0"/>
              <a:t>万本</a:t>
            </a:r>
          </a:p>
        </p:txBody>
      </p:sp>
      <p:sp>
        <p:nvSpPr>
          <p:cNvPr id="53" name="正方形/長方形 52">
            <a:extLst>
              <a:ext uri="{FF2B5EF4-FFF2-40B4-BE49-F238E27FC236}">
                <a16:creationId xmlns:a16="http://schemas.microsoft.com/office/drawing/2014/main" id="{AF49145B-1ECD-463A-89D4-42281F61EB0E}"/>
              </a:ext>
            </a:extLst>
          </p:cNvPr>
          <p:cNvSpPr/>
          <p:nvPr/>
        </p:nvSpPr>
        <p:spPr>
          <a:xfrm>
            <a:off x="122345" y="4180494"/>
            <a:ext cx="1677245" cy="421015"/>
          </a:xfrm>
          <a:prstGeom prst="rect">
            <a:avLst/>
          </a:prstGeom>
          <a:solidFill>
            <a:schemeClr val="accent5">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000" b="1" dirty="0"/>
              <a:t>1000</a:t>
            </a:r>
            <a:r>
              <a:rPr kumimoji="1" lang="ja-JP" altLang="en-US" sz="2000" b="1" dirty="0"/>
              <a:t>万本</a:t>
            </a:r>
          </a:p>
        </p:txBody>
      </p:sp>
      <p:sp>
        <p:nvSpPr>
          <p:cNvPr id="54" name="正方形/長方形 53">
            <a:extLst>
              <a:ext uri="{FF2B5EF4-FFF2-40B4-BE49-F238E27FC236}">
                <a16:creationId xmlns:a16="http://schemas.microsoft.com/office/drawing/2014/main" id="{33B38CB2-C311-4ED7-9525-060E404BAC40}"/>
              </a:ext>
            </a:extLst>
          </p:cNvPr>
          <p:cNvSpPr/>
          <p:nvPr/>
        </p:nvSpPr>
        <p:spPr>
          <a:xfrm>
            <a:off x="75868" y="772370"/>
            <a:ext cx="1770199" cy="421015"/>
          </a:xfrm>
          <a:prstGeom prst="rect">
            <a:avLst/>
          </a:prstGeom>
          <a:solidFill>
            <a:schemeClr val="accent5">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b="1" dirty="0"/>
              <a:t>３</a:t>
            </a:r>
            <a:r>
              <a:rPr kumimoji="1" lang="en-US" altLang="ja-JP" sz="2000" b="1" dirty="0"/>
              <a:t>000</a:t>
            </a:r>
            <a:r>
              <a:rPr kumimoji="1" lang="ja-JP" altLang="en-US" sz="2000" b="1" dirty="0"/>
              <a:t>万本</a:t>
            </a:r>
          </a:p>
        </p:txBody>
      </p:sp>
      <p:sp>
        <p:nvSpPr>
          <p:cNvPr id="55" name="正方形/長方形 54">
            <a:extLst>
              <a:ext uri="{FF2B5EF4-FFF2-40B4-BE49-F238E27FC236}">
                <a16:creationId xmlns:a16="http://schemas.microsoft.com/office/drawing/2014/main" id="{395C50D9-B11E-456B-AEAF-8E574B6A1C81}"/>
              </a:ext>
            </a:extLst>
          </p:cNvPr>
          <p:cNvSpPr/>
          <p:nvPr/>
        </p:nvSpPr>
        <p:spPr>
          <a:xfrm>
            <a:off x="2136761" y="278774"/>
            <a:ext cx="4831882" cy="558948"/>
          </a:xfrm>
          <a:prstGeom prst="rect">
            <a:avLst/>
          </a:prstGeom>
          <a:solidFill>
            <a:schemeClr val="bg1">
              <a:lumMod val="95000"/>
            </a:schemeClr>
          </a:solidFill>
          <a:ln w="28575"/>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インフルエンザワクチン製造量</a:t>
            </a:r>
          </a:p>
        </p:txBody>
      </p:sp>
      <p:sp>
        <p:nvSpPr>
          <p:cNvPr id="3" name="正方形/長方形 2">
            <a:extLst>
              <a:ext uri="{FF2B5EF4-FFF2-40B4-BE49-F238E27FC236}">
                <a16:creationId xmlns:a16="http://schemas.microsoft.com/office/drawing/2014/main" id="{8BE6BE77-E7EF-4034-8CFD-D4BF41AFDA32}"/>
              </a:ext>
            </a:extLst>
          </p:cNvPr>
          <p:cNvSpPr/>
          <p:nvPr/>
        </p:nvSpPr>
        <p:spPr>
          <a:xfrm>
            <a:off x="1103373" y="6227952"/>
            <a:ext cx="1678850" cy="513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昭和</a:t>
            </a:r>
            <a:r>
              <a:rPr kumimoji="1" lang="en-US" altLang="ja-JP" sz="2400" dirty="0">
                <a:solidFill>
                  <a:schemeClr val="tx1"/>
                </a:solidFill>
              </a:rPr>
              <a:t>62</a:t>
            </a:r>
            <a:r>
              <a:rPr kumimoji="1" lang="ja-JP" altLang="en-US" sz="2400" dirty="0">
                <a:solidFill>
                  <a:schemeClr val="tx1"/>
                </a:solidFill>
              </a:rPr>
              <a:t>年</a:t>
            </a:r>
          </a:p>
        </p:txBody>
      </p:sp>
      <p:sp>
        <p:nvSpPr>
          <p:cNvPr id="34" name="正方形/長方形 33">
            <a:extLst>
              <a:ext uri="{FF2B5EF4-FFF2-40B4-BE49-F238E27FC236}">
                <a16:creationId xmlns:a16="http://schemas.microsoft.com/office/drawing/2014/main" id="{8803EF27-D049-4C06-B100-723A21AD8679}"/>
              </a:ext>
            </a:extLst>
          </p:cNvPr>
          <p:cNvSpPr/>
          <p:nvPr/>
        </p:nvSpPr>
        <p:spPr>
          <a:xfrm>
            <a:off x="7180099" y="6245595"/>
            <a:ext cx="1678850" cy="513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平成２４年</a:t>
            </a:r>
          </a:p>
        </p:txBody>
      </p:sp>
      <p:sp>
        <p:nvSpPr>
          <p:cNvPr id="36" name="正方形/長方形 35">
            <a:extLst>
              <a:ext uri="{FF2B5EF4-FFF2-40B4-BE49-F238E27FC236}">
                <a16:creationId xmlns:a16="http://schemas.microsoft.com/office/drawing/2014/main" id="{5F57965C-3AD7-459D-AB76-4C32C12063BC}"/>
              </a:ext>
            </a:extLst>
          </p:cNvPr>
          <p:cNvSpPr/>
          <p:nvPr/>
        </p:nvSpPr>
        <p:spPr>
          <a:xfrm>
            <a:off x="2940898" y="6245595"/>
            <a:ext cx="1678850" cy="513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平成６年　</a:t>
            </a:r>
          </a:p>
        </p:txBody>
      </p:sp>
      <p:sp>
        <p:nvSpPr>
          <p:cNvPr id="4" name="正方形/長方形 3">
            <a:extLst>
              <a:ext uri="{FF2B5EF4-FFF2-40B4-BE49-F238E27FC236}">
                <a16:creationId xmlns:a16="http://schemas.microsoft.com/office/drawing/2014/main" id="{D94BB875-3F5C-4DD9-9255-F45422232423}"/>
              </a:ext>
            </a:extLst>
          </p:cNvPr>
          <p:cNvSpPr/>
          <p:nvPr/>
        </p:nvSpPr>
        <p:spPr>
          <a:xfrm>
            <a:off x="2671135" y="3217765"/>
            <a:ext cx="2715434" cy="469864"/>
          </a:xfrm>
          <a:prstGeom prst="rect">
            <a:avLst/>
          </a:prstGeom>
          <a:solidFill>
            <a:schemeClr val="accent1">
              <a:lumMod val="20000"/>
              <a:lumOff val="80000"/>
            </a:schemeClr>
          </a:solidFill>
          <a:ln w="19050">
            <a:solidFill>
              <a:srgbClr val="002060"/>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400" dirty="0"/>
              <a:t>30</a:t>
            </a:r>
            <a:r>
              <a:rPr kumimoji="1" lang="ja-JP" altLang="en-US" sz="2400" dirty="0"/>
              <a:t>万本まで減少！</a:t>
            </a:r>
          </a:p>
        </p:txBody>
      </p:sp>
      <p:sp>
        <p:nvSpPr>
          <p:cNvPr id="5" name="矢印: 下 4">
            <a:extLst>
              <a:ext uri="{FF2B5EF4-FFF2-40B4-BE49-F238E27FC236}">
                <a16:creationId xmlns:a16="http://schemas.microsoft.com/office/drawing/2014/main" id="{D12ACEFF-8E4E-4F1A-9D94-31DDF85D10C7}"/>
              </a:ext>
            </a:extLst>
          </p:cNvPr>
          <p:cNvSpPr/>
          <p:nvPr/>
        </p:nvSpPr>
        <p:spPr>
          <a:xfrm>
            <a:off x="3744226" y="3852078"/>
            <a:ext cx="316183" cy="1937526"/>
          </a:xfrm>
          <a:prstGeom prst="downArrow">
            <a:avLst/>
          </a:prstGeom>
          <a:solidFill>
            <a:srgbClr val="FF0000"/>
          </a:solidFill>
          <a:ln>
            <a:solidFill>
              <a:srgbClr val="FFFF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95EA7722-E532-4A76-BE17-BF6F1DBF63D9}"/>
              </a:ext>
            </a:extLst>
          </p:cNvPr>
          <p:cNvSpPr/>
          <p:nvPr/>
        </p:nvSpPr>
        <p:spPr>
          <a:xfrm>
            <a:off x="4545931" y="5883175"/>
            <a:ext cx="313624" cy="254247"/>
          </a:xfrm>
          <a:prstGeom prst="rect">
            <a:avLst/>
          </a:prstGeom>
          <a:solidFill>
            <a:schemeClr val="accent5">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44647BB5-11D3-492C-B255-3C3819EAC972}"/>
              </a:ext>
            </a:extLst>
          </p:cNvPr>
          <p:cNvSpPr/>
          <p:nvPr/>
        </p:nvSpPr>
        <p:spPr>
          <a:xfrm>
            <a:off x="4052504" y="6245595"/>
            <a:ext cx="1427769" cy="513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１０年　</a:t>
            </a:r>
          </a:p>
        </p:txBody>
      </p:sp>
      <p:sp>
        <p:nvSpPr>
          <p:cNvPr id="40" name="正方形/長方形 39">
            <a:extLst>
              <a:ext uri="{FF2B5EF4-FFF2-40B4-BE49-F238E27FC236}">
                <a16:creationId xmlns:a16="http://schemas.microsoft.com/office/drawing/2014/main" id="{55F8DF06-6712-4635-9E0B-1E89462E6C19}"/>
              </a:ext>
            </a:extLst>
          </p:cNvPr>
          <p:cNvSpPr/>
          <p:nvPr/>
        </p:nvSpPr>
        <p:spPr>
          <a:xfrm>
            <a:off x="4972953" y="6245595"/>
            <a:ext cx="1427769" cy="513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１３年　</a:t>
            </a:r>
          </a:p>
        </p:txBody>
      </p:sp>
      <p:sp>
        <p:nvSpPr>
          <p:cNvPr id="56" name="正方形/長方形 55">
            <a:extLst>
              <a:ext uri="{FF2B5EF4-FFF2-40B4-BE49-F238E27FC236}">
                <a16:creationId xmlns:a16="http://schemas.microsoft.com/office/drawing/2014/main" id="{DBA3D9E3-5CE1-423B-B2B0-12E5D9BAED1E}"/>
              </a:ext>
            </a:extLst>
          </p:cNvPr>
          <p:cNvSpPr/>
          <p:nvPr/>
        </p:nvSpPr>
        <p:spPr>
          <a:xfrm>
            <a:off x="5797623" y="6245595"/>
            <a:ext cx="1427769" cy="513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１６年　</a:t>
            </a:r>
          </a:p>
        </p:txBody>
      </p:sp>
      <p:sp>
        <p:nvSpPr>
          <p:cNvPr id="57" name="正方形/長方形 56">
            <a:extLst>
              <a:ext uri="{FF2B5EF4-FFF2-40B4-BE49-F238E27FC236}">
                <a16:creationId xmlns:a16="http://schemas.microsoft.com/office/drawing/2014/main" id="{A6C07FFB-E0AE-40CB-809F-73581C701CC0}"/>
              </a:ext>
            </a:extLst>
          </p:cNvPr>
          <p:cNvSpPr/>
          <p:nvPr/>
        </p:nvSpPr>
        <p:spPr>
          <a:xfrm>
            <a:off x="1839517" y="3491781"/>
            <a:ext cx="262156" cy="2610216"/>
          </a:xfrm>
          <a:prstGeom prst="rect">
            <a:avLst/>
          </a:prstGeom>
          <a:solidFill>
            <a:schemeClr val="accent5">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934C41AA-32C7-4F92-BD7F-8C1A289D8070}"/>
              </a:ext>
            </a:extLst>
          </p:cNvPr>
          <p:cNvSpPr/>
          <p:nvPr/>
        </p:nvSpPr>
        <p:spPr>
          <a:xfrm>
            <a:off x="1019485" y="2380485"/>
            <a:ext cx="6416870" cy="1532662"/>
          </a:xfrm>
          <a:prstGeom prst="rect">
            <a:avLst/>
          </a:prstGeom>
          <a:solidFill>
            <a:schemeClr val="bg2">
              <a:lumMod val="20000"/>
              <a:lumOff val="80000"/>
            </a:schemeClr>
          </a:solidFill>
          <a:ln w="9525">
            <a:solidFill>
              <a:schemeClr val="accent3">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昭和</a:t>
            </a:r>
            <a:r>
              <a:rPr kumimoji="1" lang="en-US" altLang="ja-JP" sz="2800" dirty="0"/>
              <a:t>37</a:t>
            </a:r>
            <a:r>
              <a:rPr kumimoji="1" lang="ja-JP" altLang="en-US" sz="2800" dirty="0"/>
              <a:t>年から学校での集団接種が開始。</a:t>
            </a:r>
            <a:endParaRPr kumimoji="1" lang="en-US" altLang="ja-JP" sz="2800" dirty="0"/>
          </a:p>
          <a:p>
            <a:r>
              <a:rPr kumimoji="1" lang="ja-JP" altLang="en-US" sz="2800" dirty="0">
                <a:solidFill>
                  <a:schemeClr val="tx1"/>
                </a:solidFill>
              </a:rPr>
              <a:t>昭和</a:t>
            </a:r>
            <a:r>
              <a:rPr kumimoji="1" lang="en-US" altLang="ja-JP" sz="2800" dirty="0">
                <a:solidFill>
                  <a:schemeClr val="tx1"/>
                </a:solidFill>
              </a:rPr>
              <a:t>51</a:t>
            </a:r>
            <a:r>
              <a:rPr kumimoji="1" lang="ja-JP" altLang="en-US" sz="2800" dirty="0">
                <a:solidFill>
                  <a:schemeClr val="tx1"/>
                </a:solidFill>
              </a:rPr>
              <a:t>年から</a:t>
            </a:r>
            <a:r>
              <a:rPr kumimoji="1" lang="ja-JP" altLang="en-US" sz="2800" dirty="0">
                <a:solidFill>
                  <a:srgbClr val="FF0000"/>
                </a:solidFill>
              </a:rPr>
              <a:t>義務接種</a:t>
            </a:r>
            <a:r>
              <a:rPr kumimoji="1" lang="ja-JP" altLang="en-US" sz="2400" dirty="0">
                <a:solidFill>
                  <a:schemeClr val="tx1"/>
                </a:solidFill>
              </a:rPr>
              <a:t>（罰則無し）</a:t>
            </a:r>
            <a:endParaRPr kumimoji="1" lang="en-US" altLang="ja-JP" sz="2400" dirty="0">
              <a:solidFill>
                <a:schemeClr val="tx1"/>
              </a:solidFill>
            </a:endParaRPr>
          </a:p>
          <a:p>
            <a:r>
              <a:rPr kumimoji="1" lang="ja-JP" altLang="en-US" sz="2800" dirty="0">
                <a:solidFill>
                  <a:srgbClr val="FF0000"/>
                </a:solidFill>
              </a:rPr>
              <a:t>平成</a:t>
            </a:r>
            <a:r>
              <a:rPr kumimoji="1" lang="en-US" altLang="ja-JP" sz="2800" dirty="0">
                <a:solidFill>
                  <a:srgbClr val="FF0000"/>
                </a:solidFill>
              </a:rPr>
              <a:t>6</a:t>
            </a:r>
            <a:r>
              <a:rPr kumimoji="1" lang="ja-JP" altLang="en-US" sz="2800" dirty="0">
                <a:solidFill>
                  <a:srgbClr val="FF0000"/>
                </a:solidFill>
              </a:rPr>
              <a:t>年</a:t>
            </a:r>
            <a:r>
              <a:rPr kumimoji="1" lang="ja-JP" altLang="en-US" sz="2800" dirty="0">
                <a:solidFill>
                  <a:schemeClr val="tx1"/>
                </a:solidFill>
              </a:rPr>
              <a:t>から</a:t>
            </a:r>
            <a:r>
              <a:rPr kumimoji="1" lang="ja-JP" altLang="en-US" sz="2800" dirty="0"/>
              <a:t>任意接種</a:t>
            </a:r>
            <a:endParaRPr kumimoji="1" lang="en-US" altLang="ja-JP" sz="2800" dirty="0"/>
          </a:p>
        </p:txBody>
      </p:sp>
      <p:sp>
        <p:nvSpPr>
          <p:cNvPr id="59" name="四角形: 角を丸くする 58">
            <a:extLst>
              <a:ext uri="{FF2B5EF4-FFF2-40B4-BE49-F238E27FC236}">
                <a16:creationId xmlns:a16="http://schemas.microsoft.com/office/drawing/2014/main" id="{B45CAD3A-2D21-47F7-9CF6-220D03E6026E}"/>
              </a:ext>
            </a:extLst>
          </p:cNvPr>
          <p:cNvSpPr/>
          <p:nvPr/>
        </p:nvSpPr>
        <p:spPr>
          <a:xfrm>
            <a:off x="618671" y="2441434"/>
            <a:ext cx="7844520" cy="1496804"/>
          </a:xfrm>
          <a:prstGeom prst="roundRect">
            <a:avLst/>
          </a:prstGeom>
          <a:solidFill>
            <a:schemeClr val="bg2">
              <a:lumMod val="20000"/>
              <a:lumOff val="80000"/>
            </a:schemeClr>
          </a:solidFill>
          <a:ln w="12700"/>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その後、製造量が増大</a:t>
            </a:r>
            <a:endParaRPr kumimoji="1" lang="en-US" altLang="ja-JP" sz="3200" dirty="0"/>
          </a:p>
          <a:p>
            <a:r>
              <a:rPr kumimoji="1" lang="ja-JP" altLang="en-US" sz="3200" dirty="0"/>
              <a:t>今年は</a:t>
            </a:r>
            <a:r>
              <a:rPr kumimoji="1" lang="en-US" altLang="ja-JP" sz="3200" dirty="0">
                <a:solidFill>
                  <a:srgbClr val="FF0000"/>
                </a:solidFill>
              </a:rPr>
              <a:t>2528</a:t>
            </a:r>
            <a:r>
              <a:rPr kumimoji="1" lang="ja-JP" altLang="en-US" sz="3200" dirty="0">
                <a:solidFill>
                  <a:srgbClr val="FF0000"/>
                </a:solidFill>
              </a:rPr>
              <a:t>万</a:t>
            </a:r>
            <a:r>
              <a:rPr kumimoji="1" lang="ja-JP" altLang="en-US" sz="3200" dirty="0"/>
              <a:t>本（昨年は</a:t>
            </a:r>
            <a:r>
              <a:rPr kumimoji="1" lang="en-US" altLang="ja-JP" sz="3200" dirty="0"/>
              <a:t>2642</a:t>
            </a:r>
            <a:r>
              <a:rPr kumimoji="1" lang="ja-JP" altLang="en-US" sz="3200" dirty="0"/>
              <a:t>万本）。</a:t>
            </a:r>
          </a:p>
        </p:txBody>
      </p:sp>
      <p:sp>
        <p:nvSpPr>
          <p:cNvPr id="7" name="フリーフォーム: 図形 6">
            <a:extLst>
              <a:ext uri="{FF2B5EF4-FFF2-40B4-BE49-F238E27FC236}">
                <a16:creationId xmlns:a16="http://schemas.microsoft.com/office/drawing/2014/main" id="{7FD1B910-3BCE-451F-90B6-3AA828CD4537}"/>
              </a:ext>
            </a:extLst>
          </p:cNvPr>
          <p:cNvSpPr/>
          <p:nvPr/>
        </p:nvSpPr>
        <p:spPr>
          <a:xfrm>
            <a:off x="1453415" y="1241659"/>
            <a:ext cx="6458551" cy="4719351"/>
          </a:xfrm>
          <a:custGeom>
            <a:avLst/>
            <a:gdLst>
              <a:gd name="connsiteX0" fmla="*/ 0 w 6458551"/>
              <a:gd name="connsiteY0" fmla="*/ 1896177 h 4719351"/>
              <a:gd name="connsiteX1" fmla="*/ 510139 w 6458551"/>
              <a:gd name="connsiteY1" fmla="*/ 2839453 h 4719351"/>
              <a:gd name="connsiteX2" fmla="*/ 1183907 w 6458551"/>
              <a:gd name="connsiteY2" fmla="*/ 3667225 h 4719351"/>
              <a:gd name="connsiteX3" fmla="*/ 1925052 w 6458551"/>
              <a:gd name="connsiteY3" fmla="*/ 4408370 h 4719351"/>
              <a:gd name="connsiteX4" fmla="*/ 2406316 w 6458551"/>
              <a:gd name="connsiteY4" fmla="*/ 4706754 h 4719351"/>
              <a:gd name="connsiteX5" fmla="*/ 2627697 w 6458551"/>
              <a:gd name="connsiteY5" fmla="*/ 4629752 h 4719351"/>
              <a:gd name="connsiteX6" fmla="*/ 2945330 w 6458551"/>
              <a:gd name="connsiteY6" fmla="*/ 4321743 h 4719351"/>
              <a:gd name="connsiteX7" fmla="*/ 3474720 w 6458551"/>
              <a:gd name="connsiteY7" fmla="*/ 3705726 h 4719351"/>
              <a:gd name="connsiteX8" fmla="*/ 4061861 w 6458551"/>
              <a:gd name="connsiteY8" fmla="*/ 2993457 h 4719351"/>
              <a:gd name="connsiteX9" fmla="*/ 4687503 w 6458551"/>
              <a:gd name="connsiteY9" fmla="*/ 2002055 h 4719351"/>
              <a:gd name="connsiteX10" fmla="*/ 5390147 w 6458551"/>
              <a:gd name="connsiteY10" fmla="*/ 1068404 h 4719351"/>
              <a:gd name="connsiteX11" fmla="*/ 6458551 w 6458551"/>
              <a:gd name="connsiteY11" fmla="*/ 0 h 471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551" h="4719351">
                <a:moveTo>
                  <a:pt x="0" y="1896177"/>
                </a:moveTo>
                <a:cubicBezTo>
                  <a:pt x="156410" y="2220227"/>
                  <a:pt x="312821" y="2544278"/>
                  <a:pt x="510139" y="2839453"/>
                </a:cubicBezTo>
                <a:cubicBezTo>
                  <a:pt x="707457" y="3134628"/>
                  <a:pt x="948088" y="3405739"/>
                  <a:pt x="1183907" y="3667225"/>
                </a:cubicBezTo>
                <a:cubicBezTo>
                  <a:pt x="1419726" y="3928711"/>
                  <a:pt x="1721317" y="4235115"/>
                  <a:pt x="1925052" y="4408370"/>
                </a:cubicBezTo>
                <a:cubicBezTo>
                  <a:pt x="2128787" y="4581625"/>
                  <a:pt x="2289209" y="4669857"/>
                  <a:pt x="2406316" y="4706754"/>
                </a:cubicBezTo>
                <a:cubicBezTo>
                  <a:pt x="2523423" y="4743651"/>
                  <a:pt x="2537861" y="4693921"/>
                  <a:pt x="2627697" y="4629752"/>
                </a:cubicBezTo>
                <a:cubicBezTo>
                  <a:pt x="2717533" y="4565584"/>
                  <a:pt x="2804159" y="4475747"/>
                  <a:pt x="2945330" y="4321743"/>
                </a:cubicBezTo>
                <a:cubicBezTo>
                  <a:pt x="3086501" y="4167739"/>
                  <a:pt x="3288632" y="3927107"/>
                  <a:pt x="3474720" y="3705726"/>
                </a:cubicBezTo>
                <a:cubicBezTo>
                  <a:pt x="3660808" y="3484345"/>
                  <a:pt x="3859731" y="3277402"/>
                  <a:pt x="4061861" y="2993457"/>
                </a:cubicBezTo>
                <a:cubicBezTo>
                  <a:pt x="4263992" y="2709512"/>
                  <a:pt x="4466122" y="2322897"/>
                  <a:pt x="4687503" y="2002055"/>
                </a:cubicBezTo>
                <a:cubicBezTo>
                  <a:pt x="4908884" y="1681213"/>
                  <a:pt x="5094972" y="1402080"/>
                  <a:pt x="5390147" y="1068404"/>
                </a:cubicBezTo>
                <a:cubicBezTo>
                  <a:pt x="5685322" y="734728"/>
                  <a:pt x="6071936" y="367364"/>
                  <a:pt x="6458551" y="0"/>
                </a:cubicBezTo>
              </a:path>
            </a:pathLst>
          </a:custGeom>
          <a:noFill/>
          <a:ln w="76200">
            <a:solidFill>
              <a:srgbClr val="FF0000"/>
            </a:solidFill>
            <a:prstDash val="sysDash"/>
          </a:ln>
          <a:effectLst>
            <a:outerShdw blurRad="50800" dist="88900" dir="27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F1CF04F9-3D98-49A1-8A39-1B4BFC0C3C5D}"/>
              </a:ext>
            </a:extLst>
          </p:cNvPr>
          <p:cNvSpPr/>
          <p:nvPr/>
        </p:nvSpPr>
        <p:spPr>
          <a:xfrm>
            <a:off x="3569090" y="4114684"/>
            <a:ext cx="2117747" cy="604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rPr>
              <a:t>30</a:t>
            </a:r>
            <a:r>
              <a:rPr kumimoji="1" lang="ja-JP" altLang="en-US" sz="3200" dirty="0">
                <a:solidFill>
                  <a:schemeClr val="tx1"/>
                </a:solidFill>
              </a:rPr>
              <a:t>万本</a:t>
            </a:r>
          </a:p>
        </p:txBody>
      </p:sp>
    </p:spTree>
    <p:extLst>
      <p:ext uri="{BB962C8B-B14F-4D97-AF65-F5344CB8AC3E}">
        <p14:creationId xmlns:p14="http://schemas.microsoft.com/office/powerpoint/2010/main" val="271085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59" grpId="0" animBg="1"/>
      <p:bldP spid="7"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7026AAA7-B832-4A7A-913B-3A496F3904B7}"/>
              </a:ext>
            </a:extLst>
          </p:cNvPr>
          <p:cNvSpPr/>
          <p:nvPr/>
        </p:nvSpPr>
        <p:spPr>
          <a:xfrm>
            <a:off x="3647975" y="6326561"/>
            <a:ext cx="5574190" cy="58919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dirty="0"/>
              <a:t>（</a:t>
            </a:r>
            <a:r>
              <a:rPr kumimoji="1" lang="en-US" altLang="ja-JP" sz="2000" dirty="0"/>
              <a:t>Clinic</a:t>
            </a:r>
            <a:r>
              <a:rPr kumimoji="1" lang="ja-JP" altLang="en-US" sz="2000" dirty="0"/>
              <a:t> </a:t>
            </a:r>
            <a:r>
              <a:rPr kumimoji="1" lang="en-US" altLang="ja-JP" sz="2000" dirty="0"/>
              <a:t>Infect</a:t>
            </a:r>
            <a:r>
              <a:rPr kumimoji="1" lang="ja-JP" altLang="en-US" sz="2000" dirty="0"/>
              <a:t> </a:t>
            </a:r>
            <a:r>
              <a:rPr kumimoji="1" lang="en-US" altLang="ja-JP" sz="2000" dirty="0"/>
              <a:t>Dis</a:t>
            </a:r>
            <a:r>
              <a:rPr kumimoji="1" lang="ja-JP" altLang="en-US" sz="2000" dirty="0"/>
              <a:t> </a:t>
            </a:r>
            <a:r>
              <a:rPr kumimoji="1" lang="en-US" altLang="ja-JP" sz="2000" dirty="0"/>
              <a:t>53</a:t>
            </a:r>
            <a:r>
              <a:rPr kumimoji="1" lang="ja-JP" altLang="en-US" sz="2000" dirty="0"/>
              <a:t>：</a:t>
            </a:r>
            <a:r>
              <a:rPr kumimoji="1" lang="en-US" altLang="ja-JP" sz="2000" dirty="0"/>
              <a:t>130-136,2011</a:t>
            </a:r>
            <a:r>
              <a:rPr kumimoji="1" lang="ja-JP" altLang="en-US" sz="2000" dirty="0"/>
              <a:t>より改変引用）</a:t>
            </a:r>
          </a:p>
        </p:txBody>
      </p:sp>
      <p:sp>
        <p:nvSpPr>
          <p:cNvPr id="2" name="正方形/長方形 1">
            <a:extLst>
              <a:ext uri="{FF2B5EF4-FFF2-40B4-BE49-F238E27FC236}">
                <a16:creationId xmlns:a16="http://schemas.microsoft.com/office/drawing/2014/main" id="{34B4FE6F-BF0A-4914-8A74-8941A727EBBC}"/>
              </a:ext>
            </a:extLst>
          </p:cNvPr>
          <p:cNvSpPr/>
          <p:nvPr/>
        </p:nvSpPr>
        <p:spPr>
          <a:xfrm>
            <a:off x="81732" y="840859"/>
            <a:ext cx="8988377" cy="5156214"/>
          </a:xfrm>
          <a:prstGeom prst="rect">
            <a:avLst/>
          </a:prstGeom>
          <a:solidFill>
            <a:schemeClr val="bg1">
              <a:lumMod val="9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正方形/長方形 2">
            <a:extLst>
              <a:ext uri="{FF2B5EF4-FFF2-40B4-BE49-F238E27FC236}">
                <a16:creationId xmlns:a16="http://schemas.microsoft.com/office/drawing/2014/main" id="{FFE76845-303E-4925-8D05-9196862F2EBF}"/>
              </a:ext>
            </a:extLst>
          </p:cNvPr>
          <p:cNvSpPr/>
          <p:nvPr/>
        </p:nvSpPr>
        <p:spPr>
          <a:xfrm>
            <a:off x="831273" y="1838036"/>
            <a:ext cx="6964218" cy="3311613"/>
          </a:xfrm>
          <a:prstGeom prst="rect">
            <a:avLst/>
          </a:prstGeom>
          <a:solidFill>
            <a:schemeClr val="bg2">
              <a:lumMod val="60000"/>
              <a:lumOff val="40000"/>
              <a:alpha val="5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2822AB51-CFCD-40EA-AF63-5524788E0227}"/>
              </a:ext>
            </a:extLst>
          </p:cNvPr>
          <p:cNvSpPr/>
          <p:nvPr/>
        </p:nvSpPr>
        <p:spPr>
          <a:xfrm>
            <a:off x="334746" y="5192831"/>
            <a:ext cx="1533236"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t>1975</a:t>
            </a:r>
            <a:endParaRPr kumimoji="1" lang="ja-JP" altLang="en-US" sz="2800" b="1" dirty="0"/>
          </a:p>
        </p:txBody>
      </p:sp>
      <p:sp>
        <p:nvSpPr>
          <p:cNvPr id="29" name="正方形/長方形 28">
            <a:extLst>
              <a:ext uri="{FF2B5EF4-FFF2-40B4-BE49-F238E27FC236}">
                <a16:creationId xmlns:a16="http://schemas.microsoft.com/office/drawing/2014/main" id="{06BFCB09-C7A4-42BA-8291-DE0F79E424F9}"/>
              </a:ext>
            </a:extLst>
          </p:cNvPr>
          <p:cNvSpPr/>
          <p:nvPr/>
        </p:nvSpPr>
        <p:spPr>
          <a:xfrm>
            <a:off x="1780920" y="5192831"/>
            <a:ext cx="74843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t>80</a:t>
            </a:r>
            <a:endParaRPr kumimoji="1" lang="ja-JP" altLang="en-US" sz="2800" b="1" dirty="0"/>
          </a:p>
        </p:txBody>
      </p:sp>
      <p:sp>
        <p:nvSpPr>
          <p:cNvPr id="33" name="正方形/長方形 32">
            <a:extLst>
              <a:ext uri="{FF2B5EF4-FFF2-40B4-BE49-F238E27FC236}">
                <a16:creationId xmlns:a16="http://schemas.microsoft.com/office/drawing/2014/main" id="{656B57F8-C172-452A-B25A-5BE48B52F9AD}"/>
              </a:ext>
            </a:extLst>
          </p:cNvPr>
          <p:cNvSpPr/>
          <p:nvPr/>
        </p:nvSpPr>
        <p:spPr>
          <a:xfrm>
            <a:off x="2883468" y="5192831"/>
            <a:ext cx="74843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t>85</a:t>
            </a:r>
            <a:endParaRPr kumimoji="1" lang="ja-JP" altLang="en-US" sz="2800" b="1" dirty="0"/>
          </a:p>
        </p:txBody>
      </p:sp>
      <p:sp>
        <p:nvSpPr>
          <p:cNvPr id="34" name="正方形/長方形 33">
            <a:extLst>
              <a:ext uri="{FF2B5EF4-FFF2-40B4-BE49-F238E27FC236}">
                <a16:creationId xmlns:a16="http://schemas.microsoft.com/office/drawing/2014/main" id="{CAD0E5AE-F3BF-48FC-BC24-E4675C2BF271}"/>
              </a:ext>
            </a:extLst>
          </p:cNvPr>
          <p:cNvSpPr/>
          <p:nvPr/>
        </p:nvSpPr>
        <p:spPr>
          <a:xfrm>
            <a:off x="3986016" y="5192831"/>
            <a:ext cx="74843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t>90</a:t>
            </a:r>
            <a:endParaRPr kumimoji="1" lang="ja-JP" altLang="en-US" sz="2800" b="1" dirty="0"/>
          </a:p>
        </p:txBody>
      </p:sp>
      <p:sp>
        <p:nvSpPr>
          <p:cNvPr id="37" name="正方形/長方形 36">
            <a:extLst>
              <a:ext uri="{FF2B5EF4-FFF2-40B4-BE49-F238E27FC236}">
                <a16:creationId xmlns:a16="http://schemas.microsoft.com/office/drawing/2014/main" id="{AB6E46CE-A59C-454A-B3BD-592DBB8A5719}"/>
              </a:ext>
            </a:extLst>
          </p:cNvPr>
          <p:cNvSpPr/>
          <p:nvPr/>
        </p:nvSpPr>
        <p:spPr>
          <a:xfrm>
            <a:off x="5028592" y="5192831"/>
            <a:ext cx="74843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t>95</a:t>
            </a:r>
            <a:endParaRPr kumimoji="1" lang="ja-JP" altLang="en-US" sz="2800" b="1" dirty="0"/>
          </a:p>
        </p:txBody>
      </p:sp>
      <p:sp>
        <p:nvSpPr>
          <p:cNvPr id="38" name="正方形/長方形 37">
            <a:extLst>
              <a:ext uri="{FF2B5EF4-FFF2-40B4-BE49-F238E27FC236}">
                <a16:creationId xmlns:a16="http://schemas.microsoft.com/office/drawing/2014/main" id="{91DD1D57-75D3-4EB3-AC90-0D83BC305C76}"/>
              </a:ext>
            </a:extLst>
          </p:cNvPr>
          <p:cNvSpPr/>
          <p:nvPr/>
        </p:nvSpPr>
        <p:spPr>
          <a:xfrm>
            <a:off x="5749937" y="5192831"/>
            <a:ext cx="1436874"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t>2000</a:t>
            </a:r>
            <a:endParaRPr kumimoji="1" lang="ja-JP" altLang="en-US" sz="2800" b="1" dirty="0"/>
          </a:p>
        </p:txBody>
      </p:sp>
      <p:sp>
        <p:nvSpPr>
          <p:cNvPr id="39" name="正方形/長方形 38">
            <a:extLst>
              <a:ext uri="{FF2B5EF4-FFF2-40B4-BE49-F238E27FC236}">
                <a16:creationId xmlns:a16="http://schemas.microsoft.com/office/drawing/2014/main" id="{860A0273-8498-4E6F-BFE4-F75DA237ADD4}"/>
              </a:ext>
            </a:extLst>
          </p:cNvPr>
          <p:cNvSpPr/>
          <p:nvPr/>
        </p:nvSpPr>
        <p:spPr>
          <a:xfrm>
            <a:off x="6910799" y="5192831"/>
            <a:ext cx="1436874"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t>2003</a:t>
            </a:r>
            <a:endParaRPr kumimoji="1" lang="ja-JP" altLang="en-US" sz="2800" b="1" dirty="0"/>
          </a:p>
        </p:txBody>
      </p:sp>
      <p:sp>
        <p:nvSpPr>
          <p:cNvPr id="40" name="正方形/長方形 39">
            <a:extLst>
              <a:ext uri="{FF2B5EF4-FFF2-40B4-BE49-F238E27FC236}">
                <a16:creationId xmlns:a16="http://schemas.microsoft.com/office/drawing/2014/main" id="{1BA26D2F-C09F-4BFC-91EE-72B4C0022932}"/>
              </a:ext>
            </a:extLst>
          </p:cNvPr>
          <p:cNvSpPr/>
          <p:nvPr/>
        </p:nvSpPr>
        <p:spPr>
          <a:xfrm>
            <a:off x="177182" y="4818759"/>
            <a:ext cx="65508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t>0</a:t>
            </a:r>
            <a:endParaRPr kumimoji="1" lang="ja-JP" altLang="en-US" sz="2800" b="1" dirty="0"/>
          </a:p>
        </p:txBody>
      </p:sp>
      <p:sp>
        <p:nvSpPr>
          <p:cNvPr id="41" name="正方形/長方形 40">
            <a:extLst>
              <a:ext uri="{FF2B5EF4-FFF2-40B4-BE49-F238E27FC236}">
                <a16:creationId xmlns:a16="http://schemas.microsoft.com/office/drawing/2014/main" id="{2DA1EA9F-5ACF-46F7-AF2F-10EE912548FA}"/>
              </a:ext>
            </a:extLst>
          </p:cNvPr>
          <p:cNvSpPr/>
          <p:nvPr/>
        </p:nvSpPr>
        <p:spPr>
          <a:xfrm>
            <a:off x="167413" y="4186727"/>
            <a:ext cx="65508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t>10</a:t>
            </a:r>
            <a:endParaRPr kumimoji="1" lang="ja-JP" altLang="en-US" sz="2800" b="1" dirty="0"/>
          </a:p>
        </p:txBody>
      </p:sp>
      <p:sp>
        <p:nvSpPr>
          <p:cNvPr id="43" name="正方形/長方形 42">
            <a:extLst>
              <a:ext uri="{FF2B5EF4-FFF2-40B4-BE49-F238E27FC236}">
                <a16:creationId xmlns:a16="http://schemas.microsoft.com/office/drawing/2014/main" id="{34DA0E93-980F-44F4-BBF5-C9411D11E0BD}"/>
              </a:ext>
            </a:extLst>
          </p:cNvPr>
          <p:cNvSpPr/>
          <p:nvPr/>
        </p:nvSpPr>
        <p:spPr>
          <a:xfrm>
            <a:off x="177182" y="3641453"/>
            <a:ext cx="65508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t>20</a:t>
            </a:r>
            <a:endParaRPr kumimoji="1" lang="ja-JP" altLang="en-US" sz="2800" b="1" dirty="0"/>
          </a:p>
        </p:txBody>
      </p:sp>
      <p:sp>
        <p:nvSpPr>
          <p:cNvPr id="44" name="正方形/長方形 43">
            <a:extLst>
              <a:ext uri="{FF2B5EF4-FFF2-40B4-BE49-F238E27FC236}">
                <a16:creationId xmlns:a16="http://schemas.microsoft.com/office/drawing/2014/main" id="{FF62BDE5-473C-4074-802A-7D9579C11E81}"/>
              </a:ext>
            </a:extLst>
          </p:cNvPr>
          <p:cNvSpPr/>
          <p:nvPr/>
        </p:nvSpPr>
        <p:spPr>
          <a:xfrm>
            <a:off x="151755" y="3005646"/>
            <a:ext cx="65508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t>30</a:t>
            </a:r>
            <a:endParaRPr kumimoji="1" lang="ja-JP" altLang="en-US" sz="2800" b="1" dirty="0"/>
          </a:p>
        </p:txBody>
      </p:sp>
      <p:sp>
        <p:nvSpPr>
          <p:cNvPr id="45" name="正方形/長方形 44">
            <a:extLst>
              <a:ext uri="{FF2B5EF4-FFF2-40B4-BE49-F238E27FC236}">
                <a16:creationId xmlns:a16="http://schemas.microsoft.com/office/drawing/2014/main" id="{6990C47F-0CB5-4E23-9E22-F0B6EB785F7F}"/>
              </a:ext>
            </a:extLst>
          </p:cNvPr>
          <p:cNvSpPr/>
          <p:nvPr/>
        </p:nvSpPr>
        <p:spPr>
          <a:xfrm>
            <a:off x="151755" y="2369839"/>
            <a:ext cx="65508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t>40</a:t>
            </a:r>
            <a:endParaRPr kumimoji="1" lang="ja-JP" altLang="en-US" sz="2800" b="1" dirty="0"/>
          </a:p>
        </p:txBody>
      </p:sp>
      <p:sp>
        <p:nvSpPr>
          <p:cNvPr id="46" name="正方形/長方形 45">
            <a:extLst>
              <a:ext uri="{FF2B5EF4-FFF2-40B4-BE49-F238E27FC236}">
                <a16:creationId xmlns:a16="http://schemas.microsoft.com/office/drawing/2014/main" id="{2529D775-0274-4637-B51A-5DDDE9BC6CEB}"/>
              </a:ext>
            </a:extLst>
          </p:cNvPr>
          <p:cNvSpPr/>
          <p:nvPr/>
        </p:nvSpPr>
        <p:spPr>
          <a:xfrm>
            <a:off x="129309" y="1779299"/>
            <a:ext cx="65508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t>50</a:t>
            </a:r>
            <a:endParaRPr kumimoji="1" lang="ja-JP" altLang="en-US" sz="2800" b="1" dirty="0"/>
          </a:p>
        </p:txBody>
      </p:sp>
      <p:sp>
        <p:nvSpPr>
          <p:cNvPr id="47" name="正方形/長方形 46">
            <a:extLst>
              <a:ext uri="{FF2B5EF4-FFF2-40B4-BE49-F238E27FC236}">
                <a16:creationId xmlns:a16="http://schemas.microsoft.com/office/drawing/2014/main" id="{AB72BCD2-2C7C-4469-878E-6DD78CB6C9C1}"/>
              </a:ext>
            </a:extLst>
          </p:cNvPr>
          <p:cNvSpPr/>
          <p:nvPr/>
        </p:nvSpPr>
        <p:spPr>
          <a:xfrm>
            <a:off x="81732" y="1322116"/>
            <a:ext cx="233819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sz="2800" b="1" dirty="0"/>
          </a:p>
        </p:txBody>
      </p:sp>
      <p:sp>
        <p:nvSpPr>
          <p:cNvPr id="48" name="正方形/長方形 47">
            <a:extLst>
              <a:ext uri="{FF2B5EF4-FFF2-40B4-BE49-F238E27FC236}">
                <a16:creationId xmlns:a16="http://schemas.microsoft.com/office/drawing/2014/main" id="{03A694A8-2C9C-4ACC-B6C1-C19A40351E87}"/>
              </a:ext>
            </a:extLst>
          </p:cNvPr>
          <p:cNvSpPr/>
          <p:nvPr/>
        </p:nvSpPr>
        <p:spPr>
          <a:xfrm>
            <a:off x="-64727" y="1255438"/>
            <a:ext cx="3944000"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dirty="0"/>
              <a:t>万回分</a:t>
            </a:r>
            <a:r>
              <a:rPr kumimoji="1" lang="ja-JP" altLang="en-US" sz="2800" dirty="0"/>
              <a:t>（</a:t>
            </a:r>
            <a:r>
              <a:rPr kumimoji="1" lang="en-US" altLang="ja-JP" sz="2000" dirty="0"/>
              <a:t>1</a:t>
            </a:r>
            <a:r>
              <a:rPr kumimoji="1" lang="ja-JP" altLang="en-US" sz="2000" dirty="0"/>
              <a:t>回摂取量を</a:t>
            </a:r>
            <a:r>
              <a:rPr kumimoji="1" lang="en-US" altLang="ja-JP" sz="2000" dirty="0"/>
              <a:t>0</a:t>
            </a:r>
            <a:r>
              <a:rPr kumimoji="1" lang="ja-JP" altLang="en-US" sz="2000" dirty="0" err="1"/>
              <a:t>，</a:t>
            </a:r>
            <a:r>
              <a:rPr kumimoji="1" lang="en-US" altLang="ja-JP" sz="2000" dirty="0"/>
              <a:t>5ml</a:t>
            </a:r>
            <a:r>
              <a:rPr kumimoji="1" lang="ja-JP" altLang="en-US" sz="2000" dirty="0"/>
              <a:t>）</a:t>
            </a:r>
            <a:endParaRPr kumimoji="1" lang="ja-JP" altLang="en-US" sz="2800" dirty="0"/>
          </a:p>
        </p:txBody>
      </p:sp>
      <p:grpSp>
        <p:nvGrpSpPr>
          <p:cNvPr id="153" name="グループ化 152">
            <a:extLst>
              <a:ext uri="{FF2B5EF4-FFF2-40B4-BE49-F238E27FC236}">
                <a16:creationId xmlns:a16="http://schemas.microsoft.com/office/drawing/2014/main" id="{EC95A081-A15C-41E3-B8C7-BD7C4455A323}"/>
              </a:ext>
            </a:extLst>
          </p:cNvPr>
          <p:cNvGrpSpPr/>
          <p:nvPr/>
        </p:nvGrpSpPr>
        <p:grpSpPr>
          <a:xfrm>
            <a:off x="816076" y="2252508"/>
            <a:ext cx="6988651" cy="2868258"/>
            <a:chOff x="831273" y="2295220"/>
            <a:chExt cx="6988651" cy="2868258"/>
          </a:xfrm>
          <a:solidFill>
            <a:schemeClr val="tx1"/>
          </a:solidFill>
          <a:effectLst>
            <a:outerShdw blurRad="50800" dist="38100" algn="l" rotWithShape="0">
              <a:prstClr val="black">
                <a:alpha val="40000"/>
              </a:prstClr>
            </a:outerShdw>
          </a:effectLst>
        </p:grpSpPr>
        <p:sp>
          <p:nvSpPr>
            <p:cNvPr id="15" name="正方形/長方形 14">
              <a:extLst>
                <a:ext uri="{FF2B5EF4-FFF2-40B4-BE49-F238E27FC236}">
                  <a16:creationId xmlns:a16="http://schemas.microsoft.com/office/drawing/2014/main" id="{0D900212-7ED6-4E8C-8AA0-07A7FEFB4106}"/>
                </a:ext>
              </a:extLst>
            </p:cNvPr>
            <p:cNvSpPr/>
            <p:nvPr/>
          </p:nvSpPr>
          <p:spPr>
            <a:xfrm>
              <a:off x="831273" y="2461465"/>
              <a:ext cx="216000" cy="2702013"/>
            </a:xfrm>
            <a:prstGeom prst="rect">
              <a:avLst/>
            </a:prstGeom>
            <a:grp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A1EEE9DB-2CAB-4CDB-8998-450AB3946D08}"/>
                </a:ext>
              </a:extLst>
            </p:cNvPr>
            <p:cNvSpPr/>
            <p:nvPr/>
          </p:nvSpPr>
          <p:spPr>
            <a:xfrm>
              <a:off x="1412937" y="2295220"/>
              <a:ext cx="216000" cy="2868258"/>
            </a:xfrm>
            <a:prstGeom prst="rect">
              <a:avLst/>
            </a:prstGeom>
            <a:grp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E553AD9C-B0CC-4FB0-96ED-87A19AF4B665}"/>
                </a:ext>
              </a:extLst>
            </p:cNvPr>
            <p:cNvSpPr/>
            <p:nvPr/>
          </p:nvSpPr>
          <p:spPr>
            <a:xfrm>
              <a:off x="2843287" y="2663711"/>
              <a:ext cx="216000" cy="2499767"/>
            </a:xfrm>
            <a:prstGeom prst="rect">
              <a:avLst/>
            </a:prstGeom>
            <a:grp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36D1C9AC-4F89-4780-BC4A-63F788B1926D}"/>
                </a:ext>
              </a:extLst>
            </p:cNvPr>
            <p:cNvSpPr/>
            <p:nvPr/>
          </p:nvSpPr>
          <p:spPr>
            <a:xfrm>
              <a:off x="2089319" y="2641317"/>
              <a:ext cx="216000" cy="2499767"/>
            </a:xfrm>
            <a:prstGeom prst="rect">
              <a:avLst/>
            </a:prstGeom>
            <a:grp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3A13169D-B762-4ADA-9BC0-1987356EC5B1}"/>
                </a:ext>
              </a:extLst>
            </p:cNvPr>
            <p:cNvSpPr/>
            <p:nvPr/>
          </p:nvSpPr>
          <p:spPr>
            <a:xfrm>
              <a:off x="3531590" y="2663711"/>
              <a:ext cx="216000" cy="2499767"/>
            </a:xfrm>
            <a:prstGeom prst="rect">
              <a:avLst/>
            </a:prstGeom>
            <a:grp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BCF31F6F-2F68-41F6-B79B-69026A8C6588}"/>
                </a:ext>
              </a:extLst>
            </p:cNvPr>
            <p:cNvSpPr/>
            <p:nvPr/>
          </p:nvSpPr>
          <p:spPr>
            <a:xfrm>
              <a:off x="4734451" y="4400150"/>
              <a:ext cx="216000" cy="763328"/>
            </a:xfrm>
            <a:prstGeom prst="rect">
              <a:avLst/>
            </a:prstGeom>
            <a:grp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4B3EDFAE-B361-4E10-84AC-6F94FB3BC8DB}"/>
                </a:ext>
              </a:extLst>
            </p:cNvPr>
            <p:cNvSpPr/>
            <p:nvPr/>
          </p:nvSpPr>
          <p:spPr>
            <a:xfrm>
              <a:off x="5283201" y="4945095"/>
              <a:ext cx="216000" cy="218383"/>
            </a:xfrm>
            <a:prstGeom prst="rect">
              <a:avLst/>
            </a:prstGeom>
            <a:grp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852E29D3-C82F-4DE9-894C-A45C51597E40}"/>
                </a:ext>
              </a:extLst>
            </p:cNvPr>
            <p:cNvSpPr/>
            <p:nvPr/>
          </p:nvSpPr>
          <p:spPr>
            <a:xfrm>
              <a:off x="4193009" y="4149611"/>
              <a:ext cx="216000" cy="1013867"/>
            </a:xfrm>
            <a:prstGeom prst="rect">
              <a:avLst/>
            </a:prstGeom>
            <a:grp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F40AD0CA-5927-4533-99AA-A30326BE51F3}"/>
                </a:ext>
              </a:extLst>
            </p:cNvPr>
            <p:cNvSpPr/>
            <p:nvPr/>
          </p:nvSpPr>
          <p:spPr>
            <a:xfrm>
              <a:off x="5938980" y="4932886"/>
              <a:ext cx="216000" cy="230592"/>
            </a:xfrm>
            <a:prstGeom prst="rect">
              <a:avLst/>
            </a:prstGeom>
            <a:grp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1D374360-54C3-4CA5-AAAF-40882B6189A0}"/>
                </a:ext>
              </a:extLst>
            </p:cNvPr>
            <p:cNvSpPr/>
            <p:nvPr/>
          </p:nvSpPr>
          <p:spPr>
            <a:xfrm>
              <a:off x="6646009" y="4400150"/>
              <a:ext cx="216000" cy="763328"/>
            </a:xfrm>
            <a:prstGeom prst="rect">
              <a:avLst/>
            </a:prstGeom>
            <a:grp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CB2DEB5E-BFC5-4BE8-A554-26A0ABD27CC3}"/>
                </a:ext>
              </a:extLst>
            </p:cNvPr>
            <p:cNvSpPr/>
            <p:nvPr/>
          </p:nvSpPr>
          <p:spPr>
            <a:xfrm>
              <a:off x="7182376" y="3666652"/>
              <a:ext cx="216000" cy="1496826"/>
            </a:xfrm>
            <a:prstGeom prst="rect">
              <a:avLst/>
            </a:prstGeom>
            <a:grp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42975FFD-B2F4-4A1E-8E98-FD1D1D936A5E}"/>
                </a:ext>
              </a:extLst>
            </p:cNvPr>
            <p:cNvSpPr/>
            <p:nvPr/>
          </p:nvSpPr>
          <p:spPr>
            <a:xfrm>
              <a:off x="7603924" y="3555538"/>
              <a:ext cx="216000" cy="1607940"/>
            </a:xfrm>
            <a:prstGeom prst="rect">
              <a:avLst/>
            </a:prstGeom>
            <a:grp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0" name="正方形/長方形 59">
            <a:extLst>
              <a:ext uri="{FF2B5EF4-FFF2-40B4-BE49-F238E27FC236}">
                <a16:creationId xmlns:a16="http://schemas.microsoft.com/office/drawing/2014/main" id="{CAED093E-F25B-42A2-91EC-DA55FF307707}"/>
              </a:ext>
            </a:extLst>
          </p:cNvPr>
          <p:cNvSpPr/>
          <p:nvPr/>
        </p:nvSpPr>
        <p:spPr>
          <a:xfrm>
            <a:off x="5314101" y="1302704"/>
            <a:ext cx="3944000"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dirty="0"/>
              <a:t>（超過死亡数</a:t>
            </a:r>
            <a:r>
              <a:rPr kumimoji="1" lang="en-US" altLang="ja-JP" sz="2400" dirty="0"/>
              <a:t>/</a:t>
            </a:r>
            <a:r>
              <a:rPr kumimoji="1" lang="ja-JP" altLang="en-US" sz="2400" dirty="0"/>
              <a:t>人口</a:t>
            </a:r>
            <a:r>
              <a:rPr kumimoji="1" lang="en-US" altLang="ja-JP" sz="2400" dirty="0"/>
              <a:t>10</a:t>
            </a:r>
            <a:r>
              <a:rPr kumimoji="1" lang="ja-JP" altLang="en-US" sz="2400" dirty="0"/>
              <a:t>万人）</a:t>
            </a:r>
            <a:endParaRPr kumimoji="1" lang="en-US" altLang="ja-JP" sz="2400" dirty="0"/>
          </a:p>
        </p:txBody>
      </p:sp>
      <p:sp>
        <p:nvSpPr>
          <p:cNvPr id="61" name="正方形/長方形 60">
            <a:extLst>
              <a:ext uri="{FF2B5EF4-FFF2-40B4-BE49-F238E27FC236}">
                <a16:creationId xmlns:a16="http://schemas.microsoft.com/office/drawing/2014/main" id="{4DC65C32-C28C-41E7-B623-286C136FDA08}"/>
              </a:ext>
            </a:extLst>
          </p:cNvPr>
          <p:cNvSpPr/>
          <p:nvPr/>
        </p:nvSpPr>
        <p:spPr>
          <a:xfrm>
            <a:off x="7736895" y="4483268"/>
            <a:ext cx="65508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solidFill>
                  <a:srgbClr val="FF0000"/>
                </a:solidFill>
              </a:rPr>
              <a:t>-1</a:t>
            </a:r>
            <a:endParaRPr kumimoji="1" lang="ja-JP" altLang="en-US" sz="2800" b="1" dirty="0">
              <a:solidFill>
                <a:srgbClr val="FF0000"/>
              </a:solidFill>
            </a:endParaRPr>
          </a:p>
        </p:txBody>
      </p:sp>
      <p:sp>
        <p:nvSpPr>
          <p:cNvPr id="62" name="正方形/長方形 61">
            <a:extLst>
              <a:ext uri="{FF2B5EF4-FFF2-40B4-BE49-F238E27FC236}">
                <a16:creationId xmlns:a16="http://schemas.microsoft.com/office/drawing/2014/main" id="{1B071119-1063-41CC-89E4-2787BCD141CE}"/>
              </a:ext>
            </a:extLst>
          </p:cNvPr>
          <p:cNvSpPr/>
          <p:nvPr/>
        </p:nvSpPr>
        <p:spPr>
          <a:xfrm>
            <a:off x="7731436" y="3843644"/>
            <a:ext cx="65508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solidFill>
                  <a:srgbClr val="FF0000"/>
                </a:solidFill>
              </a:rPr>
              <a:t>0</a:t>
            </a:r>
            <a:endParaRPr kumimoji="1" lang="ja-JP" altLang="en-US" sz="2800" b="1" dirty="0">
              <a:solidFill>
                <a:srgbClr val="FF0000"/>
              </a:solidFill>
            </a:endParaRPr>
          </a:p>
        </p:txBody>
      </p:sp>
      <p:sp>
        <p:nvSpPr>
          <p:cNvPr id="63" name="正方形/長方形 62">
            <a:extLst>
              <a:ext uri="{FF2B5EF4-FFF2-40B4-BE49-F238E27FC236}">
                <a16:creationId xmlns:a16="http://schemas.microsoft.com/office/drawing/2014/main" id="{72B0FF96-8364-4350-9447-D97C5FEF7C3D}"/>
              </a:ext>
            </a:extLst>
          </p:cNvPr>
          <p:cNvSpPr/>
          <p:nvPr/>
        </p:nvSpPr>
        <p:spPr>
          <a:xfrm>
            <a:off x="7751247" y="3249777"/>
            <a:ext cx="65508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solidFill>
                  <a:srgbClr val="FF0000"/>
                </a:solidFill>
              </a:rPr>
              <a:t>1</a:t>
            </a:r>
            <a:endParaRPr kumimoji="1" lang="ja-JP" altLang="en-US" sz="2800" b="1" dirty="0">
              <a:solidFill>
                <a:srgbClr val="FF0000"/>
              </a:solidFill>
            </a:endParaRPr>
          </a:p>
        </p:txBody>
      </p:sp>
      <p:sp>
        <p:nvSpPr>
          <p:cNvPr id="64" name="正方形/長方形 63">
            <a:extLst>
              <a:ext uri="{FF2B5EF4-FFF2-40B4-BE49-F238E27FC236}">
                <a16:creationId xmlns:a16="http://schemas.microsoft.com/office/drawing/2014/main" id="{72D8D439-492E-42B1-B06D-3B8E7D0B2810}"/>
              </a:ext>
            </a:extLst>
          </p:cNvPr>
          <p:cNvSpPr/>
          <p:nvPr/>
        </p:nvSpPr>
        <p:spPr>
          <a:xfrm>
            <a:off x="7731436" y="2652027"/>
            <a:ext cx="65508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solidFill>
                  <a:srgbClr val="FF0000"/>
                </a:solidFill>
              </a:rPr>
              <a:t>2</a:t>
            </a:r>
            <a:endParaRPr kumimoji="1" lang="ja-JP" altLang="en-US" sz="2800" b="1" dirty="0">
              <a:solidFill>
                <a:srgbClr val="FF0000"/>
              </a:solidFill>
            </a:endParaRPr>
          </a:p>
        </p:txBody>
      </p:sp>
      <p:sp>
        <p:nvSpPr>
          <p:cNvPr id="65" name="正方形/長方形 64">
            <a:extLst>
              <a:ext uri="{FF2B5EF4-FFF2-40B4-BE49-F238E27FC236}">
                <a16:creationId xmlns:a16="http://schemas.microsoft.com/office/drawing/2014/main" id="{0D6A8B3B-80E3-4610-8A97-7E56A113B8E2}"/>
              </a:ext>
            </a:extLst>
          </p:cNvPr>
          <p:cNvSpPr/>
          <p:nvPr/>
        </p:nvSpPr>
        <p:spPr>
          <a:xfrm>
            <a:off x="7693824" y="2040189"/>
            <a:ext cx="65508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solidFill>
                  <a:srgbClr val="FF0000"/>
                </a:solidFill>
              </a:rPr>
              <a:t>3</a:t>
            </a:r>
            <a:endParaRPr kumimoji="1" lang="ja-JP" altLang="en-US" sz="2800" b="1" dirty="0">
              <a:solidFill>
                <a:srgbClr val="FF0000"/>
              </a:solidFill>
            </a:endParaRPr>
          </a:p>
        </p:txBody>
      </p:sp>
      <p:sp>
        <p:nvSpPr>
          <p:cNvPr id="16" name="正方形/長方形 15">
            <a:extLst>
              <a:ext uri="{FF2B5EF4-FFF2-40B4-BE49-F238E27FC236}">
                <a16:creationId xmlns:a16="http://schemas.microsoft.com/office/drawing/2014/main" id="{59C29835-1921-446D-9F83-541F54E1CCE6}"/>
              </a:ext>
            </a:extLst>
          </p:cNvPr>
          <p:cNvSpPr/>
          <p:nvPr/>
        </p:nvSpPr>
        <p:spPr>
          <a:xfrm>
            <a:off x="2374392" y="1856779"/>
            <a:ext cx="2253973" cy="430203"/>
          </a:xfrm>
          <a:prstGeom prst="rect">
            <a:avLst/>
          </a:prstGeom>
          <a:noFill/>
          <a:ln w="28575">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b="1" dirty="0">
                <a:solidFill>
                  <a:schemeClr val="accent5">
                    <a:lumMod val="50000"/>
                  </a:schemeClr>
                </a:solidFill>
              </a:rPr>
              <a:t>ワクチン生産量</a:t>
            </a:r>
          </a:p>
        </p:txBody>
      </p:sp>
      <p:grpSp>
        <p:nvGrpSpPr>
          <p:cNvPr id="102" name="グループ化 101">
            <a:extLst>
              <a:ext uri="{FF2B5EF4-FFF2-40B4-BE49-F238E27FC236}">
                <a16:creationId xmlns:a16="http://schemas.microsoft.com/office/drawing/2014/main" id="{0BA11870-7F58-4C19-B189-A8F67543C0DE}"/>
              </a:ext>
            </a:extLst>
          </p:cNvPr>
          <p:cNvGrpSpPr/>
          <p:nvPr/>
        </p:nvGrpSpPr>
        <p:grpSpPr>
          <a:xfrm>
            <a:off x="836333" y="3163714"/>
            <a:ext cx="3375213" cy="1541863"/>
            <a:chOff x="836333" y="3163714"/>
            <a:chExt cx="3375213" cy="1541863"/>
          </a:xfrm>
          <a:effectLst>
            <a:outerShdw blurRad="50800" dist="38100" dir="2700000" algn="tl" rotWithShape="0">
              <a:prstClr val="black">
                <a:alpha val="40000"/>
              </a:prstClr>
            </a:outerShdw>
          </a:effectLst>
        </p:grpSpPr>
        <p:cxnSp>
          <p:nvCxnSpPr>
            <p:cNvPr id="67" name="直線コネクタ 66">
              <a:extLst>
                <a:ext uri="{FF2B5EF4-FFF2-40B4-BE49-F238E27FC236}">
                  <a16:creationId xmlns:a16="http://schemas.microsoft.com/office/drawing/2014/main" id="{7F8218D4-57E9-4B51-AFDD-9B262C575FE7}"/>
                </a:ext>
              </a:extLst>
            </p:cNvPr>
            <p:cNvCxnSpPr>
              <a:cxnSpLocks/>
            </p:cNvCxnSpPr>
            <p:nvPr/>
          </p:nvCxnSpPr>
          <p:spPr>
            <a:xfrm>
              <a:off x="1333988" y="3905049"/>
              <a:ext cx="343467" cy="39310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965EADAE-5DF0-4FA9-9FAD-6FBB406BF56F}"/>
                </a:ext>
              </a:extLst>
            </p:cNvPr>
            <p:cNvCxnSpPr>
              <a:cxnSpLocks/>
            </p:cNvCxnSpPr>
            <p:nvPr/>
          </p:nvCxnSpPr>
          <p:spPr>
            <a:xfrm>
              <a:off x="1983403" y="3286377"/>
              <a:ext cx="394523" cy="141627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58F05DD9-F1C9-4312-A608-B39C1CA258A1}"/>
                </a:ext>
              </a:extLst>
            </p:cNvPr>
            <p:cNvCxnSpPr>
              <a:cxnSpLocks/>
            </p:cNvCxnSpPr>
            <p:nvPr/>
          </p:nvCxnSpPr>
          <p:spPr>
            <a:xfrm>
              <a:off x="2658952" y="4243508"/>
              <a:ext cx="805009" cy="38783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4794AF64-2FCC-442D-8DEC-AC1E6DC32840}"/>
                </a:ext>
              </a:extLst>
            </p:cNvPr>
            <p:cNvCxnSpPr>
              <a:cxnSpLocks/>
            </p:cNvCxnSpPr>
            <p:nvPr/>
          </p:nvCxnSpPr>
          <p:spPr>
            <a:xfrm>
              <a:off x="4068523" y="3163714"/>
              <a:ext cx="143023" cy="97690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DC77646B-541B-4C4D-A74C-57E62EC499F5}"/>
                </a:ext>
              </a:extLst>
            </p:cNvPr>
            <p:cNvCxnSpPr>
              <a:cxnSpLocks/>
            </p:cNvCxnSpPr>
            <p:nvPr/>
          </p:nvCxnSpPr>
          <p:spPr>
            <a:xfrm flipV="1">
              <a:off x="836333" y="3539298"/>
              <a:ext cx="279232" cy="19842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D0F37876-650F-43BA-8360-777574CB10BD}"/>
                </a:ext>
              </a:extLst>
            </p:cNvPr>
            <p:cNvCxnSpPr>
              <a:cxnSpLocks/>
            </p:cNvCxnSpPr>
            <p:nvPr/>
          </p:nvCxnSpPr>
          <p:spPr>
            <a:xfrm>
              <a:off x="1089851" y="3571832"/>
              <a:ext cx="243964" cy="36090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9E351FD2-23C3-478D-AA0C-EE984EE49AFB}"/>
                </a:ext>
              </a:extLst>
            </p:cNvPr>
            <p:cNvCxnSpPr>
              <a:cxnSpLocks/>
            </p:cNvCxnSpPr>
            <p:nvPr/>
          </p:nvCxnSpPr>
          <p:spPr>
            <a:xfrm flipV="1">
              <a:off x="1689808" y="3297288"/>
              <a:ext cx="311799" cy="9894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69906308-F2CE-4711-840A-F4785AAA5314}"/>
                </a:ext>
              </a:extLst>
            </p:cNvPr>
            <p:cNvCxnSpPr>
              <a:cxnSpLocks/>
            </p:cNvCxnSpPr>
            <p:nvPr/>
          </p:nvCxnSpPr>
          <p:spPr>
            <a:xfrm flipV="1">
              <a:off x="2354406" y="4260959"/>
              <a:ext cx="346974" cy="44461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0BFDA13A-8A95-4325-85B0-66DA026B47EA}"/>
                </a:ext>
              </a:extLst>
            </p:cNvPr>
            <p:cNvCxnSpPr>
              <a:cxnSpLocks/>
            </p:cNvCxnSpPr>
            <p:nvPr/>
          </p:nvCxnSpPr>
          <p:spPr>
            <a:xfrm flipV="1">
              <a:off x="3444218" y="3195733"/>
              <a:ext cx="624235" cy="137774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7" name="グループ化 106">
            <a:extLst>
              <a:ext uri="{FF2B5EF4-FFF2-40B4-BE49-F238E27FC236}">
                <a16:creationId xmlns:a16="http://schemas.microsoft.com/office/drawing/2014/main" id="{FBD3A92A-3655-4F38-B268-DBB868DD8C73}"/>
              </a:ext>
            </a:extLst>
          </p:cNvPr>
          <p:cNvGrpSpPr/>
          <p:nvPr/>
        </p:nvGrpSpPr>
        <p:grpSpPr>
          <a:xfrm>
            <a:off x="4222308" y="2343553"/>
            <a:ext cx="3617601" cy="2139715"/>
            <a:chOff x="4222308" y="2343553"/>
            <a:chExt cx="3617601" cy="2139715"/>
          </a:xfrm>
          <a:effectLst>
            <a:outerShdw blurRad="50800" dist="38100" dir="2700000" algn="tl" rotWithShape="0">
              <a:prstClr val="black">
                <a:alpha val="40000"/>
              </a:prstClr>
            </a:outerShdw>
          </a:effectLst>
        </p:grpSpPr>
        <p:cxnSp>
          <p:nvCxnSpPr>
            <p:cNvPr id="83" name="直線コネクタ 82">
              <a:extLst>
                <a:ext uri="{FF2B5EF4-FFF2-40B4-BE49-F238E27FC236}">
                  <a16:creationId xmlns:a16="http://schemas.microsoft.com/office/drawing/2014/main" id="{89BCF25F-6382-4D6D-A199-60DBDB4DBDBF}"/>
                </a:ext>
              </a:extLst>
            </p:cNvPr>
            <p:cNvCxnSpPr>
              <a:cxnSpLocks/>
            </p:cNvCxnSpPr>
            <p:nvPr/>
          </p:nvCxnSpPr>
          <p:spPr>
            <a:xfrm flipV="1">
              <a:off x="4411027" y="2567152"/>
              <a:ext cx="185865" cy="35158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6" name="グループ化 105">
              <a:extLst>
                <a:ext uri="{FF2B5EF4-FFF2-40B4-BE49-F238E27FC236}">
                  <a16:creationId xmlns:a16="http://schemas.microsoft.com/office/drawing/2014/main" id="{F9C44415-B3AF-4A46-9C70-0A7267629F24}"/>
                </a:ext>
              </a:extLst>
            </p:cNvPr>
            <p:cNvGrpSpPr/>
            <p:nvPr/>
          </p:nvGrpSpPr>
          <p:grpSpPr>
            <a:xfrm>
              <a:off x="4222308" y="2343553"/>
              <a:ext cx="3617601" cy="2139715"/>
              <a:chOff x="4222308" y="2343553"/>
              <a:chExt cx="3617601" cy="2139715"/>
            </a:xfrm>
          </p:grpSpPr>
          <p:cxnSp>
            <p:nvCxnSpPr>
              <p:cNvPr id="81" name="直線コネクタ 80">
                <a:extLst>
                  <a:ext uri="{FF2B5EF4-FFF2-40B4-BE49-F238E27FC236}">
                    <a16:creationId xmlns:a16="http://schemas.microsoft.com/office/drawing/2014/main" id="{4370A379-A340-4E83-83FC-A4DD0676C040}"/>
                  </a:ext>
                </a:extLst>
              </p:cNvPr>
              <p:cNvCxnSpPr>
                <a:cxnSpLocks/>
              </p:cNvCxnSpPr>
              <p:nvPr/>
            </p:nvCxnSpPr>
            <p:spPr>
              <a:xfrm flipV="1">
                <a:off x="4222308" y="2903585"/>
                <a:ext cx="190808" cy="117764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3651829C-C3E2-4AE4-9CFA-2A8409E592B7}"/>
                  </a:ext>
                </a:extLst>
              </p:cNvPr>
              <p:cNvCxnSpPr>
                <a:cxnSpLocks/>
              </p:cNvCxnSpPr>
              <p:nvPr/>
            </p:nvCxnSpPr>
            <p:spPr>
              <a:xfrm flipH="1" flipV="1">
                <a:off x="4603199" y="2599848"/>
                <a:ext cx="239252" cy="62415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FCAD5804-E1A1-4BF4-8368-AC9FC80CCEA2}"/>
                  </a:ext>
                </a:extLst>
              </p:cNvPr>
              <p:cNvCxnSpPr>
                <a:cxnSpLocks/>
              </p:cNvCxnSpPr>
              <p:nvPr/>
            </p:nvCxnSpPr>
            <p:spPr>
              <a:xfrm flipV="1">
                <a:off x="4827763" y="2609158"/>
                <a:ext cx="238141" cy="60087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0289A712-4755-4A79-87D1-C91A664D74B8}"/>
                  </a:ext>
                </a:extLst>
              </p:cNvPr>
              <p:cNvCxnSpPr>
                <a:cxnSpLocks/>
              </p:cNvCxnSpPr>
              <p:nvPr/>
            </p:nvCxnSpPr>
            <p:spPr>
              <a:xfrm flipH="1" flipV="1">
                <a:off x="5069077" y="2638512"/>
                <a:ext cx="228383" cy="7422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C7B04BE0-3158-410B-9739-C4CA6096E9FE}"/>
                  </a:ext>
                </a:extLst>
              </p:cNvPr>
              <p:cNvCxnSpPr>
                <a:cxnSpLocks/>
              </p:cNvCxnSpPr>
              <p:nvPr/>
            </p:nvCxnSpPr>
            <p:spPr>
              <a:xfrm flipV="1">
                <a:off x="5314101" y="2343553"/>
                <a:ext cx="536777" cy="102294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99BF522A-8C15-4F5F-AE3A-623634A5996A}"/>
                  </a:ext>
                </a:extLst>
              </p:cNvPr>
              <p:cNvCxnSpPr>
                <a:cxnSpLocks/>
              </p:cNvCxnSpPr>
              <p:nvPr/>
            </p:nvCxnSpPr>
            <p:spPr>
              <a:xfrm flipH="1" flipV="1">
                <a:off x="5839538" y="2362428"/>
                <a:ext cx="405935" cy="139336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5FE5C9CA-86DD-4DD1-9625-3222B11531AA}"/>
                  </a:ext>
                </a:extLst>
              </p:cNvPr>
              <p:cNvCxnSpPr>
                <a:cxnSpLocks/>
              </p:cNvCxnSpPr>
              <p:nvPr/>
            </p:nvCxnSpPr>
            <p:spPr>
              <a:xfrm flipH="1" flipV="1">
                <a:off x="6234150" y="3752284"/>
                <a:ext cx="653104" cy="52070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62E80AAD-7602-459C-9778-6462E385EB88}"/>
                  </a:ext>
                </a:extLst>
              </p:cNvPr>
              <p:cNvCxnSpPr>
                <a:cxnSpLocks/>
              </p:cNvCxnSpPr>
              <p:nvPr/>
            </p:nvCxnSpPr>
            <p:spPr>
              <a:xfrm flipH="1" flipV="1">
                <a:off x="6864097" y="4274202"/>
                <a:ext cx="975812" cy="20906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42" name="正方形/長方形 141">
            <a:extLst>
              <a:ext uri="{FF2B5EF4-FFF2-40B4-BE49-F238E27FC236}">
                <a16:creationId xmlns:a16="http://schemas.microsoft.com/office/drawing/2014/main" id="{AFB4BCB7-DE2F-44E6-AF67-A3E26870794B}"/>
              </a:ext>
            </a:extLst>
          </p:cNvPr>
          <p:cNvSpPr/>
          <p:nvPr/>
        </p:nvSpPr>
        <p:spPr>
          <a:xfrm>
            <a:off x="637303" y="198871"/>
            <a:ext cx="7733311" cy="518838"/>
          </a:xfrm>
          <a:prstGeom prst="rect">
            <a:avLst/>
          </a:prstGeom>
          <a:solidFill>
            <a:schemeClr val="accent4">
              <a:lumMod val="20000"/>
              <a:lumOff val="80000"/>
            </a:schemeClr>
          </a:solidFill>
          <a:ln w="12700">
            <a:noFill/>
          </a:ln>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solidFill>
                  <a:schemeClr val="tx1"/>
                </a:solidFill>
              </a:rPr>
              <a:t>ワクチン接種低下は幼児の死亡率を増加</a:t>
            </a:r>
            <a:r>
              <a:rPr kumimoji="1" lang="ja-JP" altLang="en-US" sz="2800" dirty="0"/>
              <a:t>させた</a:t>
            </a:r>
            <a:r>
              <a:rPr kumimoji="1" lang="ja-JP" altLang="en-US" sz="2800" dirty="0">
                <a:solidFill>
                  <a:srgbClr val="FF0000"/>
                </a:solidFill>
              </a:rPr>
              <a:t>！</a:t>
            </a:r>
          </a:p>
        </p:txBody>
      </p:sp>
      <p:cxnSp>
        <p:nvCxnSpPr>
          <p:cNvPr id="144" name="直線矢印コネクタ 143">
            <a:extLst>
              <a:ext uri="{FF2B5EF4-FFF2-40B4-BE49-F238E27FC236}">
                <a16:creationId xmlns:a16="http://schemas.microsoft.com/office/drawing/2014/main" id="{CD2E9253-B21A-44D6-8F94-3A9370DFBA69}"/>
              </a:ext>
            </a:extLst>
          </p:cNvPr>
          <p:cNvCxnSpPr/>
          <p:nvPr/>
        </p:nvCxnSpPr>
        <p:spPr>
          <a:xfrm flipH="1">
            <a:off x="3257685" y="2308253"/>
            <a:ext cx="489905" cy="340440"/>
          </a:xfrm>
          <a:prstGeom prst="straightConnector1">
            <a:avLst/>
          </a:prstGeom>
          <a:ln w="76200">
            <a:solidFill>
              <a:schemeClr val="accent5">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1" name="正方形/長方形 140">
            <a:extLst>
              <a:ext uri="{FF2B5EF4-FFF2-40B4-BE49-F238E27FC236}">
                <a16:creationId xmlns:a16="http://schemas.microsoft.com/office/drawing/2014/main" id="{9C4C7B3C-F9EF-48F8-9C6C-3EEDDD065D17}"/>
              </a:ext>
            </a:extLst>
          </p:cNvPr>
          <p:cNvSpPr/>
          <p:nvPr/>
        </p:nvSpPr>
        <p:spPr>
          <a:xfrm>
            <a:off x="81732" y="5785551"/>
            <a:ext cx="8988377" cy="532066"/>
          </a:xfrm>
          <a:prstGeom prst="rect">
            <a:avLst/>
          </a:prstGeom>
          <a:solidFill>
            <a:schemeClr val="accent4">
              <a:lumMod val="20000"/>
              <a:lumOff val="80000"/>
            </a:schemeClr>
          </a:solidFill>
          <a:ln w="9525">
            <a:noFill/>
          </a:ln>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solidFill>
                  <a:schemeClr val="tx1"/>
                </a:solidFill>
              </a:rPr>
              <a:t>     幼児（</a:t>
            </a:r>
            <a:r>
              <a:rPr kumimoji="1" lang="en-US" altLang="ja-JP" sz="3200" dirty="0">
                <a:solidFill>
                  <a:srgbClr val="FF0000"/>
                </a:solidFill>
              </a:rPr>
              <a:t>1~4</a:t>
            </a:r>
            <a:r>
              <a:rPr kumimoji="1" lang="ja-JP" altLang="en-US" sz="3200" dirty="0">
                <a:solidFill>
                  <a:srgbClr val="FF0000"/>
                </a:solidFill>
              </a:rPr>
              <a:t>歳</a:t>
            </a:r>
            <a:r>
              <a:rPr kumimoji="1" lang="ja-JP" altLang="en-US" sz="3200" dirty="0">
                <a:solidFill>
                  <a:schemeClr val="tx1"/>
                </a:solidFill>
              </a:rPr>
              <a:t>）の超過死亡とワクチン生産量</a:t>
            </a:r>
          </a:p>
        </p:txBody>
      </p:sp>
      <p:grpSp>
        <p:nvGrpSpPr>
          <p:cNvPr id="145" name="グループ化 144">
            <a:extLst>
              <a:ext uri="{FF2B5EF4-FFF2-40B4-BE49-F238E27FC236}">
                <a16:creationId xmlns:a16="http://schemas.microsoft.com/office/drawing/2014/main" id="{918269DF-7A6E-4889-915B-DA8C46CB1D91}"/>
              </a:ext>
            </a:extLst>
          </p:cNvPr>
          <p:cNvGrpSpPr/>
          <p:nvPr/>
        </p:nvGrpSpPr>
        <p:grpSpPr>
          <a:xfrm>
            <a:off x="5590536" y="1822144"/>
            <a:ext cx="2099217" cy="1123392"/>
            <a:chOff x="5588432" y="2585943"/>
            <a:chExt cx="2099217" cy="1123392"/>
          </a:xfrm>
        </p:grpSpPr>
        <p:sp>
          <p:nvSpPr>
            <p:cNvPr id="146" name="正方形/長方形 145">
              <a:extLst>
                <a:ext uri="{FF2B5EF4-FFF2-40B4-BE49-F238E27FC236}">
                  <a16:creationId xmlns:a16="http://schemas.microsoft.com/office/drawing/2014/main" id="{221EF9E1-4909-4433-B3EE-00FA529B7EAB}"/>
                </a:ext>
              </a:extLst>
            </p:cNvPr>
            <p:cNvSpPr/>
            <p:nvPr/>
          </p:nvSpPr>
          <p:spPr>
            <a:xfrm>
              <a:off x="5588432" y="2585943"/>
              <a:ext cx="2099217" cy="442762"/>
            </a:xfrm>
            <a:prstGeom prst="rect">
              <a:avLst/>
            </a:prstGeom>
            <a:noFill/>
            <a:ln w="28575">
              <a:noFill/>
            </a:ln>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400" dirty="0">
                  <a:solidFill>
                    <a:srgbClr val="FF0000"/>
                  </a:solidFill>
                </a:rPr>
                <a:t>超過死亡数</a:t>
              </a:r>
            </a:p>
          </p:txBody>
        </p:sp>
        <p:cxnSp>
          <p:nvCxnSpPr>
            <p:cNvPr id="147" name="直線矢印コネクタ 146">
              <a:extLst>
                <a:ext uri="{FF2B5EF4-FFF2-40B4-BE49-F238E27FC236}">
                  <a16:creationId xmlns:a16="http://schemas.microsoft.com/office/drawing/2014/main" id="{F4694418-D39B-48CB-A8BE-6B6B6ACF8820}"/>
                </a:ext>
              </a:extLst>
            </p:cNvPr>
            <p:cNvCxnSpPr>
              <a:cxnSpLocks/>
            </p:cNvCxnSpPr>
            <p:nvPr/>
          </p:nvCxnSpPr>
          <p:spPr>
            <a:xfrm flipH="1">
              <a:off x="6114705" y="3028705"/>
              <a:ext cx="320365" cy="680630"/>
            </a:xfrm>
            <a:prstGeom prst="straightConnector1">
              <a:avLst/>
            </a:prstGeom>
            <a:ln w="92075">
              <a:solidFill>
                <a:srgbClr val="FF0000"/>
              </a:solidFill>
              <a:tailEnd type="triangle"/>
            </a:ln>
            <a:effectLst>
              <a:outerShdw blurRad="50800" dist="1016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51" name="正方形/長方形 150">
            <a:extLst>
              <a:ext uri="{FF2B5EF4-FFF2-40B4-BE49-F238E27FC236}">
                <a16:creationId xmlns:a16="http://schemas.microsoft.com/office/drawing/2014/main" id="{FCEFC2F9-8037-4BF8-ADAB-6E20C31F6CAE}"/>
              </a:ext>
            </a:extLst>
          </p:cNvPr>
          <p:cNvSpPr/>
          <p:nvPr/>
        </p:nvSpPr>
        <p:spPr>
          <a:xfrm>
            <a:off x="2936090" y="835746"/>
            <a:ext cx="6070356" cy="380329"/>
          </a:xfrm>
          <a:prstGeom prst="rect">
            <a:avLst/>
          </a:prstGeom>
          <a:solidFill>
            <a:schemeClr val="bg2">
              <a:lumMod val="20000"/>
              <a:lumOff val="80000"/>
            </a:schemeClr>
          </a:solidFill>
          <a:ln w="28575">
            <a:noFill/>
          </a:ln>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000" dirty="0">
                <a:solidFill>
                  <a:schemeClr val="tx1"/>
                </a:solidFill>
              </a:rPr>
              <a:t>超過死亡というのは</a:t>
            </a:r>
            <a:r>
              <a:rPr kumimoji="1" lang="ja-JP" altLang="en-US" sz="2000" dirty="0">
                <a:solidFill>
                  <a:srgbClr val="FF0000"/>
                </a:solidFill>
              </a:rPr>
              <a:t>インフルエンザ関連死亡</a:t>
            </a:r>
            <a:r>
              <a:rPr kumimoji="1" lang="ja-JP" altLang="en-US" sz="2000" dirty="0">
                <a:solidFill>
                  <a:schemeClr val="tx1"/>
                </a:solidFill>
              </a:rPr>
              <a:t>という意味</a:t>
            </a:r>
          </a:p>
        </p:txBody>
      </p:sp>
      <p:grpSp>
        <p:nvGrpSpPr>
          <p:cNvPr id="5" name="グループ化 4">
            <a:extLst>
              <a:ext uri="{FF2B5EF4-FFF2-40B4-BE49-F238E27FC236}">
                <a16:creationId xmlns:a16="http://schemas.microsoft.com/office/drawing/2014/main" id="{2B267150-840C-4B43-8D69-6EF2F14A189A}"/>
              </a:ext>
            </a:extLst>
          </p:cNvPr>
          <p:cNvGrpSpPr/>
          <p:nvPr/>
        </p:nvGrpSpPr>
        <p:grpSpPr>
          <a:xfrm>
            <a:off x="3922188" y="2357381"/>
            <a:ext cx="3221551" cy="3391765"/>
            <a:chOff x="3922188" y="2357381"/>
            <a:chExt cx="3221551" cy="3391765"/>
          </a:xfrm>
        </p:grpSpPr>
        <p:grpSp>
          <p:nvGrpSpPr>
            <p:cNvPr id="130" name="グループ化 129">
              <a:extLst>
                <a:ext uri="{FF2B5EF4-FFF2-40B4-BE49-F238E27FC236}">
                  <a16:creationId xmlns:a16="http://schemas.microsoft.com/office/drawing/2014/main" id="{DEBFD112-55D6-4F6F-8A7A-F01A95BF1E88}"/>
                </a:ext>
              </a:extLst>
            </p:cNvPr>
            <p:cNvGrpSpPr/>
            <p:nvPr/>
          </p:nvGrpSpPr>
          <p:grpSpPr>
            <a:xfrm>
              <a:off x="4209973" y="2357381"/>
              <a:ext cx="2023165" cy="1737677"/>
              <a:chOff x="4222308" y="2343553"/>
              <a:chExt cx="2023165" cy="1737677"/>
            </a:xfrm>
            <a:effectLst>
              <a:outerShdw blurRad="50800" dist="38100" dir="2700000" algn="tl" rotWithShape="0">
                <a:prstClr val="black">
                  <a:alpha val="40000"/>
                </a:prstClr>
              </a:outerShdw>
            </a:effectLst>
          </p:grpSpPr>
          <p:cxnSp>
            <p:nvCxnSpPr>
              <p:cNvPr id="131" name="直線コネクタ 130">
                <a:extLst>
                  <a:ext uri="{FF2B5EF4-FFF2-40B4-BE49-F238E27FC236}">
                    <a16:creationId xmlns:a16="http://schemas.microsoft.com/office/drawing/2014/main" id="{AEA73427-CC71-4868-87E9-CB3E81E9C895}"/>
                  </a:ext>
                </a:extLst>
              </p:cNvPr>
              <p:cNvCxnSpPr>
                <a:cxnSpLocks/>
              </p:cNvCxnSpPr>
              <p:nvPr/>
            </p:nvCxnSpPr>
            <p:spPr>
              <a:xfrm flipV="1">
                <a:off x="4411027" y="2567152"/>
                <a:ext cx="185865" cy="351586"/>
              </a:xfrm>
              <a:prstGeom prst="line">
                <a:avLst/>
              </a:prstGeom>
              <a:ln w="76200">
                <a:solidFill>
                  <a:srgbClr val="0099CC"/>
                </a:solidFill>
              </a:ln>
            </p:spPr>
            <p:style>
              <a:lnRef idx="1">
                <a:schemeClr val="accent1"/>
              </a:lnRef>
              <a:fillRef idx="0">
                <a:schemeClr val="accent1"/>
              </a:fillRef>
              <a:effectRef idx="0">
                <a:schemeClr val="accent1"/>
              </a:effectRef>
              <a:fontRef idx="minor">
                <a:schemeClr val="tx1"/>
              </a:fontRef>
            </p:style>
          </p:cxnSp>
          <p:grpSp>
            <p:nvGrpSpPr>
              <p:cNvPr id="132" name="グループ化 131">
                <a:extLst>
                  <a:ext uri="{FF2B5EF4-FFF2-40B4-BE49-F238E27FC236}">
                    <a16:creationId xmlns:a16="http://schemas.microsoft.com/office/drawing/2014/main" id="{70BC0C2A-B5FE-4E3E-9D28-9050867A9EF0}"/>
                  </a:ext>
                </a:extLst>
              </p:cNvPr>
              <p:cNvGrpSpPr/>
              <p:nvPr/>
            </p:nvGrpSpPr>
            <p:grpSpPr>
              <a:xfrm>
                <a:off x="4222308" y="2343553"/>
                <a:ext cx="2023165" cy="1737677"/>
                <a:chOff x="4222308" y="2343553"/>
                <a:chExt cx="2023165" cy="1737677"/>
              </a:xfrm>
            </p:grpSpPr>
            <p:cxnSp>
              <p:nvCxnSpPr>
                <p:cNvPr id="133" name="直線コネクタ 132">
                  <a:extLst>
                    <a:ext uri="{FF2B5EF4-FFF2-40B4-BE49-F238E27FC236}">
                      <a16:creationId xmlns:a16="http://schemas.microsoft.com/office/drawing/2014/main" id="{F929B6FD-66AD-4089-8F9F-376D829D0B69}"/>
                    </a:ext>
                  </a:extLst>
                </p:cNvPr>
                <p:cNvCxnSpPr>
                  <a:cxnSpLocks/>
                </p:cNvCxnSpPr>
                <p:nvPr/>
              </p:nvCxnSpPr>
              <p:spPr>
                <a:xfrm flipV="1">
                  <a:off x="4222308" y="2903585"/>
                  <a:ext cx="190808" cy="1177645"/>
                </a:xfrm>
                <a:prstGeom prst="line">
                  <a:avLst/>
                </a:prstGeom>
                <a:ln w="76200">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a:extLst>
                    <a:ext uri="{FF2B5EF4-FFF2-40B4-BE49-F238E27FC236}">
                      <a16:creationId xmlns:a16="http://schemas.microsoft.com/office/drawing/2014/main" id="{1EC0FCBF-7D0A-46A4-B360-4947D57E7812}"/>
                    </a:ext>
                  </a:extLst>
                </p:cNvPr>
                <p:cNvCxnSpPr>
                  <a:cxnSpLocks/>
                </p:cNvCxnSpPr>
                <p:nvPr/>
              </p:nvCxnSpPr>
              <p:spPr>
                <a:xfrm flipH="1" flipV="1">
                  <a:off x="4603199" y="2599848"/>
                  <a:ext cx="239252" cy="624155"/>
                </a:xfrm>
                <a:prstGeom prst="line">
                  <a:avLst/>
                </a:prstGeom>
                <a:ln w="76200">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a:extLst>
                    <a:ext uri="{FF2B5EF4-FFF2-40B4-BE49-F238E27FC236}">
                      <a16:creationId xmlns:a16="http://schemas.microsoft.com/office/drawing/2014/main" id="{D4FD6661-6E7F-42EA-B6CE-559E91BBA02F}"/>
                    </a:ext>
                  </a:extLst>
                </p:cNvPr>
                <p:cNvCxnSpPr>
                  <a:cxnSpLocks/>
                </p:cNvCxnSpPr>
                <p:nvPr/>
              </p:nvCxnSpPr>
              <p:spPr>
                <a:xfrm flipV="1">
                  <a:off x="4827763" y="2609158"/>
                  <a:ext cx="238141" cy="600877"/>
                </a:xfrm>
                <a:prstGeom prst="line">
                  <a:avLst/>
                </a:prstGeom>
                <a:ln w="76200">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a:extLst>
                    <a:ext uri="{FF2B5EF4-FFF2-40B4-BE49-F238E27FC236}">
                      <a16:creationId xmlns:a16="http://schemas.microsoft.com/office/drawing/2014/main" id="{4AB5509F-37A3-4479-A7CD-223155B25781}"/>
                    </a:ext>
                  </a:extLst>
                </p:cNvPr>
                <p:cNvCxnSpPr>
                  <a:cxnSpLocks/>
                </p:cNvCxnSpPr>
                <p:nvPr/>
              </p:nvCxnSpPr>
              <p:spPr>
                <a:xfrm flipH="1" flipV="1">
                  <a:off x="5069077" y="2638512"/>
                  <a:ext cx="228383" cy="742236"/>
                </a:xfrm>
                <a:prstGeom prst="line">
                  <a:avLst/>
                </a:prstGeom>
                <a:ln w="76200">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a:extLst>
                    <a:ext uri="{FF2B5EF4-FFF2-40B4-BE49-F238E27FC236}">
                      <a16:creationId xmlns:a16="http://schemas.microsoft.com/office/drawing/2014/main" id="{8627BA49-DE83-48D1-8B89-7553F5B956BE}"/>
                    </a:ext>
                  </a:extLst>
                </p:cNvPr>
                <p:cNvCxnSpPr>
                  <a:cxnSpLocks/>
                </p:cNvCxnSpPr>
                <p:nvPr/>
              </p:nvCxnSpPr>
              <p:spPr>
                <a:xfrm flipV="1">
                  <a:off x="5314101" y="2343553"/>
                  <a:ext cx="536777" cy="1022948"/>
                </a:xfrm>
                <a:prstGeom prst="line">
                  <a:avLst/>
                </a:prstGeom>
                <a:ln w="76200">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28E74A6E-8E4F-4731-BD08-002CB62E4C3B}"/>
                    </a:ext>
                  </a:extLst>
                </p:cNvPr>
                <p:cNvCxnSpPr>
                  <a:cxnSpLocks/>
                </p:cNvCxnSpPr>
                <p:nvPr/>
              </p:nvCxnSpPr>
              <p:spPr>
                <a:xfrm flipH="1" flipV="1">
                  <a:off x="5839538" y="2362428"/>
                  <a:ext cx="405935" cy="1393361"/>
                </a:xfrm>
                <a:prstGeom prst="line">
                  <a:avLst/>
                </a:prstGeom>
                <a:ln w="76200">
                  <a:solidFill>
                    <a:srgbClr val="0099CC"/>
                  </a:solidFill>
                </a:ln>
              </p:spPr>
              <p:style>
                <a:lnRef idx="1">
                  <a:schemeClr val="accent1"/>
                </a:lnRef>
                <a:fillRef idx="0">
                  <a:schemeClr val="accent1"/>
                </a:fillRef>
                <a:effectRef idx="0">
                  <a:schemeClr val="accent1"/>
                </a:effectRef>
                <a:fontRef idx="minor">
                  <a:schemeClr val="tx1"/>
                </a:fontRef>
              </p:style>
            </p:cxnSp>
          </p:grpSp>
        </p:grpSp>
        <p:sp>
          <p:nvSpPr>
            <p:cNvPr id="4" name="楕円 3">
              <a:extLst>
                <a:ext uri="{FF2B5EF4-FFF2-40B4-BE49-F238E27FC236}">
                  <a16:creationId xmlns:a16="http://schemas.microsoft.com/office/drawing/2014/main" id="{30FDF3F7-18CC-44B3-A323-5E9F182C0034}"/>
                </a:ext>
              </a:extLst>
            </p:cNvPr>
            <p:cNvSpPr/>
            <p:nvPr/>
          </p:nvSpPr>
          <p:spPr>
            <a:xfrm>
              <a:off x="3922188" y="5101853"/>
              <a:ext cx="3221551" cy="6472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42715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500"/>
                                        <p:tgtEl>
                                          <p:spTgt spid="151"/>
                                        </p:tgtEl>
                                      </p:cBhvr>
                                    </p:animEffect>
                                  </p:childTnLst>
                                  <p:subTnLst>
                                    <p:set>
                                      <p:cBhvr override="childStyle">
                                        <p:cTn dur="1" fill="hold" display="0" masterRel="nextClick" afterEffect="1"/>
                                        <p:tgtEl>
                                          <p:spTgt spid="151"/>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8CDE665-09E5-4793-BEFB-A0B332DAA627}"/>
              </a:ext>
            </a:extLst>
          </p:cNvPr>
          <p:cNvSpPr/>
          <p:nvPr/>
        </p:nvSpPr>
        <p:spPr>
          <a:xfrm>
            <a:off x="683186" y="391879"/>
            <a:ext cx="7580429" cy="1079260"/>
          </a:xfrm>
          <a:prstGeom prst="rect">
            <a:avLst/>
          </a:prstGeom>
          <a:solidFill>
            <a:schemeClr val="accent1">
              <a:lumMod val="20000"/>
              <a:lumOff val="80000"/>
            </a:schemeClr>
          </a:solidFill>
          <a:ln w="28575">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インフルエンザワクチンは死亡リスクを低下させ、</a:t>
            </a:r>
            <a:endParaRPr kumimoji="1" lang="en-US" altLang="ja-JP" sz="2800" dirty="0"/>
          </a:p>
          <a:p>
            <a:r>
              <a:rPr kumimoji="1" lang="ja-JP" altLang="en-US" sz="2800" dirty="0"/>
              <a:t>発症を予防する効果がある。</a:t>
            </a:r>
          </a:p>
        </p:txBody>
      </p:sp>
      <p:sp>
        <p:nvSpPr>
          <p:cNvPr id="6" name="矢印: 下 5">
            <a:extLst>
              <a:ext uri="{FF2B5EF4-FFF2-40B4-BE49-F238E27FC236}">
                <a16:creationId xmlns:a16="http://schemas.microsoft.com/office/drawing/2014/main" id="{C29FD03D-56C2-4B88-9ED1-96A34FC84EA7}"/>
              </a:ext>
            </a:extLst>
          </p:cNvPr>
          <p:cNvSpPr/>
          <p:nvPr/>
        </p:nvSpPr>
        <p:spPr>
          <a:xfrm>
            <a:off x="4599525" y="3180869"/>
            <a:ext cx="510139" cy="1275628"/>
          </a:xfrm>
          <a:prstGeom prst="downArrow">
            <a:avLst/>
          </a:prstGeom>
          <a:solidFill>
            <a:srgbClr val="FF0000"/>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画面の領域">
            <a:extLst>
              <a:ext uri="{FF2B5EF4-FFF2-40B4-BE49-F238E27FC236}">
                <a16:creationId xmlns:a16="http://schemas.microsoft.com/office/drawing/2014/main" id="{E40A683C-09B8-4AF3-8CEB-B614D83C5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801" y="4058907"/>
            <a:ext cx="2413396" cy="2270833"/>
          </a:xfrm>
          <a:prstGeom prst="rect">
            <a:avLst/>
          </a:prstGeom>
          <a:ln w="22225">
            <a:noFill/>
          </a:ln>
          <a:effectLst>
            <a:outerShdw blurRad="50800" dist="114300" dir="2700000" algn="tl" rotWithShape="0">
              <a:prstClr val="black">
                <a:alpha val="40000"/>
              </a:prstClr>
            </a:outerShdw>
          </a:effectLst>
        </p:spPr>
      </p:pic>
      <p:sp>
        <p:nvSpPr>
          <p:cNvPr id="5" name="正方形/長方形 4">
            <a:extLst>
              <a:ext uri="{FF2B5EF4-FFF2-40B4-BE49-F238E27FC236}">
                <a16:creationId xmlns:a16="http://schemas.microsoft.com/office/drawing/2014/main" id="{0AA7CB2B-2CE5-408B-ADD3-6458FC8F6D0B}"/>
              </a:ext>
            </a:extLst>
          </p:cNvPr>
          <p:cNvSpPr/>
          <p:nvPr/>
        </p:nvSpPr>
        <p:spPr>
          <a:xfrm>
            <a:off x="3083856" y="4558690"/>
            <a:ext cx="5728137" cy="1771050"/>
          </a:xfrm>
          <a:prstGeom prst="rect">
            <a:avLst/>
          </a:prstGeom>
          <a:solidFill>
            <a:schemeClr val="bg2">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死亡リスクを</a:t>
            </a:r>
            <a:r>
              <a:rPr kumimoji="1" lang="ja-JP" altLang="en-US" sz="3200" dirty="0">
                <a:solidFill>
                  <a:srgbClr val="FF0000"/>
                </a:solidFill>
              </a:rPr>
              <a:t>８０％低下</a:t>
            </a:r>
            <a:r>
              <a:rPr kumimoji="1" lang="ja-JP" altLang="en-US" sz="3200" dirty="0"/>
              <a:t>させる。</a:t>
            </a:r>
            <a:endParaRPr kumimoji="1" lang="en-US" altLang="ja-JP" sz="3200" dirty="0"/>
          </a:p>
          <a:p>
            <a:r>
              <a:rPr kumimoji="1" lang="ja-JP" altLang="en-US" sz="3200" dirty="0"/>
              <a:t>発病予防効果は</a:t>
            </a:r>
            <a:r>
              <a:rPr kumimoji="1" lang="ja-JP" altLang="en-US" sz="3200" dirty="0">
                <a:solidFill>
                  <a:srgbClr val="FF0000"/>
                </a:solidFill>
              </a:rPr>
              <a:t>３４～５５％</a:t>
            </a:r>
            <a:r>
              <a:rPr kumimoji="1" lang="ja-JP" altLang="en-US" sz="3200" dirty="0"/>
              <a:t>。</a:t>
            </a:r>
            <a:endParaRPr kumimoji="1" lang="en-US" altLang="ja-JP" sz="3200" dirty="0"/>
          </a:p>
          <a:p>
            <a:r>
              <a:rPr kumimoji="1" lang="ja-JP" altLang="en-US" sz="3200" dirty="0"/>
              <a:t>米国でも同じような報告。</a:t>
            </a:r>
            <a:r>
              <a:rPr kumimoji="1" lang="ja-JP" altLang="en-US" sz="2800" dirty="0"/>
              <a:t>　</a:t>
            </a:r>
            <a:r>
              <a:rPr kumimoji="1" lang="ja-JP" altLang="en-US" dirty="0"/>
              <a:t>　　　</a:t>
            </a:r>
          </a:p>
        </p:txBody>
      </p:sp>
      <p:sp>
        <p:nvSpPr>
          <p:cNvPr id="2" name="正方形/長方形 1">
            <a:extLst>
              <a:ext uri="{FF2B5EF4-FFF2-40B4-BE49-F238E27FC236}">
                <a16:creationId xmlns:a16="http://schemas.microsoft.com/office/drawing/2014/main" id="{16F532A3-B46F-4F36-85BA-8D63F66536B4}"/>
              </a:ext>
            </a:extLst>
          </p:cNvPr>
          <p:cNvSpPr/>
          <p:nvPr/>
        </p:nvSpPr>
        <p:spPr>
          <a:xfrm>
            <a:off x="462801" y="1863862"/>
            <a:ext cx="8273448" cy="1162519"/>
          </a:xfrm>
          <a:prstGeom prst="rect">
            <a:avLst/>
          </a:prstGeom>
          <a:solidFill>
            <a:schemeClr val="accent4">
              <a:lumMod val="20000"/>
              <a:lumOff val="80000"/>
            </a:schemeClr>
          </a:solidFill>
          <a:ln w="1270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病院、老健施設入所の</a:t>
            </a:r>
            <a:r>
              <a:rPr kumimoji="1" lang="ja-JP" altLang="en-US" sz="2800" dirty="0">
                <a:solidFill>
                  <a:srgbClr val="FF0000"/>
                </a:solidFill>
              </a:rPr>
              <a:t>６５歳以上</a:t>
            </a:r>
            <a:r>
              <a:rPr kumimoji="1" lang="ja-JP" altLang="en-US" sz="2800" dirty="0"/>
              <a:t>の老人を対象とした</a:t>
            </a:r>
            <a:endParaRPr kumimoji="1" lang="en-US" altLang="ja-JP" sz="2800" dirty="0"/>
          </a:p>
          <a:p>
            <a:r>
              <a:rPr kumimoji="1" lang="ja-JP" altLang="en-US" sz="2800" dirty="0"/>
              <a:t>インフルエンザワクチン接種の効果（医学文献）</a:t>
            </a:r>
          </a:p>
        </p:txBody>
      </p:sp>
    </p:spTree>
    <p:extLst>
      <p:ext uri="{BB962C8B-B14F-4D97-AF65-F5344CB8AC3E}">
        <p14:creationId xmlns:p14="http://schemas.microsoft.com/office/powerpoint/2010/main" val="427292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531263E-72DF-4020-BE5B-D70B7B1E583B}"/>
              </a:ext>
            </a:extLst>
          </p:cNvPr>
          <p:cNvSpPr/>
          <p:nvPr/>
        </p:nvSpPr>
        <p:spPr>
          <a:xfrm>
            <a:off x="255181" y="393405"/>
            <a:ext cx="8293395" cy="701749"/>
          </a:xfrm>
          <a:prstGeom prst="rect">
            <a:avLst/>
          </a:prstGeom>
          <a:solidFill>
            <a:schemeClr val="accent1">
              <a:lumMod val="20000"/>
              <a:lumOff val="80000"/>
            </a:schemeClr>
          </a:solidFill>
          <a:ln w="28575">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インフルエンザワクチン接種による死亡はあるのか？</a:t>
            </a:r>
          </a:p>
        </p:txBody>
      </p:sp>
      <p:grpSp>
        <p:nvGrpSpPr>
          <p:cNvPr id="8" name="グループ化 7">
            <a:extLst>
              <a:ext uri="{FF2B5EF4-FFF2-40B4-BE49-F238E27FC236}">
                <a16:creationId xmlns:a16="http://schemas.microsoft.com/office/drawing/2014/main" id="{A401A22E-EDE4-46F3-819E-D29F2FD54F54}"/>
              </a:ext>
            </a:extLst>
          </p:cNvPr>
          <p:cNvGrpSpPr/>
          <p:nvPr/>
        </p:nvGrpSpPr>
        <p:grpSpPr>
          <a:xfrm>
            <a:off x="499731" y="1657169"/>
            <a:ext cx="8048845" cy="1490068"/>
            <a:chOff x="499731" y="1657169"/>
            <a:chExt cx="8048845" cy="1490068"/>
          </a:xfrm>
        </p:grpSpPr>
        <p:grpSp>
          <p:nvGrpSpPr>
            <p:cNvPr id="7" name="グループ化 6">
              <a:extLst>
                <a:ext uri="{FF2B5EF4-FFF2-40B4-BE49-F238E27FC236}">
                  <a16:creationId xmlns:a16="http://schemas.microsoft.com/office/drawing/2014/main" id="{3265A389-D669-4D3F-AC9E-2742B8830144}"/>
                </a:ext>
              </a:extLst>
            </p:cNvPr>
            <p:cNvGrpSpPr/>
            <p:nvPr/>
          </p:nvGrpSpPr>
          <p:grpSpPr>
            <a:xfrm>
              <a:off x="499731" y="1657169"/>
              <a:ext cx="8048845" cy="1490068"/>
              <a:chOff x="499731" y="1657169"/>
              <a:chExt cx="8048845" cy="1490068"/>
            </a:xfrm>
          </p:grpSpPr>
          <p:pic>
            <p:nvPicPr>
              <p:cNvPr id="3" name="図 2" descr="画面の領域">
                <a:extLst>
                  <a:ext uri="{FF2B5EF4-FFF2-40B4-BE49-F238E27FC236}">
                    <a16:creationId xmlns:a16="http://schemas.microsoft.com/office/drawing/2014/main" id="{087FE777-BE27-4B34-997D-828674A2514C}"/>
                  </a:ext>
                </a:extLst>
              </p:cNvPr>
              <p:cNvPicPr>
                <a:picLocks noChangeAspect="1"/>
              </p:cNvPicPr>
              <p:nvPr/>
            </p:nvPicPr>
            <p:blipFill rotWithShape="1">
              <a:blip r:embed="rId2">
                <a:extLst>
                  <a:ext uri="{28A0092B-C50C-407E-A947-70E740481C1C}">
                    <a14:useLocalDpi xmlns:a14="http://schemas.microsoft.com/office/drawing/2010/main" val="0"/>
                  </a:ext>
                </a:extLst>
              </a:blip>
              <a:srcRect l="10173" t="77050" r="43729" b="2991"/>
              <a:stretch/>
            </p:blipFill>
            <p:spPr>
              <a:xfrm>
                <a:off x="499731" y="1657169"/>
                <a:ext cx="8038213" cy="1490068"/>
              </a:xfrm>
              <a:prstGeom prst="rect">
                <a:avLst/>
              </a:prstGeom>
            </p:spPr>
          </p:pic>
          <p:sp>
            <p:nvSpPr>
              <p:cNvPr id="4" name="正方形/長方形 3">
                <a:extLst>
                  <a:ext uri="{FF2B5EF4-FFF2-40B4-BE49-F238E27FC236}">
                    <a16:creationId xmlns:a16="http://schemas.microsoft.com/office/drawing/2014/main" id="{2DE72C67-00A6-4425-8A39-6B95315E1ACF}"/>
                  </a:ext>
                </a:extLst>
              </p:cNvPr>
              <p:cNvSpPr/>
              <p:nvPr/>
            </p:nvSpPr>
            <p:spPr>
              <a:xfrm>
                <a:off x="520995" y="1679944"/>
                <a:ext cx="8027581" cy="73364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正方形/長方形 4">
              <a:extLst>
                <a:ext uri="{FF2B5EF4-FFF2-40B4-BE49-F238E27FC236}">
                  <a16:creationId xmlns:a16="http://schemas.microsoft.com/office/drawing/2014/main" id="{5230FA65-F180-428D-9E41-158DFAE05F48}"/>
                </a:ext>
              </a:extLst>
            </p:cNvPr>
            <p:cNvSpPr/>
            <p:nvPr/>
          </p:nvSpPr>
          <p:spPr>
            <a:xfrm>
              <a:off x="7697972" y="1679944"/>
              <a:ext cx="850604" cy="142476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正方形/長方形 5">
            <a:extLst>
              <a:ext uri="{FF2B5EF4-FFF2-40B4-BE49-F238E27FC236}">
                <a16:creationId xmlns:a16="http://schemas.microsoft.com/office/drawing/2014/main" id="{98CD1B8D-BC1E-46D8-B3B7-4FDD36DE8E98}"/>
              </a:ext>
            </a:extLst>
          </p:cNvPr>
          <p:cNvSpPr/>
          <p:nvPr/>
        </p:nvSpPr>
        <p:spPr>
          <a:xfrm>
            <a:off x="520995" y="2415100"/>
            <a:ext cx="8016949" cy="68960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C628E922-10C0-4004-8F60-DA28F4CF8E03}"/>
              </a:ext>
            </a:extLst>
          </p:cNvPr>
          <p:cNvSpPr/>
          <p:nvPr/>
        </p:nvSpPr>
        <p:spPr>
          <a:xfrm>
            <a:off x="6371924" y="3147237"/>
            <a:ext cx="2505277" cy="58479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dirty="0"/>
              <a:t>（厚労省資料）</a:t>
            </a:r>
          </a:p>
        </p:txBody>
      </p:sp>
      <p:sp>
        <p:nvSpPr>
          <p:cNvPr id="10" name="正方形/長方形 9">
            <a:extLst>
              <a:ext uri="{FF2B5EF4-FFF2-40B4-BE49-F238E27FC236}">
                <a16:creationId xmlns:a16="http://schemas.microsoft.com/office/drawing/2014/main" id="{84682CB8-633F-4E6F-ACA8-F27AF8E2DC46}"/>
              </a:ext>
            </a:extLst>
          </p:cNvPr>
          <p:cNvSpPr/>
          <p:nvPr/>
        </p:nvSpPr>
        <p:spPr>
          <a:xfrm>
            <a:off x="383552" y="3732027"/>
            <a:ext cx="8165024" cy="701749"/>
          </a:xfrm>
          <a:prstGeom prst="rect">
            <a:avLst/>
          </a:prstGeom>
          <a:solidFill>
            <a:schemeClr val="accent4">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インフルエンザワクチン接種による重篤な副反応頻度</a:t>
            </a:r>
          </a:p>
        </p:txBody>
      </p:sp>
      <p:sp>
        <p:nvSpPr>
          <p:cNvPr id="11" name="正方形/長方形 10">
            <a:extLst>
              <a:ext uri="{FF2B5EF4-FFF2-40B4-BE49-F238E27FC236}">
                <a16:creationId xmlns:a16="http://schemas.microsoft.com/office/drawing/2014/main" id="{59EB6B17-0C88-4147-949A-D4DF9EB7E468}"/>
              </a:ext>
            </a:extLst>
          </p:cNvPr>
          <p:cNvSpPr/>
          <p:nvPr/>
        </p:nvSpPr>
        <p:spPr>
          <a:xfrm>
            <a:off x="828360" y="4699589"/>
            <a:ext cx="7147035" cy="701749"/>
          </a:xfrm>
          <a:prstGeom prst="rect">
            <a:avLst/>
          </a:prstGeom>
          <a:solidFill>
            <a:schemeClr val="bg2">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頻度０</a:t>
            </a:r>
            <a:r>
              <a:rPr kumimoji="1" lang="en-US" altLang="ja-JP" sz="2800" dirty="0"/>
              <a:t>.</a:t>
            </a:r>
            <a:r>
              <a:rPr kumimoji="1" lang="ja-JP" altLang="en-US" sz="2800" dirty="0"/>
              <a:t>０００２％（</a:t>
            </a:r>
            <a:r>
              <a:rPr kumimoji="1" lang="ja-JP" altLang="en-US" sz="2800" dirty="0">
                <a:solidFill>
                  <a:srgbClr val="FF0000"/>
                </a:solidFill>
              </a:rPr>
              <a:t>５</a:t>
            </a:r>
            <a:r>
              <a:rPr kumimoji="1" lang="en-US" altLang="ja-JP" sz="2800" dirty="0">
                <a:solidFill>
                  <a:srgbClr val="FF0000"/>
                </a:solidFill>
              </a:rPr>
              <a:t>000</a:t>
            </a:r>
            <a:r>
              <a:rPr kumimoji="1" lang="ja-JP" altLang="en-US" sz="2800" dirty="0">
                <a:solidFill>
                  <a:srgbClr val="FF0000"/>
                </a:solidFill>
              </a:rPr>
              <a:t>回接種に</a:t>
            </a:r>
            <a:r>
              <a:rPr kumimoji="1" lang="en-US" altLang="ja-JP" sz="2800" dirty="0">
                <a:solidFill>
                  <a:srgbClr val="FF0000"/>
                </a:solidFill>
              </a:rPr>
              <a:t>1</a:t>
            </a:r>
            <a:r>
              <a:rPr kumimoji="1" lang="ja-JP" altLang="en-US" sz="2800" dirty="0">
                <a:solidFill>
                  <a:srgbClr val="FF0000"/>
                </a:solidFill>
              </a:rPr>
              <a:t>回</a:t>
            </a:r>
            <a:r>
              <a:rPr kumimoji="1" lang="ja-JP" altLang="en-US" sz="2800" dirty="0"/>
              <a:t>の割合）</a:t>
            </a:r>
          </a:p>
        </p:txBody>
      </p:sp>
      <p:sp>
        <p:nvSpPr>
          <p:cNvPr id="13" name="正方形/長方形 12">
            <a:extLst>
              <a:ext uri="{FF2B5EF4-FFF2-40B4-BE49-F238E27FC236}">
                <a16:creationId xmlns:a16="http://schemas.microsoft.com/office/drawing/2014/main" id="{9D4D6F91-C00D-49B1-9E58-9F265AF24360}"/>
              </a:ext>
            </a:extLst>
          </p:cNvPr>
          <p:cNvSpPr/>
          <p:nvPr/>
        </p:nvSpPr>
        <p:spPr>
          <a:xfrm>
            <a:off x="828360" y="5504082"/>
            <a:ext cx="8293395" cy="701749"/>
          </a:xfrm>
          <a:prstGeom prst="rect">
            <a:avLst/>
          </a:prstGeom>
          <a:noFill/>
          <a:ln w="28575">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dirty="0"/>
              <a:t>（厚生科学審議会予防接種ワクチン分科会副反応検討部会；２０１６引用）</a:t>
            </a:r>
          </a:p>
        </p:txBody>
      </p:sp>
    </p:spTree>
    <p:extLst>
      <p:ext uri="{BB962C8B-B14F-4D97-AF65-F5344CB8AC3E}">
        <p14:creationId xmlns:p14="http://schemas.microsoft.com/office/powerpoint/2010/main" val="220711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6F7335D-95B5-4FB6-890C-A6FD409CA9A4}"/>
              </a:ext>
            </a:extLst>
          </p:cNvPr>
          <p:cNvSpPr/>
          <p:nvPr/>
        </p:nvSpPr>
        <p:spPr>
          <a:xfrm>
            <a:off x="160159" y="331627"/>
            <a:ext cx="8502577" cy="606056"/>
          </a:xfrm>
          <a:prstGeom prst="rect">
            <a:avLst/>
          </a:prstGeom>
          <a:solidFill>
            <a:schemeClr val="accent1">
              <a:lumMod val="20000"/>
              <a:lumOff val="80000"/>
            </a:schemeClr>
          </a:solidFill>
          <a:ln w="19050">
            <a:noFill/>
          </a:ln>
          <a:effectLst>
            <a:outerShdw blurRad="50800" dist="508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インフルエンザワクチンと卵アレルギーについて</a:t>
            </a:r>
          </a:p>
        </p:txBody>
      </p:sp>
      <p:pic>
        <p:nvPicPr>
          <p:cNvPr id="3" name="図 2" descr="画面の領域">
            <a:extLst>
              <a:ext uri="{FF2B5EF4-FFF2-40B4-BE49-F238E27FC236}">
                <a16:creationId xmlns:a16="http://schemas.microsoft.com/office/drawing/2014/main" id="{6C8E91CE-5473-4DF2-AFF6-F5E2373C4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96" y="3330940"/>
            <a:ext cx="2294136" cy="2863661"/>
          </a:xfrm>
          <a:prstGeom prst="rect">
            <a:avLst/>
          </a:prstGeom>
          <a:ln w="34925">
            <a:solidFill>
              <a:srgbClr val="92D050"/>
            </a:solidFill>
          </a:ln>
          <a:effectLst>
            <a:outerShdw blurRad="50800" dist="101600" dir="2700000" algn="tl" rotWithShape="0">
              <a:prstClr val="black">
                <a:alpha val="40000"/>
              </a:prstClr>
            </a:outerShdw>
          </a:effectLst>
        </p:spPr>
      </p:pic>
      <p:grpSp>
        <p:nvGrpSpPr>
          <p:cNvPr id="7" name="グループ化 6">
            <a:extLst>
              <a:ext uri="{FF2B5EF4-FFF2-40B4-BE49-F238E27FC236}">
                <a16:creationId xmlns:a16="http://schemas.microsoft.com/office/drawing/2014/main" id="{420C699D-A51D-41F2-8F7B-E3EE8C676BEF}"/>
              </a:ext>
            </a:extLst>
          </p:cNvPr>
          <p:cNvGrpSpPr/>
          <p:nvPr/>
        </p:nvGrpSpPr>
        <p:grpSpPr>
          <a:xfrm>
            <a:off x="139565" y="1325281"/>
            <a:ext cx="8543764" cy="1772948"/>
            <a:chOff x="160159" y="1484981"/>
            <a:chExt cx="8543764" cy="1772948"/>
          </a:xfrm>
        </p:grpSpPr>
        <p:sp>
          <p:nvSpPr>
            <p:cNvPr id="4" name="正方形/長方形 3">
              <a:extLst>
                <a:ext uri="{FF2B5EF4-FFF2-40B4-BE49-F238E27FC236}">
                  <a16:creationId xmlns:a16="http://schemas.microsoft.com/office/drawing/2014/main" id="{55324AEC-E89E-4A83-8BF9-CE5CD3532FCD}"/>
                </a:ext>
              </a:extLst>
            </p:cNvPr>
            <p:cNvSpPr/>
            <p:nvPr/>
          </p:nvSpPr>
          <p:spPr>
            <a:xfrm>
              <a:off x="160159" y="1484981"/>
              <a:ext cx="8543764" cy="1772948"/>
            </a:xfrm>
            <a:prstGeom prst="rect">
              <a:avLst/>
            </a:prstGeom>
            <a:solidFill>
              <a:schemeClr val="accent4">
                <a:lumMod val="20000"/>
                <a:lumOff val="80000"/>
                <a:alpha val="92000"/>
              </a:schemeClr>
            </a:solidFill>
            <a:ln w="19050">
              <a:noFill/>
            </a:ln>
            <a:effectLst>
              <a:outerShdw blurRad="50800" dist="508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現在のワクチンに含まれる</a:t>
              </a:r>
              <a:r>
                <a:rPr kumimoji="1" lang="ja-JP" altLang="en-US" sz="3200" dirty="0">
                  <a:solidFill>
                    <a:srgbClr val="FF0000"/>
                  </a:solidFill>
                </a:rPr>
                <a:t>卵白アルブミン</a:t>
              </a:r>
              <a:r>
                <a:rPr kumimoji="1" lang="ja-JP" altLang="en-US" sz="3200" dirty="0"/>
                <a:t>の量は</a:t>
              </a:r>
              <a:endParaRPr kumimoji="1" lang="en-US" altLang="ja-JP" sz="3200" dirty="0"/>
            </a:p>
            <a:p>
              <a:r>
                <a:rPr kumimoji="1" lang="en-US" altLang="ja-JP" sz="3200" dirty="0">
                  <a:solidFill>
                    <a:srgbClr val="FF0000"/>
                  </a:solidFill>
                </a:rPr>
                <a:t>2</a:t>
              </a:r>
              <a:r>
                <a:rPr kumimoji="1" lang="ja-JP" altLang="en-US" sz="3200" dirty="0">
                  <a:solidFill>
                    <a:srgbClr val="FF0000"/>
                  </a:solidFill>
                </a:rPr>
                <a:t>～</a:t>
              </a:r>
              <a:r>
                <a:rPr kumimoji="1" lang="en-US" altLang="ja-JP" sz="3200" dirty="0">
                  <a:solidFill>
                    <a:srgbClr val="FF0000"/>
                  </a:solidFill>
                </a:rPr>
                <a:t>3</a:t>
              </a:r>
              <a:r>
                <a:rPr kumimoji="1" lang="en-US" altLang="ja-JP" sz="3200" dirty="0">
                  <a:solidFill>
                    <a:schemeClr val="tx1"/>
                  </a:solidFill>
                </a:rPr>
                <a:t>ng(</a:t>
              </a:r>
              <a:r>
                <a:rPr kumimoji="1" lang="ja-JP" altLang="en-US" sz="3200" dirty="0">
                  <a:solidFill>
                    <a:schemeClr val="tx1"/>
                  </a:solidFill>
                </a:rPr>
                <a:t>ナノグラム）</a:t>
              </a:r>
              <a:r>
                <a:rPr kumimoji="1" lang="en-US" altLang="ja-JP" sz="3200" dirty="0">
                  <a:solidFill>
                    <a:schemeClr val="tx1"/>
                  </a:solidFill>
                </a:rPr>
                <a:t>/ml</a:t>
              </a:r>
              <a:r>
                <a:rPr kumimoji="1" lang="ja-JP" altLang="en-US" sz="3200" dirty="0">
                  <a:solidFill>
                    <a:schemeClr val="tx1"/>
                  </a:solidFill>
                </a:rPr>
                <a:t>と少ない。</a:t>
              </a:r>
              <a:endParaRPr kumimoji="1" lang="en-US" altLang="ja-JP" sz="3200" dirty="0">
                <a:solidFill>
                  <a:schemeClr val="tx1"/>
                </a:solidFill>
              </a:endParaRPr>
            </a:p>
            <a:p>
              <a:r>
                <a:rPr kumimoji="1" lang="ja-JP" altLang="en-US" sz="3200" dirty="0"/>
                <a:t>（ナノは</a:t>
              </a:r>
              <a:r>
                <a:rPr kumimoji="1" lang="en-US" altLang="ja-JP" sz="3200" dirty="0"/>
                <a:t>10</a:t>
              </a:r>
              <a:r>
                <a:rPr kumimoji="1" lang="ja-JP" altLang="en-US" sz="3200" dirty="0"/>
                <a:t>　　で</a:t>
              </a:r>
              <a:r>
                <a:rPr kumimoji="1" lang="en-US" altLang="ja-JP" sz="3200" dirty="0"/>
                <a:t>10</a:t>
              </a:r>
              <a:r>
                <a:rPr kumimoji="1" lang="ja-JP" altLang="en-US" sz="3200" dirty="0"/>
                <a:t>億分の１）</a:t>
              </a:r>
            </a:p>
          </p:txBody>
        </p:sp>
        <p:sp>
          <p:nvSpPr>
            <p:cNvPr id="5" name="正方形/長方形 4">
              <a:extLst>
                <a:ext uri="{FF2B5EF4-FFF2-40B4-BE49-F238E27FC236}">
                  <a16:creationId xmlns:a16="http://schemas.microsoft.com/office/drawing/2014/main" id="{DC52CD3F-6F74-4F67-92C9-4B839C578437}"/>
                </a:ext>
              </a:extLst>
            </p:cNvPr>
            <p:cNvSpPr/>
            <p:nvPr/>
          </p:nvSpPr>
          <p:spPr>
            <a:xfrm>
              <a:off x="1627694" y="2321842"/>
              <a:ext cx="924025" cy="693138"/>
            </a:xfrm>
            <a:prstGeom prst="rect">
              <a:avLst/>
            </a:prstGeom>
            <a:noFill/>
            <a:ln w="19050">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dirty="0"/>
                <a:t>　</a:t>
              </a:r>
              <a:r>
                <a:rPr kumimoji="1" lang="en-US" altLang="ja-JP" sz="2400" dirty="0"/>
                <a:t>-9</a:t>
              </a:r>
              <a:endParaRPr kumimoji="1" lang="ja-JP" altLang="en-US" sz="2400" dirty="0"/>
            </a:p>
          </p:txBody>
        </p:sp>
      </p:grpSp>
      <p:sp>
        <p:nvSpPr>
          <p:cNvPr id="6" name="正方形/長方形 5">
            <a:extLst>
              <a:ext uri="{FF2B5EF4-FFF2-40B4-BE49-F238E27FC236}">
                <a16:creationId xmlns:a16="http://schemas.microsoft.com/office/drawing/2014/main" id="{EF7BF71B-990A-4409-95E4-1535C4E9A83E}"/>
              </a:ext>
            </a:extLst>
          </p:cNvPr>
          <p:cNvSpPr/>
          <p:nvPr/>
        </p:nvSpPr>
        <p:spPr>
          <a:xfrm>
            <a:off x="160159" y="3335857"/>
            <a:ext cx="8543764" cy="1246587"/>
          </a:xfrm>
          <a:prstGeom prst="rect">
            <a:avLst/>
          </a:prstGeom>
          <a:solidFill>
            <a:schemeClr val="bg2">
              <a:lumMod val="20000"/>
              <a:lumOff val="80000"/>
            </a:schemeClr>
          </a:solidFill>
          <a:ln w="12700">
            <a:noFill/>
          </a:ln>
          <a:effectLst>
            <a:outerShdw blurRad="50800" dist="508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solidFill>
                  <a:srgbClr val="FF0000"/>
                </a:solidFill>
              </a:rPr>
              <a:t>食物アレルギー</a:t>
            </a:r>
            <a:r>
              <a:rPr kumimoji="1" lang="ja-JP" altLang="en-US" sz="3200" dirty="0"/>
              <a:t>を引き起こすタンパク質量は</a:t>
            </a:r>
            <a:endParaRPr kumimoji="1" lang="en-US" altLang="ja-JP" sz="3200" dirty="0"/>
          </a:p>
          <a:p>
            <a:r>
              <a:rPr kumimoji="1" lang="ja-JP" altLang="en-US" sz="3200" dirty="0"/>
              <a:t>一般的に</a:t>
            </a:r>
            <a:r>
              <a:rPr kumimoji="1" lang="en-US" altLang="ja-JP" sz="3200" dirty="0">
                <a:solidFill>
                  <a:srgbClr val="FF0000"/>
                </a:solidFill>
              </a:rPr>
              <a:t>700</a:t>
            </a:r>
            <a:r>
              <a:rPr kumimoji="1" lang="en-US" altLang="ja-JP" sz="3200" dirty="0"/>
              <a:t>ng</a:t>
            </a:r>
            <a:r>
              <a:rPr kumimoji="1" lang="ja-JP" altLang="en-US" sz="3200" dirty="0"/>
              <a:t>（ナノグラム）</a:t>
            </a:r>
            <a:r>
              <a:rPr kumimoji="1" lang="en-US" altLang="ja-JP" sz="3200" dirty="0"/>
              <a:t>/ml</a:t>
            </a:r>
            <a:endParaRPr kumimoji="1" lang="ja-JP" altLang="en-US" sz="3200" dirty="0"/>
          </a:p>
        </p:txBody>
      </p:sp>
      <p:sp>
        <p:nvSpPr>
          <p:cNvPr id="8" name="矢印: 下 7">
            <a:extLst>
              <a:ext uri="{FF2B5EF4-FFF2-40B4-BE49-F238E27FC236}">
                <a16:creationId xmlns:a16="http://schemas.microsoft.com/office/drawing/2014/main" id="{B57BD7B7-32F9-47EC-95F3-BEDB7AB6B9A2}"/>
              </a:ext>
            </a:extLst>
          </p:cNvPr>
          <p:cNvSpPr/>
          <p:nvPr/>
        </p:nvSpPr>
        <p:spPr>
          <a:xfrm>
            <a:off x="4297287" y="4638851"/>
            <a:ext cx="481264" cy="654518"/>
          </a:xfrm>
          <a:prstGeom prst="downArrow">
            <a:avLst/>
          </a:prstGeom>
          <a:solidFill>
            <a:srgbClr val="FF0000"/>
          </a:solidFill>
          <a:ln>
            <a:solidFill>
              <a:srgbClr val="FFFF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CA51B2D1-E984-4338-A719-4E732A640BD6}"/>
              </a:ext>
            </a:extLst>
          </p:cNvPr>
          <p:cNvSpPr/>
          <p:nvPr/>
        </p:nvSpPr>
        <p:spPr>
          <a:xfrm>
            <a:off x="609076" y="5431149"/>
            <a:ext cx="7857685" cy="1195569"/>
          </a:xfrm>
          <a:prstGeom prst="rect">
            <a:avLst/>
          </a:prstGeom>
          <a:solidFill>
            <a:srgbClr val="DBE7FD"/>
          </a:solidFill>
          <a:ln w="12700">
            <a:noFill/>
          </a:ln>
          <a:effectLst>
            <a:outerShdw blurRad="50800" dist="508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solidFill>
                  <a:srgbClr val="FF0000"/>
                </a:solidFill>
              </a:rPr>
              <a:t>卵の</a:t>
            </a:r>
            <a:r>
              <a:rPr kumimoji="1" lang="en-US" altLang="ja-JP" sz="3200" dirty="0" err="1">
                <a:solidFill>
                  <a:srgbClr val="FF0000"/>
                </a:solidFill>
              </a:rPr>
              <a:t>IgE</a:t>
            </a:r>
            <a:r>
              <a:rPr kumimoji="1" lang="ja-JP" altLang="en-US" sz="3200" dirty="0">
                <a:solidFill>
                  <a:srgbClr val="FF0000"/>
                </a:solidFill>
              </a:rPr>
              <a:t>抗体が陽性</a:t>
            </a:r>
            <a:r>
              <a:rPr kumimoji="1" lang="ja-JP" altLang="en-US" sz="3200" dirty="0">
                <a:solidFill>
                  <a:schemeClr val="tx1"/>
                </a:solidFill>
              </a:rPr>
              <a:t>でも</a:t>
            </a:r>
            <a:r>
              <a:rPr kumimoji="1" lang="ja-JP" altLang="en-US" sz="3200" dirty="0"/>
              <a:t>、加工食品を食べて</a:t>
            </a:r>
            <a:endParaRPr kumimoji="1" lang="en-US" altLang="ja-JP" sz="3200" dirty="0"/>
          </a:p>
          <a:p>
            <a:r>
              <a:rPr kumimoji="1" lang="ja-JP" altLang="en-US" sz="3200" dirty="0"/>
              <a:t>無症状の場合重篤な副反応の報告は無い。</a:t>
            </a:r>
          </a:p>
        </p:txBody>
      </p:sp>
      <p:sp>
        <p:nvSpPr>
          <p:cNvPr id="22" name="正方形/長方形 21">
            <a:extLst>
              <a:ext uri="{FF2B5EF4-FFF2-40B4-BE49-F238E27FC236}">
                <a16:creationId xmlns:a16="http://schemas.microsoft.com/office/drawing/2014/main" id="{A8D164D8-A9FD-421B-8D97-A2AFB083A44E}"/>
              </a:ext>
            </a:extLst>
          </p:cNvPr>
          <p:cNvSpPr/>
          <p:nvPr/>
        </p:nvSpPr>
        <p:spPr>
          <a:xfrm>
            <a:off x="216396" y="2387065"/>
            <a:ext cx="3266435" cy="481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61A6FECD-87E7-4174-82D5-014FA28164A3}"/>
              </a:ext>
            </a:extLst>
          </p:cNvPr>
          <p:cNvSpPr/>
          <p:nvPr/>
        </p:nvSpPr>
        <p:spPr>
          <a:xfrm>
            <a:off x="1770692" y="4474368"/>
            <a:ext cx="3266435" cy="481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7704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1000"/>
                                        <p:tgtEl>
                                          <p:spTgt spid="2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10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22" grpId="0" animBg="1"/>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820A6F6-0DEA-44B5-9ABE-7A993A2CBF08}"/>
              </a:ext>
            </a:extLst>
          </p:cNvPr>
          <p:cNvSpPr/>
          <p:nvPr/>
        </p:nvSpPr>
        <p:spPr>
          <a:xfrm>
            <a:off x="166255" y="267856"/>
            <a:ext cx="8543636" cy="618350"/>
          </a:xfrm>
          <a:prstGeom prst="rect">
            <a:avLst/>
          </a:prstGeom>
          <a:solidFill>
            <a:schemeClr val="accent1">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ワクチンはどのようにして型が決定されているのか？</a:t>
            </a:r>
          </a:p>
        </p:txBody>
      </p:sp>
      <p:sp>
        <p:nvSpPr>
          <p:cNvPr id="5" name="正方形/長方形 4">
            <a:extLst>
              <a:ext uri="{FF2B5EF4-FFF2-40B4-BE49-F238E27FC236}">
                <a16:creationId xmlns:a16="http://schemas.microsoft.com/office/drawing/2014/main" id="{598EE2C3-59C0-4711-ADF2-82F15DF229C0}"/>
              </a:ext>
            </a:extLst>
          </p:cNvPr>
          <p:cNvSpPr/>
          <p:nvPr/>
        </p:nvSpPr>
        <p:spPr>
          <a:xfrm>
            <a:off x="249382" y="1095948"/>
            <a:ext cx="8543636" cy="651281"/>
          </a:xfrm>
          <a:prstGeom prst="rect">
            <a:avLst/>
          </a:prstGeom>
          <a:solidFill>
            <a:schemeClr val="accent4">
              <a:lumMod val="20000"/>
              <a:lumOff val="80000"/>
            </a:schemeClr>
          </a:solidFill>
          <a:ln w="1270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厚労省の依頼で国立感染研究所が中心的な役割</a:t>
            </a:r>
          </a:p>
        </p:txBody>
      </p:sp>
      <p:sp>
        <p:nvSpPr>
          <p:cNvPr id="7" name="正方形/長方形 6">
            <a:extLst>
              <a:ext uri="{FF2B5EF4-FFF2-40B4-BE49-F238E27FC236}">
                <a16:creationId xmlns:a16="http://schemas.microsoft.com/office/drawing/2014/main" id="{BFBD93B2-502A-4BF4-AEC1-16774F2D61D3}"/>
              </a:ext>
            </a:extLst>
          </p:cNvPr>
          <p:cNvSpPr/>
          <p:nvPr/>
        </p:nvSpPr>
        <p:spPr>
          <a:xfrm>
            <a:off x="249382" y="1952207"/>
            <a:ext cx="8543636" cy="1334772"/>
          </a:xfrm>
          <a:prstGeom prst="rect">
            <a:avLst/>
          </a:prstGeom>
          <a:solidFill>
            <a:schemeClr val="bg2">
              <a:lumMod val="20000"/>
              <a:lumOff val="80000"/>
            </a:schemeClr>
          </a:solidFill>
          <a:ln w="1270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solidFill>
                  <a:srgbClr val="FF0000"/>
                </a:solidFill>
              </a:rPr>
              <a:t>3</a:t>
            </a:r>
            <a:r>
              <a:rPr kumimoji="1" lang="ja-JP" altLang="en-US" sz="2800" dirty="0">
                <a:solidFill>
                  <a:srgbClr val="FF0000"/>
                </a:solidFill>
              </a:rPr>
              <a:t>月中旬</a:t>
            </a:r>
            <a:r>
              <a:rPr kumimoji="1" lang="ja-JP" altLang="en-US" sz="2800" dirty="0"/>
              <a:t>頃に決定。前年度の流行状況、分離された</a:t>
            </a:r>
            <a:endParaRPr kumimoji="1" lang="en-US" altLang="ja-JP" sz="2800" dirty="0"/>
          </a:p>
          <a:p>
            <a:r>
              <a:rPr kumimoji="1" lang="ja-JP" altLang="en-US" sz="2800" dirty="0"/>
              <a:t>ウイルスの抗原の解析、</a:t>
            </a:r>
            <a:r>
              <a:rPr kumimoji="1" lang="en-US" altLang="ja-JP" sz="2800" dirty="0"/>
              <a:t>WHO</a:t>
            </a:r>
            <a:r>
              <a:rPr kumimoji="1" lang="ja-JP" altLang="en-US" sz="2800" dirty="0"/>
              <a:t>の情報などより決定する。</a:t>
            </a:r>
          </a:p>
        </p:txBody>
      </p:sp>
      <p:sp>
        <p:nvSpPr>
          <p:cNvPr id="4" name="矢印: 下 3">
            <a:extLst>
              <a:ext uri="{FF2B5EF4-FFF2-40B4-BE49-F238E27FC236}">
                <a16:creationId xmlns:a16="http://schemas.microsoft.com/office/drawing/2014/main" id="{3292D86E-098C-484E-8BE0-B6A9F2076585}"/>
              </a:ext>
            </a:extLst>
          </p:cNvPr>
          <p:cNvSpPr/>
          <p:nvPr/>
        </p:nvSpPr>
        <p:spPr>
          <a:xfrm>
            <a:off x="4218004" y="3491957"/>
            <a:ext cx="606391" cy="938512"/>
          </a:xfrm>
          <a:prstGeom prst="downArrow">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F70FAE2B-BA40-4D87-9F09-D635970C3E29}"/>
              </a:ext>
            </a:extLst>
          </p:cNvPr>
          <p:cNvSpPr/>
          <p:nvPr/>
        </p:nvSpPr>
        <p:spPr>
          <a:xfrm>
            <a:off x="249382" y="4640211"/>
            <a:ext cx="8543636" cy="1334772"/>
          </a:xfrm>
          <a:prstGeom prst="rect">
            <a:avLst/>
          </a:prstGeom>
          <a:solidFill>
            <a:schemeClr val="accent4">
              <a:lumMod val="20000"/>
              <a:lumOff val="80000"/>
            </a:schemeClr>
          </a:solidFill>
          <a:ln w="1270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したがって、その年の</a:t>
            </a:r>
            <a:r>
              <a:rPr kumimoji="1" lang="ja-JP" altLang="en-US" sz="2800" dirty="0">
                <a:solidFill>
                  <a:schemeClr val="tx1"/>
                </a:solidFill>
              </a:rPr>
              <a:t>流行するインフルエンザの型と</a:t>
            </a:r>
            <a:endParaRPr kumimoji="1" lang="en-US" altLang="ja-JP" sz="2800" dirty="0">
              <a:solidFill>
                <a:schemeClr val="tx1"/>
              </a:solidFill>
            </a:endParaRPr>
          </a:p>
          <a:p>
            <a:r>
              <a:rPr kumimoji="1" lang="ja-JP" altLang="en-US" sz="2800" dirty="0">
                <a:solidFill>
                  <a:schemeClr val="tx1"/>
                </a:solidFill>
              </a:rPr>
              <a:t>ワクチン株が一</a:t>
            </a:r>
            <a:r>
              <a:rPr kumimoji="1" lang="ja-JP" altLang="en-US" sz="2800" dirty="0">
                <a:solidFill>
                  <a:srgbClr val="FF0000"/>
                </a:solidFill>
              </a:rPr>
              <a:t>致しない</a:t>
            </a:r>
            <a:r>
              <a:rPr kumimoji="1" lang="ja-JP" altLang="en-US" sz="2800" dirty="0"/>
              <a:t>こともあり得る。</a:t>
            </a:r>
          </a:p>
        </p:txBody>
      </p:sp>
    </p:spTree>
    <p:extLst>
      <p:ext uri="{BB962C8B-B14F-4D97-AF65-F5344CB8AC3E}">
        <p14:creationId xmlns:p14="http://schemas.microsoft.com/office/powerpoint/2010/main" val="6536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4"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8E500A3-6192-40BB-B942-741158AEEDE5}"/>
              </a:ext>
            </a:extLst>
          </p:cNvPr>
          <p:cNvSpPr/>
          <p:nvPr/>
        </p:nvSpPr>
        <p:spPr>
          <a:xfrm>
            <a:off x="364066" y="343926"/>
            <a:ext cx="7620000" cy="626534"/>
          </a:xfrm>
          <a:prstGeom prst="rect">
            <a:avLst/>
          </a:prstGeom>
          <a:solidFill>
            <a:schemeClr val="accent1">
              <a:lumMod val="20000"/>
              <a:lumOff val="80000"/>
            </a:schemeClr>
          </a:solidFill>
          <a:ln w="1270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dirty="0"/>
              <a:t>2018/2019</a:t>
            </a:r>
            <a:r>
              <a:rPr kumimoji="1" lang="ja-JP" altLang="en-US" sz="2800" dirty="0"/>
              <a:t>年のインフルエンザワクチン製造株</a:t>
            </a:r>
          </a:p>
        </p:txBody>
      </p:sp>
      <p:grpSp>
        <p:nvGrpSpPr>
          <p:cNvPr id="14" name="グループ化 13">
            <a:extLst>
              <a:ext uri="{FF2B5EF4-FFF2-40B4-BE49-F238E27FC236}">
                <a16:creationId xmlns:a16="http://schemas.microsoft.com/office/drawing/2014/main" id="{B482630E-DE8D-436E-9A25-6B22F3B69A1B}"/>
              </a:ext>
            </a:extLst>
          </p:cNvPr>
          <p:cNvGrpSpPr/>
          <p:nvPr/>
        </p:nvGrpSpPr>
        <p:grpSpPr>
          <a:xfrm>
            <a:off x="335237" y="2605893"/>
            <a:ext cx="8532000" cy="3213573"/>
            <a:chOff x="335237" y="2605893"/>
            <a:chExt cx="8532000" cy="3213573"/>
          </a:xfrm>
        </p:grpSpPr>
        <p:sp>
          <p:nvSpPr>
            <p:cNvPr id="4" name="正方形/長方形 3">
              <a:extLst>
                <a:ext uri="{FF2B5EF4-FFF2-40B4-BE49-F238E27FC236}">
                  <a16:creationId xmlns:a16="http://schemas.microsoft.com/office/drawing/2014/main" id="{6DB57652-65BC-4975-A0EF-C2A062399A0C}"/>
                </a:ext>
              </a:extLst>
            </p:cNvPr>
            <p:cNvSpPr/>
            <p:nvPr/>
          </p:nvSpPr>
          <p:spPr>
            <a:xfrm>
              <a:off x="335237" y="2605893"/>
              <a:ext cx="8532000" cy="576000"/>
            </a:xfrm>
            <a:prstGeom prst="rect">
              <a:avLst/>
            </a:prstGeom>
            <a:solidFill>
              <a:schemeClr val="accent4">
                <a:lumMod val="20000"/>
                <a:lumOff val="80000"/>
              </a:schemeClr>
            </a:solidFill>
            <a:ln w="28575">
              <a:solidFill>
                <a:schemeClr val="accent5">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A/</a:t>
              </a:r>
              <a:r>
                <a:rPr kumimoji="1" lang="ja-JP" altLang="en-US" sz="2800" dirty="0"/>
                <a:t>シンガポール</a:t>
              </a:r>
              <a:r>
                <a:rPr kumimoji="1" lang="en-US" altLang="ja-JP" sz="2800" dirty="0"/>
                <a:t>/</a:t>
              </a:r>
              <a:r>
                <a:rPr kumimoji="1" lang="ja-JP" altLang="en-US" sz="2800" dirty="0"/>
                <a:t>●●</a:t>
              </a:r>
              <a:r>
                <a:rPr kumimoji="1" lang="en-US" altLang="ja-JP" sz="2800" dirty="0"/>
                <a:t>/2015(</a:t>
              </a:r>
              <a:r>
                <a:rPr kumimoji="1" lang="ja-JP" altLang="en-US" sz="2800" dirty="0"/>
                <a:t>●●</a:t>
              </a:r>
              <a:r>
                <a:rPr kumimoji="1" lang="en-US" altLang="ja-JP" sz="2800" dirty="0"/>
                <a:t>)(</a:t>
              </a:r>
              <a:r>
                <a:rPr kumimoji="1" lang="en-US" altLang="ja-JP" sz="2800" dirty="0">
                  <a:solidFill>
                    <a:srgbClr val="FF0000"/>
                  </a:solidFill>
                </a:rPr>
                <a:t>H1N1</a:t>
              </a:r>
              <a:r>
                <a:rPr kumimoji="1" lang="en-US" altLang="ja-JP" sz="2800" dirty="0">
                  <a:solidFill>
                    <a:schemeClr val="tx1"/>
                  </a:solidFill>
                </a:rPr>
                <a:t>)</a:t>
              </a:r>
              <a:r>
                <a:rPr kumimoji="1" lang="en-US" altLang="ja-JP" sz="2800" dirty="0">
                  <a:solidFill>
                    <a:srgbClr val="FF0000"/>
                  </a:solidFill>
                </a:rPr>
                <a:t>pdm09</a:t>
              </a:r>
            </a:p>
          </p:txBody>
        </p:sp>
        <p:sp>
          <p:nvSpPr>
            <p:cNvPr id="5" name="正方形/長方形 4">
              <a:extLst>
                <a:ext uri="{FF2B5EF4-FFF2-40B4-BE49-F238E27FC236}">
                  <a16:creationId xmlns:a16="http://schemas.microsoft.com/office/drawing/2014/main" id="{63385C17-D3AB-482D-BFF2-B96832A00FA7}"/>
                </a:ext>
              </a:extLst>
            </p:cNvPr>
            <p:cNvSpPr/>
            <p:nvPr/>
          </p:nvSpPr>
          <p:spPr>
            <a:xfrm>
              <a:off x="335237" y="3485084"/>
              <a:ext cx="7103055" cy="576000"/>
            </a:xfrm>
            <a:prstGeom prst="rect">
              <a:avLst/>
            </a:prstGeom>
            <a:solidFill>
              <a:schemeClr val="accent4">
                <a:lumMod val="20000"/>
                <a:lumOff val="80000"/>
              </a:schemeClr>
            </a:solidFill>
            <a:ln w="28575">
              <a:solidFill>
                <a:schemeClr val="accent5">
                  <a:lumMod val="50000"/>
                </a:schemeClr>
              </a:solid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A/</a:t>
              </a:r>
              <a:r>
                <a:rPr kumimoji="1" lang="ja-JP" altLang="en-US" sz="2800" dirty="0"/>
                <a:t>シンガポール</a:t>
              </a:r>
              <a:r>
                <a:rPr kumimoji="1" lang="en-US" altLang="ja-JP" sz="2800" dirty="0"/>
                <a:t>/</a:t>
              </a:r>
              <a:r>
                <a:rPr kumimoji="1" lang="ja-JP" altLang="en-US" sz="2800" dirty="0"/>
                <a:t>●●</a:t>
              </a:r>
              <a:r>
                <a:rPr kumimoji="1" lang="en-US" altLang="ja-JP" sz="2800" dirty="0"/>
                <a:t>/2016(</a:t>
              </a:r>
              <a:r>
                <a:rPr kumimoji="1" lang="ja-JP" altLang="en-US" sz="2800" dirty="0"/>
                <a:t>●●</a:t>
              </a:r>
              <a:r>
                <a:rPr kumimoji="1" lang="en-US" altLang="ja-JP" sz="2800" dirty="0"/>
                <a:t>)</a:t>
              </a:r>
              <a:r>
                <a:rPr kumimoji="1" lang="ja-JP" altLang="en-US" sz="2800" dirty="0"/>
                <a:t>（</a:t>
              </a:r>
              <a:r>
                <a:rPr kumimoji="1" lang="en-US" altLang="ja-JP" sz="2800" dirty="0" err="1">
                  <a:solidFill>
                    <a:srgbClr val="FF0000"/>
                  </a:solidFill>
                </a:rPr>
                <a:t>H3N2</a:t>
              </a:r>
              <a:r>
                <a:rPr kumimoji="1" lang="en-US" altLang="ja-JP" sz="2800" dirty="0"/>
                <a:t>)</a:t>
              </a:r>
            </a:p>
          </p:txBody>
        </p:sp>
        <p:sp>
          <p:nvSpPr>
            <p:cNvPr id="6" name="正方形/長方形 5">
              <a:extLst>
                <a:ext uri="{FF2B5EF4-FFF2-40B4-BE49-F238E27FC236}">
                  <a16:creationId xmlns:a16="http://schemas.microsoft.com/office/drawing/2014/main" id="{54DC3983-EFC6-4B91-B7D1-9F47E52E2A2B}"/>
                </a:ext>
              </a:extLst>
            </p:cNvPr>
            <p:cNvSpPr/>
            <p:nvPr/>
          </p:nvSpPr>
          <p:spPr>
            <a:xfrm>
              <a:off x="364066" y="4364275"/>
              <a:ext cx="5976000" cy="576000"/>
            </a:xfrm>
            <a:prstGeom prst="rect">
              <a:avLst/>
            </a:prstGeom>
            <a:solidFill>
              <a:schemeClr val="accent3">
                <a:lumMod val="20000"/>
                <a:lumOff val="80000"/>
              </a:schemeClr>
            </a:solidFill>
            <a:ln w="28575">
              <a:solidFill>
                <a:schemeClr val="accent3">
                  <a:lumMod val="5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B/</a:t>
              </a:r>
              <a:r>
                <a:rPr kumimoji="1" lang="ja-JP" altLang="en-US" sz="2800" dirty="0"/>
                <a:t>プーケット</a:t>
              </a:r>
              <a:r>
                <a:rPr kumimoji="1" lang="en-US" altLang="ja-JP" sz="2800" dirty="0"/>
                <a:t>/</a:t>
              </a:r>
              <a:r>
                <a:rPr kumimoji="1" lang="ja-JP" altLang="en-US" sz="2800" dirty="0"/>
                <a:t>●●</a:t>
              </a:r>
              <a:r>
                <a:rPr kumimoji="1" lang="en-US" altLang="ja-JP" sz="2800" dirty="0"/>
                <a:t>/20</a:t>
              </a:r>
              <a:r>
                <a:rPr kumimoji="1" lang="ja-JP" altLang="en-US" sz="2800" dirty="0"/>
                <a:t>１３</a:t>
              </a:r>
              <a:r>
                <a:rPr kumimoji="1" lang="en-US" altLang="ja-JP" sz="2800" dirty="0"/>
                <a:t>(</a:t>
              </a:r>
              <a:r>
                <a:rPr kumimoji="1" lang="ja-JP" altLang="en-US" sz="2800" dirty="0">
                  <a:solidFill>
                    <a:srgbClr val="FF0000"/>
                  </a:solidFill>
                </a:rPr>
                <a:t>山形</a:t>
              </a:r>
              <a:r>
                <a:rPr kumimoji="1" lang="ja-JP" altLang="en-US" sz="2800" dirty="0"/>
                <a:t>系統</a:t>
              </a:r>
              <a:r>
                <a:rPr kumimoji="1" lang="en-US" altLang="ja-JP" sz="2800" dirty="0"/>
                <a:t>)</a:t>
              </a:r>
            </a:p>
          </p:txBody>
        </p:sp>
        <p:sp>
          <p:nvSpPr>
            <p:cNvPr id="7" name="正方形/長方形 6">
              <a:extLst>
                <a:ext uri="{FF2B5EF4-FFF2-40B4-BE49-F238E27FC236}">
                  <a16:creationId xmlns:a16="http://schemas.microsoft.com/office/drawing/2014/main" id="{3B3A6A7A-8B54-409D-944D-1A3EE880BBBE}"/>
                </a:ext>
              </a:extLst>
            </p:cNvPr>
            <p:cNvSpPr/>
            <p:nvPr/>
          </p:nvSpPr>
          <p:spPr>
            <a:xfrm>
              <a:off x="376103" y="5243466"/>
              <a:ext cx="6956682" cy="576000"/>
            </a:xfrm>
            <a:prstGeom prst="rect">
              <a:avLst/>
            </a:prstGeom>
            <a:solidFill>
              <a:schemeClr val="accent3">
                <a:lumMod val="20000"/>
                <a:lumOff val="80000"/>
              </a:schemeClr>
            </a:solidFill>
            <a:ln w="28575">
              <a:solidFill>
                <a:schemeClr val="accent3">
                  <a:lumMod val="50000"/>
                </a:schemeClr>
              </a:solidFill>
            </a:ln>
            <a:effectLst>
              <a:outerShdw blurRad="50800" dist="508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B/</a:t>
              </a:r>
              <a:r>
                <a:rPr kumimoji="1" lang="ja-JP" altLang="en-US" sz="2800" dirty="0"/>
                <a:t>メリーランド</a:t>
              </a:r>
              <a:r>
                <a:rPr kumimoji="1" lang="en-US" altLang="ja-JP" sz="2800" dirty="0"/>
                <a:t>/</a:t>
              </a:r>
              <a:r>
                <a:rPr kumimoji="1" lang="ja-JP" altLang="en-US" sz="2800" dirty="0"/>
                <a:t>●</a:t>
              </a:r>
              <a:r>
                <a:rPr kumimoji="1" lang="en-US" altLang="ja-JP" sz="2800" dirty="0"/>
                <a:t>/20</a:t>
              </a:r>
              <a:r>
                <a:rPr kumimoji="1" lang="ja-JP" altLang="en-US" sz="2800" dirty="0"/>
                <a:t>１</a:t>
              </a:r>
              <a:r>
                <a:rPr kumimoji="1" lang="en-US" altLang="ja-JP" sz="2800" dirty="0"/>
                <a:t>6(</a:t>
              </a:r>
              <a:r>
                <a:rPr kumimoji="1" lang="ja-JP" altLang="en-US" sz="2800" dirty="0">
                  <a:solidFill>
                    <a:srgbClr val="FF0000"/>
                  </a:solidFill>
                </a:rPr>
                <a:t>ビクトリア</a:t>
              </a:r>
              <a:r>
                <a:rPr kumimoji="1" lang="ja-JP" altLang="en-US" sz="2800" dirty="0"/>
                <a:t>系統</a:t>
              </a:r>
              <a:r>
                <a:rPr kumimoji="1" lang="en-US" altLang="ja-JP" sz="2800" dirty="0"/>
                <a:t>)</a:t>
              </a:r>
            </a:p>
          </p:txBody>
        </p:sp>
      </p:grpSp>
      <p:sp>
        <p:nvSpPr>
          <p:cNvPr id="8" name="正方形/長方形 7">
            <a:extLst>
              <a:ext uri="{FF2B5EF4-FFF2-40B4-BE49-F238E27FC236}">
                <a16:creationId xmlns:a16="http://schemas.microsoft.com/office/drawing/2014/main" id="{09A4FE47-CA1C-415A-A7EC-12A772671769}"/>
              </a:ext>
            </a:extLst>
          </p:cNvPr>
          <p:cNvSpPr/>
          <p:nvPr/>
        </p:nvSpPr>
        <p:spPr>
          <a:xfrm>
            <a:off x="463704" y="1228675"/>
            <a:ext cx="5392151" cy="491510"/>
          </a:xfrm>
          <a:prstGeom prst="rect">
            <a:avLst/>
          </a:prstGeom>
          <a:noFill/>
          <a:ln w="28575">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ワクチン株の名称について</a:t>
            </a:r>
          </a:p>
        </p:txBody>
      </p:sp>
      <p:sp>
        <p:nvSpPr>
          <p:cNvPr id="17" name="正方形/長方形 16">
            <a:extLst>
              <a:ext uri="{FF2B5EF4-FFF2-40B4-BE49-F238E27FC236}">
                <a16:creationId xmlns:a16="http://schemas.microsoft.com/office/drawing/2014/main" id="{B2A93B88-9D14-4215-AEED-708782517D3D}"/>
              </a:ext>
            </a:extLst>
          </p:cNvPr>
          <p:cNvSpPr/>
          <p:nvPr/>
        </p:nvSpPr>
        <p:spPr>
          <a:xfrm>
            <a:off x="4509847" y="1893909"/>
            <a:ext cx="4142124" cy="491510"/>
          </a:xfrm>
          <a:prstGeom prst="rect">
            <a:avLst/>
          </a:prstGeom>
          <a:solidFill>
            <a:schemeClr val="bg2">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基本となるウイルスの型</a:t>
            </a:r>
          </a:p>
        </p:txBody>
      </p:sp>
      <p:grpSp>
        <p:nvGrpSpPr>
          <p:cNvPr id="27" name="グループ化 26">
            <a:extLst>
              <a:ext uri="{FF2B5EF4-FFF2-40B4-BE49-F238E27FC236}">
                <a16:creationId xmlns:a16="http://schemas.microsoft.com/office/drawing/2014/main" id="{5157A5A6-75C4-475E-8D26-AE42EB2D5440}"/>
              </a:ext>
            </a:extLst>
          </p:cNvPr>
          <p:cNvGrpSpPr/>
          <p:nvPr/>
        </p:nvGrpSpPr>
        <p:grpSpPr>
          <a:xfrm>
            <a:off x="108921" y="3398247"/>
            <a:ext cx="8671013" cy="2508056"/>
            <a:chOff x="108921" y="3398247"/>
            <a:chExt cx="8671013" cy="2508056"/>
          </a:xfrm>
        </p:grpSpPr>
        <p:sp>
          <p:nvSpPr>
            <p:cNvPr id="9" name="正方形/長方形 8">
              <a:extLst>
                <a:ext uri="{FF2B5EF4-FFF2-40B4-BE49-F238E27FC236}">
                  <a16:creationId xmlns:a16="http://schemas.microsoft.com/office/drawing/2014/main" id="{BF8AC2C7-1309-4498-98F2-8229520A8AC0}"/>
                </a:ext>
              </a:extLst>
            </p:cNvPr>
            <p:cNvSpPr/>
            <p:nvPr/>
          </p:nvSpPr>
          <p:spPr>
            <a:xfrm>
              <a:off x="108921" y="3398247"/>
              <a:ext cx="7491046" cy="749674"/>
            </a:xfrm>
            <a:prstGeom prst="rect">
              <a:avLst/>
            </a:prstGeom>
            <a:noFill/>
            <a:ln w="28575">
              <a:solidFill>
                <a:srgbClr val="FF00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9F2891D2-06DD-4CA3-AB93-3B11B24A2076}"/>
                </a:ext>
              </a:extLst>
            </p:cNvPr>
            <p:cNvSpPr/>
            <p:nvPr/>
          </p:nvSpPr>
          <p:spPr>
            <a:xfrm>
              <a:off x="141241" y="5156629"/>
              <a:ext cx="7491046" cy="749674"/>
            </a:xfrm>
            <a:prstGeom prst="rect">
              <a:avLst/>
            </a:prstGeom>
            <a:noFill/>
            <a:ln w="28575">
              <a:solidFill>
                <a:srgbClr val="FF00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B750CF4E-956F-4FA2-BF92-51D3E3721EA3}"/>
                </a:ext>
              </a:extLst>
            </p:cNvPr>
            <p:cNvSpPr/>
            <p:nvPr/>
          </p:nvSpPr>
          <p:spPr>
            <a:xfrm>
              <a:off x="6664569" y="4320856"/>
              <a:ext cx="2115365" cy="496470"/>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前年度と異なる</a:t>
              </a:r>
            </a:p>
          </p:txBody>
        </p:sp>
        <p:cxnSp>
          <p:nvCxnSpPr>
            <p:cNvPr id="24" name="直線矢印コネクタ 23">
              <a:extLst>
                <a:ext uri="{FF2B5EF4-FFF2-40B4-BE49-F238E27FC236}">
                  <a16:creationId xmlns:a16="http://schemas.microsoft.com/office/drawing/2014/main" id="{9808446A-7D43-46FE-9078-E7BAC712877B}"/>
                </a:ext>
              </a:extLst>
            </p:cNvPr>
            <p:cNvCxnSpPr/>
            <p:nvPr/>
          </p:nvCxnSpPr>
          <p:spPr>
            <a:xfrm flipH="1" flipV="1">
              <a:off x="6998677" y="4020852"/>
              <a:ext cx="601290" cy="213906"/>
            </a:xfrm>
            <a:prstGeom prst="straightConnector1">
              <a:avLst/>
            </a:prstGeom>
            <a:ln w="5715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0C2D6365-3362-4D2B-8103-3BC2B368A218}"/>
                </a:ext>
              </a:extLst>
            </p:cNvPr>
            <p:cNvCxnSpPr>
              <a:stCxn id="10" idx="2"/>
            </p:cNvCxnSpPr>
            <p:nvPr/>
          </p:nvCxnSpPr>
          <p:spPr>
            <a:xfrm flipH="1">
              <a:off x="7051431" y="4817326"/>
              <a:ext cx="670821" cy="382721"/>
            </a:xfrm>
            <a:prstGeom prst="straightConnector1">
              <a:avLst/>
            </a:prstGeom>
            <a:ln w="5715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337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8E500A3-6192-40BB-B942-741158AEEDE5}"/>
              </a:ext>
            </a:extLst>
          </p:cNvPr>
          <p:cNvSpPr/>
          <p:nvPr/>
        </p:nvSpPr>
        <p:spPr>
          <a:xfrm>
            <a:off x="364066" y="343926"/>
            <a:ext cx="7620000" cy="626534"/>
          </a:xfrm>
          <a:prstGeom prst="rect">
            <a:avLst/>
          </a:prstGeom>
          <a:solidFill>
            <a:schemeClr val="accent1">
              <a:lumMod val="20000"/>
              <a:lumOff val="80000"/>
            </a:schemeClr>
          </a:solidFill>
          <a:ln w="1270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dirty="0"/>
              <a:t>2018/2019</a:t>
            </a:r>
            <a:r>
              <a:rPr kumimoji="1" lang="ja-JP" altLang="en-US" sz="2800" dirty="0"/>
              <a:t>年のインフルエンザワクチン製造株</a:t>
            </a:r>
          </a:p>
        </p:txBody>
      </p:sp>
      <p:grpSp>
        <p:nvGrpSpPr>
          <p:cNvPr id="14" name="グループ化 13">
            <a:extLst>
              <a:ext uri="{FF2B5EF4-FFF2-40B4-BE49-F238E27FC236}">
                <a16:creationId xmlns:a16="http://schemas.microsoft.com/office/drawing/2014/main" id="{B482630E-DE8D-436E-9A25-6B22F3B69A1B}"/>
              </a:ext>
            </a:extLst>
          </p:cNvPr>
          <p:cNvGrpSpPr/>
          <p:nvPr/>
        </p:nvGrpSpPr>
        <p:grpSpPr>
          <a:xfrm>
            <a:off x="335237" y="2605893"/>
            <a:ext cx="8532000" cy="3213573"/>
            <a:chOff x="335237" y="2605893"/>
            <a:chExt cx="8532000" cy="3213573"/>
          </a:xfrm>
        </p:grpSpPr>
        <p:sp>
          <p:nvSpPr>
            <p:cNvPr id="4" name="正方形/長方形 3">
              <a:extLst>
                <a:ext uri="{FF2B5EF4-FFF2-40B4-BE49-F238E27FC236}">
                  <a16:creationId xmlns:a16="http://schemas.microsoft.com/office/drawing/2014/main" id="{6DB57652-65BC-4975-A0EF-C2A062399A0C}"/>
                </a:ext>
              </a:extLst>
            </p:cNvPr>
            <p:cNvSpPr/>
            <p:nvPr/>
          </p:nvSpPr>
          <p:spPr>
            <a:xfrm>
              <a:off x="335237" y="2605893"/>
              <a:ext cx="8532000" cy="576000"/>
            </a:xfrm>
            <a:prstGeom prst="rect">
              <a:avLst/>
            </a:prstGeom>
            <a:solidFill>
              <a:schemeClr val="accent4">
                <a:lumMod val="20000"/>
                <a:lumOff val="80000"/>
              </a:schemeClr>
            </a:solidFill>
            <a:ln w="28575">
              <a:solidFill>
                <a:schemeClr val="accent5">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A/</a:t>
              </a:r>
              <a:r>
                <a:rPr kumimoji="1" lang="ja-JP" altLang="en-US" sz="2800" dirty="0"/>
                <a:t>シンガポール</a:t>
              </a:r>
              <a:r>
                <a:rPr kumimoji="1" lang="en-US" altLang="ja-JP" sz="2800" dirty="0"/>
                <a:t>/</a:t>
              </a:r>
              <a:r>
                <a:rPr kumimoji="1" lang="ja-JP" altLang="en-US" sz="2800" dirty="0"/>
                <a:t>●●</a:t>
              </a:r>
              <a:r>
                <a:rPr kumimoji="1" lang="en-US" altLang="ja-JP" sz="2800" dirty="0"/>
                <a:t>/2015(</a:t>
              </a:r>
              <a:r>
                <a:rPr kumimoji="1" lang="ja-JP" altLang="en-US" sz="2800" dirty="0"/>
                <a:t>●●</a:t>
              </a:r>
              <a:r>
                <a:rPr kumimoji="1" lang="en-US" altLang="ja-JP" sz="2800" dirty="0"/>
                <a:t>)(</a:t>
              </a:r>
              <a:r>
                <a:rPr kumimoji="1" lang="en-US" altLang="ja-JP" sz="2800" dirty="0">
                  <a:solidFill>
                    <a:srgbClr val="FF0000"/>
                  </a:solidFill>
                </a:rPr>
                <a:t>H1N1</a:t>
              </a:r>
              <a:r>
                <a:rPr kumimoji="1" lang="en-US" altLang="ja-JP" sz="2800" dirty="0">
                  <a:solidFill>
                    <a:schemeClr val="tx1"/>
                  </a:solidFill>
                </a:rPr>
                <a:t>)</a:t>
              </a:r>
              <a:r>
                <a:rPr kumimoji="1" lang="en-US" altLang="ja-JP" sz="2800" dirty="0">
                  <a:solidFill>
                    <a:srgbClr val="FF0000"/>
                  </a:solidFill>
                </a:rPr>
                <a:t>pdm09</a:t>
              </a:r>
            </a:p>
          </p:txBody>
        </p:sp>
        <p:sp>
          <p:nvSpPr>
            <p:cNvPr id="5" name="正方形/長方形 4">
              <a:extLst>
                <a:ext uri="{FF2B5EF4-FFF2-40B4-BE49-F238E27FC236}">
                  <a16:creationId xmlns:a16="http://schemas.microsoft.com/office/drawing/2014/main" id="{63385C17-D3AB-482D-BFF2-B96832A00FA7}"/>
                </a:ext>
              </a:extLst>
            </p:cNvPr>
            <p:cNvSpPr/>
            <p:nvPr/>
          </p:nvSpPr>
          <p:spPr>
            <a:xfrm>
              <a:off x="335237" y="3485084"/>
              <a:ext cx="7103055" cy="576000"/>
            </a:xfrm>
            <a:prstGeom prst="rect">
              <a:avLst/>
            </a:prstGeom>
            <a:solidFill>
              <a:schemeClr val="accent4">
                <a:lumMod val="20000"/>
                <a:lumOff val="80000"/>
              </a:schemeClr>
            </a:solidFill>
            <a:ln w="28575">
              <a:solidFill>
                <a:schemeClr val="accent5">
                  <a:lumMod val="50000"/>
                </a:schemeClr>
              </a:solid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A/</a:t>
              </a:r>
              <a:r>
                <a:rPr kumimoji="1" lang="ja-JP" altLang="en-US" sz="2800" dirty="0"/>
                <a:t>シンガポール</a:t>
              </a:r>
              <a:r>
                <a:rPr kumimoji="1" lang="en-US" altLang="ja-JP" sz="2800" dirty="0"/>
                <a:t>/</a:t>
              </a:r>
              <a:r>
                <a:rPr kumimoji="1" lang="ja-JP" altLang="en-US" sz="2800" dirty="0"/>
                <a:t>●●</a:t>
              </a:r>
              <a:r>
                <a:rPr kumimoji="1" lang="en-US" altLang="ja-JP" sz="2800" dirty="0"/>
                <a:t>/2016(</a:t>
              </a:r>
              <a:r>
                <a:rPr kumimoji="1" lang="ja-JP" altLang="en-US" sz="2800" dirty="0"/>
                <a:t>●●</a:t>
              </a:r>
              <a:r>
                <a:rPr kumimoji="1" lang="en-US" altLang="ja-JP" sz="2800" dirty="0"/>
                <a:t>)</a:t>
              </a:r>
              <a:r>
                <a:rPr kumimoji="1" lang="ja-JP" altLang="en-US" sz="2800" dirty="0"/>
                <a:t>（</a:t>
              </a:r>
              <a:r>
                <a:rPr kumimoji="1" lang="en-US" altLang="ja-JP" sz="2800" dirty="0" err="1">
                  <a:solidFill>
                    <a:srgbClr val="FF0000"/>
                  </a:solidFill>
                </a:rPr>
                <a:t>H3N2</a:t>
              </a:r>
              <a:r>
                <a:rPr kumimoji="1" lang="en-US" altLang="ja-JP" sz="2800" dirty="0"/>
                <a:t>)</a:t>
              </a:r>
            </a:p>
          </p:txBody>
        </p:sp>
        <p:sp>
          <p:nvSpPr>
            <p:cNvPr id="6" name="正方形/長方形 5">
              <a:extLst>
                <a:ext uri="{FF2B5EF4-FFF2-40B4-BE49-F238E27FC236}">
                  <a16:creationId xmlns:a16="http://schemas.microsoft.com/office/drawing/2014/main" id="{54DC3983-EFC6-4B91-B7D1-9F47E52E2A2B}"/>
                </a:ext>
              </a:extLst>
            </p:cNvPr>
            <p:cNvSpPr/>
            <p:nvPr/>
          </p:nvSpPr>
          <p:spPr>
            <a:xfrm>
              <a:off x="364066" y="4364275"/>
              <a:ext cx="5976000" cy="576000"/>
            </a:xfrm>
            <a:prstGeom prst="rect">
              <a:avLst/>
            </a:prstGeom>
            <a:solidFill>
              <a:schemeClr val="accent3">
                <a:lumMod val="20000"/>
                <a:lumOff val="80000"/>
              </a:schemeClr>
            </a:solidFill>
            <a:ln w="28575">
              <a:solidFill>
                <a:schemeClr val="accent3">
                  <a:lumMod val="5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B/</a:t>
              </a:r>
              <a:r>
                <a:rPr kumimoji="1" lang="ja-JP" altLang="en-US" sz="2800" dirty="0"/>
                <a:t>プーケット</a:t>
              </a:r>
              <a:r>
                <a:rPr kumimoji="1" lang="en-US" altLang="ja-JP" sz="2800" dirty="0"/>
                <a:t>/</a:t>
              </a:r>
              <a:r>
                <a:rPr kumimoji="1" lang="ja-JP" altLang="en-US" sz="2800" dirty="0"/>
                <a:t>●●</a:t>
              </a:r>
              <a:r>
                <a:rPr kumimoji="1" lang="en-US" altLang="ja-JP" sz="2800" dirty="0"/>
                <a:t>/20</a:t>
              </a:r>
              <a:r>
                <a:rPr kumimoji="1" lang="ja-JP" altLang="en-US" sz="2800" dirty="0"/>
                <a:t>１３</a:t>
              </a:r>
              <a:r>
                <a:rPr kumimoji="1" lang="en-US" altLang="ja-JP" sz="2800" dirty="0"/>
                <a:t>(</a:t>
              </a:r>
              <a:r>
                <a:rPr kumimoji="1" lang="ja-JP" altLang="en-US" sz="2800" dirty="0">
                  <a:solidFill>
                    <a:srgbClr val="FF0000"/>
                  </a:solidFill>
                </a:rPr>
                <a:t>山形</a:t>
              </a:r>
              <a:r>
                <a:rPr kumimoji="1" lang="ja-JP" altLang="en-US" sz="2800" dirty="0"/>
                <a:t>系統</a:t>
              </a:r>
              <a:r>
                <a:rPr kumimoji="1" lang="en-US" altLang="ja-JP" sz="2800" dirty="0"/>
                <a:t>)</a:t>
              </a:r>
            </a:p>
          </p:txBody>
        </p:sp>
        <p:sp>
          <p:nvSpPr>
            <p:cNvPr id="7" name="正方形/長方形 6">
              <a:extLst>
                <a:ext uri="{FF2B5EF4-FFF2-40B4-BE49-F238E27FC236}">
                  <a16:creationId xmlns:a16="http://schemas.microsoft.com/office/drawing/2014/main" id="{3B3A6A7A-8B54-409D-944D-1A3EE880BBBE}"/>
                </a:ext>
              </a:extLst>
            </p:cNvPr>
            <p:cNvSpPr/>
            <p:nvPr/>
          </p:nvSpPr>
          <p:spPr>
            <a:xfrm>
              <a:off x="376103" y="5243466"/>
              <a:ext cx="6956682" cy="576000"/>
            </a:xfrm>
            <a:prstGeom prst="rect">
              <a:avLst/>
            </a:prstGeom>
            <a:solidFill>
              <a:schemeClr val="accent3">
                <a:lumMod val="20000"/>
                <a:lumOff val="80000"/>
              </a:schemeClr>
            </a:solidFill>
            <a:ln w="28575">
              <a:solidFill>
                <a:schemeClr val="accent3">
                  <a:lumMod val="50000"/>
                </a:schemeClr>
              </a:solidFill>
            </a:ln>
            <a:effectLst>
              <a:outerShdw blurRad="50800" dist="508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B/</a:t>
              </a:r>
              <a:r>
                <a:rPr kumimoji="1" lang="ja-JP" altLang="en-US" sz="2800" dirty="0"/>
                <a:t>メリーランド</a:t>
              </a:r>
              <a:r>
                <a:rPr kumimoji="1" lang="en-US" altLang="ja-JP" sz="2800" dirty="0"/>
                <a:t>/</a:t>
              </a:r>
              <a:r>
                <a:rPr kumimoji="1" lang="ja-JP" altLang="en-US" sz="2800" dirty="0"/>
                <a:t>●</a:t>
              </a:r>
              <a:r>
                <a:rPr kumimoji="1" lang="en-US" altLang="ja-JP" sz="2800" dirty="0"/>
                <a:t>/20</a:t>
              </a:r>
              <a:r>
                <a:rPr kumimoji="1" lang="ja-JP" altLang="en-US" sz="2800" dirty="0"/>
                <a:t>１</a:t>
              </a:r>
              <a:r>
                <a:rPr kumimoji="1" lang="en-US" altLang="ja-JP" sz="2800" dirty="0"/>
                <a:t>6(</a:t>
              </a:r>
              <a:r>
                <a:rPr kumimoji="1" lang="ja-JP" altLang="en-US" sz="2800" dirty="0">
                  <a:solidFill>
                    <a:srgbClr val="FF0000"/>
                  </a:solidFill>
                </a:rPr>
                <a:t>ビクトリア</a:t>
              </a:r>
              <a:r>
                <a:rPr kumimoji="1" lang="ja-JP" altLang="en-US" sz="2800" dirty="0"/>
                <a:t>系統</a:t>
              </a:r>
              <a:r>
                <a:rPr kumimoji="1" lang="en-US" altLang="ja-JP" sz="2800" dirty="0"/>
                <a:t>)</a:t>
              </a:r>
            </a:p>
          </p:txBody>
        </p:sp>
      </p:grpSp>
      <p:sp>
        <p:nvSpPr>
          <p:cNvPr id="8" name="正方形/長方形 7">
            <a:extLst>
              <a:ext uri="{FF2B5EF4-FFF2-40B4-BE49-F238E27FC236}">
                <a16:creationId xmlns:a16="http://schemas.microsoft.com/office/drawing/2014/main" id="{09A4FE47-CA1C-415A-A7EC-12A772671769}"/>
              </a:ext>
            </a:extLst>
          </p:cNvPr>
          <p:cNvSpPr/>
          <p:nvPr/>
        </p:nvSpPr>
        <p:spPr>
          <a:xfrm>
            <a:off x="463704" y="1228675"/>
            <a:ext cx="5392151" cy="491510"/>
          </a:xfrm>
          <a:prstGeom prst="rect">
            <a:avLst/>
          </a:prstGeom>
          <a:noFill/>
          <a:ln w="28575">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ワクチン株の名称について</a:t>
            </a:r>
          </a:p>
        </p:txBody>
      </p:sp>
      <p:sp>
        <p:nvSpPr>
          <p:cNvPr id="17" name="正方形/長方形 16">
            <a:extLst>
              <a:ext uri="{FF2B5EF4-FFF2-40B4-BE49-F238E27FC236}">
                <a16:creationId xmlns:a16="http://schemas.microsoft.com/office/drawing/2014/main" id="{B2A93B88-9D14-4215-AEED-708782517D3D}"/>
              </a:ext>
            </a:extLst>
          </p:cNvPr>
          <p:cNvSpPr/>
          <p:nvPr/>
        </p:nvSpPr>
        <p:spPr>
          <a:xfrm>
            <a:off x="4509847" y="1893909"/>
            <a:ext cx="4142124" cy="491510"/>
          </a:xfrm>
          <a:prstGeom prst="rect">
            <a:avLst/>
          </a:prstGeom>
          <a:solidFill>
            <a:schemeClr val="bg2">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基本となるウイルスの型</a:t>
            </a:r>
          </a:p>
        </p:txBody>
      </p:sp>
      <p:grpSp>
        <p:nvGrpSpPr>
          <p:cNvPr id="16" name="グループ化 15">
            <a:extLst>
              <a:ext uri="{FF2B5EF4-FFF2-40B4-BE49-F238E27FC236}">
                <a16:creationId xmlns:a16="http://schemas.microsoft.com/office/drawing/2014/main" id="{5A8811FD-63A4-491F-AB30-B559CC0B4C16}"/>
              </a:ext>
            </a:extLst>
          </p:cNvPr>
          <p:cNvGrpSpPr/>
          <p:nvPr/>
        </p:nvGrpSpPr>
        <p:grpSpPr>
          <a:xfrm>
            <a:off x="2628900" y="5111061"/>
            <a:ext cx="5591908" cy="1403013"/>
            <a:chOff x="2628900" y="5111061"/>
            <a:chExt cx="5591908" cy="1403013"/>
          </a:xfrm>
        </p:grpSpPr>
        <p:sp>
          <p:nvSpPr>
            <p:cNvPr id="2" name="楕円 1">
              <a:extLst>
                <a:ext uri="{FF2B5EF4-FFF2-40B4-BE49-F238E27FC236}">
                  <a16:creationId xmlns:a16="http://schemas.microsoft.com/office/drawing/2014/main" id="{8A0FD444-AD45-4566-A2B0-7E779628EF3C}"/>
                </a:ext>
              </a:extLst>
            </p:cNvPr>
            <p:cNvSpPr/>
            <p:nvPr/>
          </p:nvSpPr>
          <p:spPr>
            <a:xfrm>
              <a:off x="3978519" y="5111061"/>
              <a:ext cx="2004647" cy="761680"/>
            </a:xfrm>
            <a:prstGeom prst="ellipse">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2891C00C-88E0-4F9C-A7B8-7795089BCFB0}"/>
                </a:ext>
              </a:extLst>
            </p:cNvPr>
            <p:cNvGrpSpPr/>
            <p:nvPr/>
          </p:nvGrpSpPr>
          <p:grpSpPr>
            <a:xfrm>
              <a:off x="2628900" y="5612279"/>
              <a:ext cx="5591908" cy="901795"/>
              <a:chOff x="2628900" y="5612279"/>
              <a:chExt cx="5591908" cy="901795"/>
            </a:xfrm>
          </p:grpSpPr>
          <p:sp>
            <p:nvSpPr>
              <p:cNvPr id="11" name="正方形/長方形 10">
                <a:extLst>
                  <a:ext uri="{FF2B5EF4-FFF2-40B4-BE49-F238E27FC236}">
                    <a16:creationId xmlns:a16="http://schemas.microsoft.com/office/drawing/2014/main" id="{8DF8AC64-7CB7-43A9-A0D2-FE5F1D96F856}"/>
                  </a:ext>
                </a:extLst>
              </p:cNvPr>
              <p:cNvSpPr/>
              <p:nvPr/>
            </p:nvSpPr>
            <p:spPr>
              <a:xfrm>
                <a:off x="2628900" y="5926015"/>
                <a:ext cx="5591908" cy="588059"/>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地名はウイルスが初めて分離された地名のこと</a:t>
                </a:r>
              </a:p>
            </p:txBody>
          </p:sp>
          <p:cxnSp>
            <p:nvCxnSpPr>
              <p:cNvPr id="13" name="直線矢印コネクタ 12">
                <a:extLst>
                  <a:ext uri="{FF2B5EF4-FFF2-40B4-BE49-F238E27FC236}">
                    <a16:creationId xmlns:a16="http://schemas.microsoft.com/office/drawing/2014/main" id="{2DC0C0BC-F515-4FAC-8D36-0E61A79FA223}"/>
                  </a:ext>
                </a:extLst>
              </p:cNvPr>
              <p:cNvCxnSpPr>
                <a:cxnSpLocks/>
              </p:cNvCxnSpPr>
              <p:nvPr/>
            </p:nvCxnSpPr>
            <p:spPr>
              <a:xfrm flipV="1">
                <a:off x="4712677" y="5612279"/>
                <a:ext cx="70338" cy="339592"/>
              </a:xfrm>
              <a:prstGeom prst="straightConnector1">
                <a:avLst/>
              </a:prstGeom>
              <a:ln w="5715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22" name="グループ化 21">
            <a:extLst>
              <a:ext uri="{FF2B5EF4-FFF2-40B4-BE49-F238E27FC236}">
                <a16:creationId xmlns:a16="http://schemas.microsoft.com/office/drawing/2014/main" id="{BBC90475-FE27-41B7-A8B5-35FBDE850060}"/>
              </a:ext>
            </a:extLst>
          </p:cNvPr>
          <p:cNvGrpSpPr/>
          <p:nvPr/>
        </p:nvGrpSpPr>
        <p:grpSpPr>
          <a:xfrm>
            <a:off x="2628900" y="5279196"/>
            <a:ext cx="5732585" cy="1240364"/>
            <a:chOff x="2624504" y="5243464"/>
            <a:chExt cx="5732585" cy="1240364"/>
          </a:xfrm>
        </p:grpSpPr>
        <p:sp>
          <p:nvSpPr>
            <p:cNvPr id="18" name="楕円 17">
              <a:extLst>
                <a:ext uri="{FF2B5EF4-FFF2-40B4-BE49-F238E27FC236}">
                  <a16:creationId xmlns:a16="http://schemas.microsoft.com/office/drawing/2014/main" id="{DB27C4AB-84FC-44A6-8B91-FD638E90896A}"/>
                </a:ext>
              </a:extLst>
            </p:cNvPr>
            <p:cNvSpPr/>
            <p:nvPr/>
          </p:nvSpPr>
          <p:spPr>
            <a:xfrm>
              <a:off x="3159779" y="5243464"/>
              <a:ext cx="1060529" cy="576001"/>
            </a:xfrm>
            <a:prstGeom prst="ellipse">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582DE8B2-2736-43F9-99F5-40DBD0E7F9E6}"/>
                </a:ext>
              </a:extLst>
            </p:cNvPr>
            <p:cNvSpPr/>
            <p:nvPr/>
          </p:nvSpPr>
          <p:spPr>
            <a:xfrm>
              <a:off x="2624504" y="5895769"/>
              <a:ext cx="5732585" cy="588059"/>
            </a:xfrm>
            <a:prstGeom prst="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dirty="0"/>
                <a:t>ウイルスが初めて分離された年の事</a:t>
              </a:r>
            </a:p>
          </p:txBody>
        </p:sp>
        <p:cxnSp>
          <p:nvCxnSpPr>
            <p:cNvPr id="21" name="直線矢印コネクタ 20">
              <a:extLst>
                <a:ext uri="{FF2B5EF4-FFF2-40B4-BE49-F238E27FC236}">
                  <a16:creationId xmlns:a16="http://schemas.microsoft.com/office/drawing/2014/main" id="{877D2B92-47B2-45EC-836A-F0FCF4C6C825}"/>
                </a:ext>
              </a:extLst>
            </p:cNvPr>
            <p:cNvCxnSpPr/>
            <p:nvPr/>
          </p:nvCxnSpPr>
          <p:spPr>
            <a:xfrm flipH="1" flipV="1">
              <a:off x="3930162" y="5629325"/>
              <a:ext cx="290146" cy="308748"/>
            </a:xfrm>
            <a:prstGeom prst="straightConnector1">
              <a:avLst/>
            </a:prstGeom>
            <a:ln w="5715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7242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4876A83-3A09-4747-AAA7-54D521B9AE63}"/>
              </a:ext>
            </a:extLst>
          </p:cNvPr>
          <p:cNvSpPr/>
          <p:nvPr/>
        </p:nvSpPr>
        <p:spPr>
          <a:xfrm>
            <a:off x="489526" y="199666"/>
            <a:ext cx="8137237" cy="646545"/>
          </a:xfrm>
          <a:prstGeom prst="rect">
            <a:avLst/>
          </a:prstGeom>
          <a:ln w="28575">
            <a:solidFill>
              <a:srgbClr val="F7F7F7"/>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大腸菌の大きさはインフルエンザウイルスの</a:t>
            </a:r>
            <a:r>
              <a:rPr kumimoji="1" lang="ja-JP" altLang="en-US" sz="2800" dirty="0">
                <a:solidFill>
                  <a:srgbClr val="FF0000"/>
                </a:solidFill>
              </a:rPr>
              <a:t>約</a:t>
            </a:r>
            <a:r>
              <a:rPr kumimoji="1" lang="en-US" altLang="ja-JP" sz="2800" dirty="0">
                <a:solidFill>
                  <a:srgbClr val="FF0000"/>
                </a:solidFill>
              </a:rPr>
              <a:t>10</a:t>
            </a:r>
            <a:r>
              <a:rPr kumimoji="1" lang="ja-JP" altLang="en-US" sz="2800" dirty="0">
                <a:solidFill>
                  <a:srgbClr val="FF0000"/>
                </a:solidFill>
              </a:rPr>
              <a:t>倍</a:t>
            </a:r>
          </a:p>
        </p:txBody>
      </p:sp>
      <p:pic>
        <p:nvPicPr>
          <p:cNvPr id="9" name="図 8" descr="画面の領域">
            <a:extLst>
              <a:ext uri="{FF2B5EF4-FFF2-40B4-BE49-F238E27FC236}">
                <a16:creationId xmlns:a16="http://schemas.microsoft.com/office/drawing/2014/main" id="{9FA0B811-2325-4721-BC55-51274F1BA770}"/>
              </a:ext>
            </a:extLst>
          </p:cNvPr>
          <p:cNvPicPr>
            <a:picLocks noChangeAspect="1"/>
          </p:cNvPicPr>
          <p:nvPr/>
        </p:nvPicPr>
        <p:blipFill rotWithShape="1">
          <a:blip r:embed="rId2">
            <a:extLst>
              <a:ext uri="{28A0092B-C50C-407E-A947-70E740481C1C}">
                <a14:useLocalDpi xmlns:a14="http://schemas.microsoft.com/office/drawing/2010/main" val="0"/>
              </a:ext>
            </a:extLst>
          </a:blip>
          <a:srcRect l="2839" t="3339" r="627"/>
          <a:stretch/>
        </p:blipFill>
        <p:spPr>
          <a:xfrm>
            <a:off x="1780617" y="1261077"/>
            <a:ext cx="5196797" cy="4227949"/>
          </a:xfrm>
          <a:prstGeom prst="rect">
            <a:avLst/>
          </a:prstGeom>
          <a:ln w="22225">
            <a:noFill/>
          </a:ln>
          <a:effectLst>
            <a:outerShdw blurRad="50800" dist="76200" dir="2700000" algn="tl" rotWithShape="0">
              <a:prstClr val="black">
                <a:alpha val="40000"/>
              </a:prstClr>
            </a:outerShdw>
          </a:effectLst>
        </p:spPr>
      </p:pic>
      <p:cxnSp>
        <p:nvCxnSpPr>
          <p:cNvPr id="3" name="直線矢印コネクタ 2">
            <a:extLst>
              <a:ext uri="{FF2B5EF4-FFF2-40B4-BE49-F238E27FC236}">
                <a16:creationId xmlns:a16="http://schemas.microsoft.com/office/drawing/2014/main" id="{1BBDCE08-9572-4326-8327-6C5AE396161A}"/>
              </a:ext>
            </a:extLst>
          </p:cNvPr>
          <p:cNvCxnSpPr>
            <a:cxnSpLocks/>
          </p:cNvCxnSpPr>
          <p:nvPr/>
        </p:nvCxnSpPr>
        <p:spPr>
          <a:xfrm flipV="1">
            <a:off x="3961630" y="3716867"/>
            <a:ext cx="695037" cy="982133"/>
          </a:xfrm>
          <a:prstGeom prst="straightConnector1">
            <a:avLst/>
          </a:prstGeom>
          <a:ln w="76200">
            <a:solidFill>
              <a:srgbClr val="FFFF00"/>
            </a:solidFill>
            <a:headEnd type="triangle"/>
            <a:tailEnd type="triangle"/>
          </a:ln>
          <a:effectLst>
            <a:outerShdw blurRad="50800" dist="889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5040CAB6-10DA-42FC-A200-5CFCE5641567}"/>
              </a:ext>
            </a:extLst>
          </p:cNvPr>
          <p:cNvSpPr/>
          <p:nvPr/>
        </p:nvSpPr>
        <p:spPr>
          <a:xfrm>
            <a:off x="1626578" y="5758471"/>
            <a:ext cx="6750804" cy="646545"/>
          </a:xfrm>
          <a:prstGeom prst="rect">
            <a:avLst/>
          </a:prstGeom>
          <a:solidFill>
            <a:schemeClr val="accent4">
              <a:lumMod val="20000"/>
              <a:lumOff val="80000"/>
            </a:schemeClr>
          </a:solidFill>
          <a:ln w="19050">
            <a:noFill/>
          </a:ln>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大腸菌の大きさは</a:t>
            </a:r>
            <a:r>
              <a:rPr kumimoji="1" lang="en-US" altLang="ja-JP" sz="2800" dirty="0">
                <a:solidFill>
                  <a:srgbClr val="FF0000"/>
                </a:solidFill>
              </a:rPr>
              <a:t>1000</a:t>
            </a:r>
            <a:r>
              <a:rPr kumimoji="1" lang="ja-JP" altLang="en-US" sz="2800" dirty="0">
                <a:solidFill>
                  <a:srgbClr val="FF0000"/>
                </a:solidFill>
              </a:rPr>
              <a:t>分の１㎜＝１</a:t>
            </a:r>
            <a:r>
              <a:rPr kumimoji="1" lang="en-US" altLang="ja-JP" sz="2800" dirty="0">
                <a:solidFill>
                  <a:srgbClr val="FF0000"/>
                </a:solidFill>
              </a:rPr>
              <a:t>μ</a:t>
            </a:r>
            <a:r>
              <a:rPr kumimoji="1" lang="ja-JP" altLang="en-US" sz="2800" dirty="0">
                <a:solidFill>
                  <a:srgbClr val="FF0000"/>
                </a:solidFill>
              </a:rPr>
              <a:t>ｍ</a:t>
            </a:r>
          </a:p>
        </p:txBody>
      </p:sp>
      <p:sp>
        <p:nvSpPr>
          <p:cNvPr id="2" name="矢印: 上 1">
            <a:extLst>
              <a:ext uri="{FF2B5EF4-FFF2-40B4-BE49-F238E27FC236}">
                <a16:creationId xmlns:a16="http://schemas.microsoft.com/office/drawing/2014/main" id="{133D1AE7-CE61-4A87-98FA-418732B596D2}"/>
              </a:ext>
            </a:extLst>
          </p:cNvPr>
          <p:cNvSpPr/>
          <p:nvPr/>
        </p:nvSpPr>
        <p:spPr>
          <a:xfrm rot="19340153">
            <a:off x="4718782" y="4269955"/>
            <a:ext cx="470396" cy="1501226"/>
          </a:xfrm>
          <a:prstGeom prst="upArrow">
            <a:avLst/>
          </a:prstGeom>
          <a:solidFill>
            <a:srgbClr val="FF0000"/>
          </a:solidFill>
          <a:ln>
            <a:solidFill>
              <a:schemeClr val="bg1"/>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96BA01BE-2D0B-4DAA-BA7F-960719CE142D}"/>
              </a:ext>
            </a:extLst>
          </p:cNvPr>
          <p:cNvSpPr/>
          <p:nvPr/>
        </p:nvSpPr>
        <p:spPr>
          <a:xfrm>
            <a:off x="1043129" y="1177409"/>
            <a:ext cx="7178004" cy="1311563"/>
          </a:xfrm>
          <a:prstGeom prst="roundRect">
            <a:avLst/>
          </a:prstGeom>
          <a:solidFill>
            <a:schemeClr val="accent1">
              <a:lumMod val="20000"/>
              <a:lumOff val="80000"/>
            </a:schemeClr>
          </a:solidFill>
          <a:ln w="19050">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rPr>
              <a:t>ちなみに</a:t>
            </a:r>
            <a:r>
              <a:rPr kumimoji="1" lang="en-US" altLang="ja-JP" sz="3200" dirty="0" err="1">
                <a:solidFill>
                  <a:srgbClr val="FF0000"/>
                </a:solidFill>
                <a:latin typeface="+mj-ea"/>
                <a:ea typeface="+mj-ea"/>
              </a:rPr>
              <a:t>PM</a:t>
            </a:r>
            <a:r>
              <a:rPr kumimoji="1" lang="en-US" altLang="ja-JP" sz="3200" dirty="0" err="1">
                <a:solidFill>
                  <a:srgbClr val="FF0000"/>
                </a:solidFill>
              </a:rPr>
              <a:t>2.5</a:t>
            </a:r>
            <a:r>
              <a:rPr kumimoji="1" lang="ja-JP" altLang="en-US" sz="3200" dirty="0">
                <a:solidFill>
                  <a:schemeClr val="tx1"/>
                </a:solidFill>
              </a:rPr>
              <a:t>という粒子は</a:t>
            </a:r>
            <a:r>
              <a:rPr kumimoji="1" lang="en-US" altLang="ja-JP" sz="3200" dirty="0" err="1">
                <a:solidFill>
                  <a:srgbClr val="FF0000"/>
                </a:solidFill>
                <a:latin typeface="+mj-lt"/>
                <a:ea typeface="+mj-ea"/>
              </a:rPr>
              <a:t>2.5μm</a:t>
            </a:r>
            <a:r>
              <a:rPr kumimoji="1" lang="ja-JP" altLang="en-US" sz="3200" dirty="0">
                <a:solidFill>
                  <a:srgbClr val="FF0000"/>
                </a:solidFill>
              </a:rPr>
              <a:t>以下</a:t>
            </a:r>
            <a:r>
              <a:rPr kumimoji="1" lang="ja-JP" altLang="en-US" sz="3200" dirty="0">
                <a:solidFill>
                  <a:schemeClr val="tx1"/>
                </a:solidFill>
              </a:rPr>
              <a:t>。</a:t>
            </a:r>
            <a:endParaRPr kumimoji="1" lang="en-US" altLang="ja-JP" sz="3200" dirty="0">
              <a:solidFill>
                <a:schemeClr val="tx1"/>
              </a:solidFill>
            </a:endParaRPr>
          </a:p>
          <a:p>
            <a:r>
              <a:rPr kumimoji="1" lang="ja-JP" altLang="en-US" sz="3200" dirty="0">
                <a:solidFill>
                  <a:schemeClr val="tx1"/>
                </a:solidFill>
              </a:rPr>
              <a:t>大腸菌より少し大きいくらいの粒子。</a:t>
            </a:r>
          </a:p>
        </p:txBody>
      </p:sp>
    </p:spTree>
    <p:extLst>
      <p:ext uri="{BB962C8B-B14F-4D97-AF65-F5344CB8AC3E}">
        <p14:creationId xmlns:p14="http://schemas.microsoft.com/office/powerpoint/2010/main" val="413286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8E500A3-6192-40BB-B942-741158AEEDE5}"/>
              </a:ext>
            </a:extLst>
          </p:cNvPr>
          <p:cNvSpPr/>
          <p:nvPr/>
        </p:nvSpPr>
        <p:spPr>
          <a:xfrm>
            <a:off x="364066" y="343926"/>
            <a:ext cx="7620000" cy="626534"/>
          </a:xfrm>
          <a:prstGeom prst="rect">
            <a:avLst/>
          </a:prstGeom>
          <a:solidFill>
            <a:schemeClr val="accent1">
              <a:lumMod val="20000"/>
              <a:lumOff val="80000"/>
            </a:schemeClr>
          </a:solidFill>
          <a:ln w="1270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dirty="0"/>
              <a:t>2018/2019</a:t>
            </a:r>
            <a:r>
              <a:rPr kumimoji="1" lang="ja-JP" altLang="en-US" sz="2800" dirty="0"/>
              <a:t>年のインフルエンザワクチン製造株</a:t>
            </a:r>
          </a:p>
        </p:txBody>
      </p:sp>
      <p:grpSp>
        <p:nvGrpSpPr>
          <p:cNvPr id="14" name="グループ化 13">
            <a:extLst>
              <a:ext uri="{FF2B5EF4-FFF2-40B4-BE49-F238E27FC236}">
                <a16:creationId xmlns:a16="http://schemas.microsoft.com/office/drawing/2014/main" id="{B482630E-DE8D-436E-9A25-6B22F3B69A1B}"/>
              </a:ext>
            </a:extLst>
          </p:cNvPr>
          <p:cNvGrpSpPr/>
          <p:nvPr/>
        </p:nvGrpSpPr>
        <p:grpSpPr>
          <a:xfrm>
            <a:off x="335237" y="2605893"/>
            <a:ext cx="8532000" cy="3213573"/>
            <a:chOff x="335237" y="2605893"/>
            <a:chExt cx="8532000" cy="3213573"/>
          </a:xfrm>
        </p:grpSpPr>
        <p:sp>
          <p:nvSpPr>
            <p:cNvPr id="4" name="正方形/長方形 3">
              <a:extLst>
                <a:ext uri="{FF2B5EF4-FFF2-40B4-BE49-F238E27FC236}">
                  <a16:creationId xmlns:a16="http://schemas.microsoft.com/office/drawing/2014/main" id="{6DB57652-65BC-4975-A0EF-C2A062399A0C}"/>
                </a:ext>
              </a:extLst>
            </p:cNvPr>
            <p:cNvSpPr/>
            <p:nvPr/>
          </p:nvSpPr>
          <p:spPr>
            <a:xfrm>
              <a:off x="335237" y="2605893"/>
              <a:ext cx="8532000" cy="576000"/>
            </a:xfrm>
            <a:prstGeom prst="rect">
              <a:avLst/>
            </a:prstGeom>
            <a:solidFill>
              <a:schemeClr val="accent4">
                <a:lumMod val="20000"/>
                <a:lumOff val="80000"/>
              </a:schemeClr>
            </a:solidFill>
            <a:ln w="28575">
              <a:solidFill>
                <a:schemeClr val="accent5">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A/</a:t>
              </a:r>
              <a:r>
                <a:rPr kumimoji="1" lang="ja-JP" altLang="en-US" sz="2800" dirty="0"/>
                <a:t>シンガポール</a:t>
              </a:r>
              <a:r>
                <a:rPr kumimoji="1" lang="en-US" altLang="ja-JP" sz="2800" dirty="0"/>
                <a:t>/</a:t>
              </a:r>
              <a:r>
                <a:rPr kumimoji="1" lang="ja-JP" altLang="en-US" sz="2800" dirty="0"/>
                <a:t>●●</a:t>
              </a:r>
              <a:r>
                <a:rPr kumimoji="1" lang="en-US" altLang="ja-JP" sz="2800" dirty="0"/>
                <a:t>/2015(</a:t>
              </a:r>
              <a:r>
                <a:rPr kumimoji="1" lang="ja-JP" altLang="en-US" sz="2800" dirty="0"/>
                <a:t>●●</a:t>
              </a:r>
              <a:r>
                <a:rPr kumimoji="1" lang="en-US" altLang="ja-JP" sz="2800" dirty="0"/>
                <a:t>)(</a:t>
              </a:r>
              <a:r>
                <a:rPr kumimoji="1" lang="en-US" altLang="ja-JP" sz="2800" dirty="0">
                  <a:solidFill>
                    <a:srgbClr val="FF0000"/>
                  </a:solidFill>
                </a:rPr>
                <a:t>H1N1</a:t>
              </a:r>
              <a:r>
                <a:rPr kumimoji="1" lang="en-US" altLang="ja-JP" sz="2800" dirty="0">
                  <a:solidFill>
                    <a:schemeClr val="tx1"/>
                  </a:solidFill>
                </a:rPr>
                <a:t>)</a:t>
              </a:r>
              <a:r>
                <a:rPr kumimoji="1" lang="en-US" altLang="ja-JP" sz="2800" dirty="0">
                  <a:solidFill>
                    <a:srgbClr val="FF0000"/>
                  </a:solidFill>
                </a:rPr>
                <a:t>pdm09</a:t>
              </a:r>
            </a:p>
          </p:txBody>
        </p:sp>
        <p:sp>
          <p:nvSpPr>
            <p:cNvPr id="5" name="正方形/長方形 4">
              <a:extLst>
                <a:ext uri="{FF2B5EF4-FFF2-40B4-BE49-F238E27FC236}">
                  <a16:creationId xmlns:a16="http://schemas.microsoft.com/office/drawing/2014/main" id="{63385C17-D3AB-482D-BFF2-B96832A00FA7}"/>
                </a:ext>
              </a:extLst>
            </p:cNvPr>
            <p:cNvSpPr/>
            <p:nvPr/>
          </p:nvSpPr>
          <p:spPr>
            <a:xfrm>
              <a:off x="335237" y="3485084"/>
              <a:ext cx="7103055" cy="576000"/>
            </a:xfrm>
            <a:prstGeom prst="rect">
              <a:avLst/>
            </a:prstGeom>
            <a:solidFill>
              <a:schemeClr val="accent4">
                <a:lumMod val="20000"/>
                <a:lumOff val="80000"/>
              </a:schemeClr>
            </a:solidFill>
            <a:ln w="28575">
              <a:solidFill>
                <a:schemeClr val="accent5">
                  <a:lumMod val="50000"/>
                </a:schemeClr>
              </a:solid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A/</a:t>
              </a:r>
              <a:r>
                <a:rPr kumimoji="1" lang="ja-JP" altLang="en-US" sz="2800" dirty="0"/>
                <a:t>シンガポール</a:t>
              </a:r>
              <a:r>
                <a:rPr kumimoji="1" lang="en-US" altLang="ja-JP" sz="2800" dirty="0"/>
                <a:t>/</a:t>
              </a:r>
              <a:r>
                <a:rPr kumimoji="1" lang="ja-JP" altLang="en-US" sz="2800" dirty="0"/>
                <a:t>●●</a:t>
              </a:r>
              <a:r>
                <a:rPr kumimoji="1" lang="en-US" altLang="ja-JP" sz="2800" dirty="0"/>
                <a:t>/2016(</a:t>
              </a:r>
              <a:r>
                <a:rPr kumimoji="1" lang="ja-JP" altLang="en-US" sz="2800" dirty="0"/>
                <a:t>●●</a:t>
              </a:r>
              <a:r>
                <a:rPr kumimoji="1" lang="en-US" altLang="ja-JP" sz="2800" dirty="0"/>
                <a:t>)</a:t>
              </a:r>
              <a:r>
                <a:rPr kumimoji="1" lang="ja-JP" altLang="en-US" sz="2800" dirty="0"/>
                <a:t>（</a:t>
              </a:r>
              <a:r>
                <a:rPr kumimoji="1" lang="en-US" altLang="ja-JP" sz="2800" dirty="0" err="1">
                  <a:solidFill>
                    <a:srgbClr val="FF0000"/>
                  </a:solidFill>
                </a:rPr>
                <a:t>H3N2</a:t>
              </a:r>
              <a:r>
                <a:rPr kumimoji="1" lang="en-US" altLang="ja-JP" sz="2800" dirty="0"/>
                <a:t>)</a:t>
              </a:r>
            </a:p>
          </p:txBody>
        </p:sp>
        <p:sp>
          <p:nvSpPr>
            <p:cNvPr id="6" name="正方形/長方形 5">
              <a:extLst>
                <a:ext uri="{FF2B5EF4-FFF2-40B4-BE49-F238E27FC236}">
                  <a16:creationId xmlns:a16="http://schemas.microsoft.com/office/drawing/2014/main" id="{54DC3983-EFC6-4B91-B7D1-9F47E52E2A2B}"/>
                </a:ext>
              </a:extLst>
            </p:cNvPr>
            <p:cNvSpPr/>
            <p:nvPr/>
          </p:nvSpPr>
          <p:spPr>
            <a:xfrm>
              <a:off x="364066" y="4364275"/>
              <a:ext cx="5976000" cy="576000"/>
            </a:xfrm>
            <a:prstGeom prst="rect">
              <a:avLst/>
            </a:prstGeom>
            <a:solidFill>
              <a:schemeClr val="accent3">
                <a:lumMod val="20000"/>
                <a:lumOff val="80000"/>
              </a:schemeClr>
            </a:solidFill>
            <a:ln w="28575">
              <a:solidFill>
                <a:schemeClr val="accent3">
                  <a:lumMod val="5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B/</a:t>
              </a:r>
              <a:r>
                <a:rPr kumimoji="1" lang="ja-JP" altLang="en-US" sz="2800" dirty="0"/>
                <a:t>プーケット</a:t>
              </a:r>
              <a:r>
                <a:rPr kumimoji="1" lang="en-US" altLang="ja-JP" sz="2800" dirty="0"/>
                <a:t>/</a:t>
              </a:r>
              <a:r>
                <a:rPr kumimoji="1" lang="ja-JP" altLang="en-US" sz="2800" dirty="0"/>
                <a:t>●●</a:t>
              </a:r>
              <a:r>
                <a:rPr kumimoji="1" lang="en-US" altLang="ja-JP" sz="2800" dirty="0"/>
                <a:t>/20</a:t>
              </a:r>
              <a:r>
                <a:rPr kumimoji="1" lang="ja-JP" altLang="en-US" sz="2800" dirty="0"/>
                <a:t>１３</a:t>
              </a:r>
              <a:r>
                <a:rPr kumimoji="1" lang="en-US" altLang="ja-JP" sz="2800" dirty="0"/>
                <a:t>(</a:t>
              </a:r>
              <a:r>
                <a:rPr kumimoji="1" lang="ja-JP" altLang="en-US" sz="2800" dirty="0">
                  <a:solidFill>
                    <a:srgbClr val="FF0000"/>
                  </a:solidFill>
                </a:rPr>
                <a:t>山形</a:t>
              </a:r>
              <a:r>
                <a:rPr kumimoji="1" lang="ja-JP" altLang="en-US" sz="2800" dirty="0"/>
                <a:t>系統</a:t>
              </a:r>
              <a:r>
                <a:rPr kumimoji="1" lang="en-US" altLang="ja-JP" sz="2800" dirty="0"/>
                <a:t>)</a:t>
              </a:r>
            </a:p>
          </p:txBody>
        </p:sp>
        <p:sp>
          <p:nvSpPr>
            <p:cNvPr id="7" name="正方形/長方形 6">
              <a:extLst>
                <a:ext uri="{FF2B5EF4-FFF2-40B4-BE49-F238E27FC236}">
                  <a16:creationId xmlns:a16="http://schemas.microsoft.com/office/drawing/2014/main" id="{3B3A6A7A-8B54-409D-944D-1A3EE880BBBE}"/>
                </a:ext>
              </a:extLst>
            </p:cNvPr>
            <p:cNvSpPr/>
            <p:nvPr/>
          </p:nvSpPr>
          <p:spPr>
            <a:xfrm>
              <a:off x="376103" y="5243466"/>
              <a:ext cx="6956682" cy="576000"/>
            </a:xfrm>
            <a:prstGeom prst="rect">
              <a:avLst/>
            </a:prstGeom>
            <a:solidFill>
              <a:schemeClr val="accent3">
                <a:lumMod val="20000"/>
                <a:lumOff val="80000"/>
              </a:schemeClr>
            </a:solidFill>
            <a:ln w="28575">
              <a:solidFill>
                <a:schemeClr val="accent3">
                  <a:lumMod val="50000"/>
                </a:schemeClr>
              </a:solidFill>
            </a:ln>
            <a:effectLst>
              <a:outerShdw blurRad="50800" dist="508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B/</a:t>
              </a:r>
              <a:r>
                <a:rPr kumimoji="1" lang="ja-JP" altLang="en-US" sz="2800" dirty="0"/>
                <a:t>メリーランド</a:t>
              </a:r>
              <a:r>
                <a:rPr kumimoji="1" lang="en-US" altLang="ja-JP" sz="2800" dirty="0"/>
                <a:t>/</a:t>
              </a:r>
              <a:r>
                <a:rPr kumimoji="1" lang="ja-JP" altLang="en-US" sz="2800" dirty="0"/>
                <a:t>●</a:t>
              </a:r>
              <a:r>
                <a:rPr kumimoji="1" lang="en-US" altLang="ja-JP" sz="2800" dirty="0"/>
                <a:t>/20</a:t>
              </a:r>
              <a:r>
                <a:rPr kumimoji="1" lang="ja-JP" altLang="en-US" sz="2800" dirty="0"/>
                <a:t>１</a:t>
              </a:r>
              <a:r>
                <a:rPr kumimoji="1" lang="en-US" altLang="ja-JP" sz="2800" dirty="0"/>
                <a:t>6(</a:t>
              </a:r>
              <a:r>
                <a:rPr kumimoji="1" lang="ja-JP" altLang="en-US" sz="2800" dirty="0">
                  <a:solidFill>
                    <a:srgbClr val="FF0000"/>
                  </a:solidFill>
                </a:rPr>
                <a:t>ビクトリア</a:t>
              </a:r>
              <a:r>
                <a:rPr kumimoji="1" lang="ja-JP" altLang="en-US" sz="2800" dirty="0"/>
                <a:t>系統</a:t>
              </a:r>
              <a:r>
                <a:rPr kumimoji="1" lang="en-US" altLang="ja-JP" sz="2800" dirty="0"/>
                <a:t>)</a:t>
              </a:r>
            </a:p>
          </p:txBody>
        </p:sp>
      </p:grpSp>
      <p:sp>
        <p:nvSpPr>
          <p:cNvPr id="8" name="正方形/長方形 7">
            <a:extLst>
              <a:ext uri="{FF2B5EF4-FFF2-40B4-BE49-F238E27FC236}">
                <a16:creationId xmlns:a16="http://schemas.microsoft.com/office/drawing/2014/main" id="{09A4FE47-CA1C-415A-A7EC-12A772671769}"/>
              </a:ext>
            </a:extLst>
          </p:cNvPr>
          <p:cNvSpPr/>
          <p:nvPr/>
        </p:nvSpPr>
        <p:spPr>
          <a:xfrm>
            <a:off x="463704" y="1228675"/>
            <a:ext cx="5392151" cy="491510"/>
          </a:xfrm>
          <a:prstGeom prst="rect">
            <a:avLst/>
          </a:prstGeom>
          <a:noFill/>
          <a:ln w="28575">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ワクチン株の名称について</a:t>
            </a:r>
          </a:p>
        </p:txBody>
      </p:sp>
      <p:sp>
        <p:nvSpPr>
          <p:cNvPr id="17" name="正方形/長方形 16">
            <a:extLst>
              <a:ext uri="{FF2B5EF4-FFF2-40B4-BE49-F238E27FC236}">
                <a16:creationId xmlns:a16="http://schemas.microsoft.com/office/drawing/2014/main" id="{B2A93B88-9D14-4215-AEED-708782517D3D}"/>
              </a:ext>
            </a:extLst>
          </p:cNvPr>
          <p:cNvSpPr/>
          <p:nvPr/>
        </p:nvSpPr>
        <p:spPr>
          <a:xfrm>
            <a:off x="4509847" y="1893909"/>
            <a:ext cx="4142124" cy="491510"/>
          </a:xfrm>
          <a:prstGeom prst="rect">
            <a:avLst/>
          </a:prstGeom>
          <a:solidFill>
            <a:schemeClr val="bg2">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基本となるウイルスの型</a:t>
            </a:r>
          </a:p>
        </p:txBody>
      </p:sp>
      <p:grpSp>
        <p:nvGrpSpPr>
          <p:cNvPr id="20" name="グループ化 19">
            <a:extLst>
              <a:ext uri="{FF2B5EF4-FFF2-40B4-BE49-F238E27FC236}">
                <a16:creationId xmlns:a16="http://schemas.microsoft.com/office/drawing/2014/main" id="{8D6B177B-2B37-40F7-AD36-E234980AA9EE}"/>
              </a:ext>
            </a:extLst>
          </p:cNvPr>
          <p:cNvGrpSpPr/>
          <p:nvPr/>
        </p:nvGrpSpPr>
        <p:grpSpPr>
          <a:xfrm>
            <a:off x="249632" y="2520684"/>
            <a:ext cx="2774572" cy="3411022"/>
            <a:chOff x="596765" y="2521819"/>
            <a:chExt cx="2774572" cy="3411022"/>
          </a:xfrm>
        </p:grpSpPr>
        <p:sp>
          <p:nvSpPr>
            <p:cNvPr id="23" name="楕円 22">
              <a:extLst>
                <a:ext uri="{FF2B5EF4-FFF2-40B4-BE49-F238E27FC236}">
                  <a16:creationId xmlns:a16="http://schemas.microsoft.com/office/drawing/2014/main" id="{6BBCE5EC-2C67-492A-BBD5-FE2C3E42A790}"/>
                </a:ext>
              </a:extLst>
            </p:cNvPr>
            <p:cNvSpPr/>
            <p:nvPr/>
          </p:nvSpPr>
          <p:spPr>
            <a:xfrm>
              <a:off x="596765" y="2521819"/>
              <a:ext cx="2620567" cy="7892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E0057FA1-0AD2-488D-A03A-760570F08CD8}"/>
                </a:ext>
              </a:extLst>
            </p:cNvPr>
            <p:cNvSpPr/>
            <p:nvPr/>
          </p:nvSpPr>
          <p:spPr>
            <a:xfrm>
              <a:off x="750771" y="3475106"/>
              <a:ext cx="2620566" cy="6087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0B4E8652-7E8C-44E7-8D65-EEEF82EB1717}"/>
                </a:ext>
              </a:extLst>
            </p:cNvPr>
            <p:cNvSpPr/>
            <p:nvPr/>
          </p:nvSpPr>
          <p:spPr>
            <a:xfrm>
              <a:off x="635266" y="4253623"/>
              <a:ext cx="2040199" cy="7892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A21A6A3A-D523-4955-83F6-29F2EAA2F669}"/>
                </a:ext>
              </a:extLst>
            </p:cNvPr>
            <p:cNvSpPr/>
            <p:nvPr/>
          </p:nvSpPr>
          <p:spPr>
            <a:xfrm>
              <a:off x="664142" y="5143569"/>
              <a:ext cx="2347059" cy="7892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 name="グループ化 8">
            <a:extLst>
              <a:ext uri="{FF2B5EF4-FFF2-40B4-BE49-F238E27FC236}">
                <a16:creationId xmlns:a16="http://schemas.microsoft.com/office/drawing/2014/main" id="{31542114-4792-4B57-848B-30196519AD87}"/>
              </a:ext>
            </a:extLst>
          </p:cNvPr>
          <p:cNvGrpSpPr/>
          <p:nvPr/>
        </p:nvGrpSpPr>
        <p:grpSpPr>
          <a:xfrm>
            <a:off x="3233367" y="3267102"/>
            <a:ext cx="5772862" cy="3213573"/>
            <a:chOff x="2946132" y="3300501"/>
            <a:chExt cx="5772862" cy="3213573"/>
          </a:xfrm>
          <a:solidFill>
            <a:schemeClr val="accent3">
              <a:lumMod val="20000"/>
              <a:lumOff val="80000"/>
            </a:schemeClr>
          </a:solidFill>
        </p:grpSpPr>
        <p:sp>
          <p:nvSpPr>
            <p:cNvPr id="28" name="正方形/長方形 27">
              <a:extLst>
                <a:ext uri="{FF2B5EF4-FFF2-40B4-BE49-F238E27FC236}">
                  <a16:creationId xmlns:a16="http://schemas.microsoft.com/office/drawing/2014/main" id="{A1F37DB3-034D-4AEE-BD02-56CA057F171C}"/>
                </a:ext>
              </a:extLst>
            </p:cNvPr>
            <p:cNvSpPr/>
            <p:nvPr/>
          </p:nvSpPr>
          <p:spPr>
            <a:xfrm>
              <a:off x="2946132" y="3300501"/>
              <a:ext cx="5772862" cy="3213573"/>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solidFill>
                  <a:schemeClr val="tx1"/>
                </a:solidFill>
              </a:endParaRPr>
            </a:p>
          </p:txBody>
        </p:sp>
        <p:sp>
          <p:nvSpPr>
            <p:cNvPr id="29" name="正方形/長方形 28">
              <a:extLst>
                <a:ext uri="{FF2B5EF4-FFF2-40B4-BE49-F238E27FC236}">
                  <a16:creationId xmlns:a16="http://schemas.microsoft.com/office/drawing/2014/main" id="{C748D0E8-4EE9-474D-990C-AB9320D265B4}"/>
                </a:ext>
              </a:extLst>
            </p:cNvPr>
            <p:cNvSpPr/>
            <p:nvPr/>
          </p:nvSpPr>
          <p:spPr>
            <a:xfrm>
              <a:off x="3024204" y="3562118"/>
              <a:ext cx="5600255" cy="9245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抗原変異を起こした亜型のウイルス</a:t>
              </a:r>
              <a:endParaRPr kumimoji="1" lang="en-US" altLang="ja-JP" sz="2800" dirty="0">
                <a:solidFill>
                  <a:schemeClr val="tx1"/>
                </a:solidFill>
              </a:endParaRPr>
            </a:p>
            <a:p>
              <a:r>
                <a:rPr kumimoji="1" lang="ja-JP" altLang="en-US" sz="2800" dirty="0">
                  <a:solidFill>
                    <a:schemeClr val="tx1"/>
                  </a:solidFill>
                </a:rPr>
                <a:t>が最初に分離された場所。</a:t>
              </a:r>
            </a:p>
          </p:txBody>
        </p:sp>
        <p:sp>
          <p:nvSpPr>
            <p:cNvPr id="30" name="正方形/長方形 29">
              <a:extLst>
                <a:ext uri="{FF2B5EF4-FFF2-40B4-BE49-F238E27FC236}">
                  <a16:creationId xmlns:a16="http://schemas.microsoft.com/office/drawing/2014/main" id="{8E015C97-F787-4729-81F7-9F15FE8BFD5D}"/>
                </a:ext>
              </a:extLst>
            </p:cNvPr>
            <p:cNvSpPr/>
            <p:nvPr/>
          </p:nvSpPr>
          <p:spPr>
            <a:xfrm>
              <a:off x="3024203" y="4716766"/>
              <a:ext cx="5600255" cy="12149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ちなみに、この亜型と今年流行する</a:t>
              </a:r>
              <a:endParaRPr kumimoji="1" lang="en-US" altLang="ja-JP" sz="2800" dirty="0">
                <a:solidFill>
                  <a:schemeClr val="tx1"/>
                </a:solidFill>
              </a:endParaRPr>
            </a:p>
            <a:p>
              <a:r>
                <a:rPr kumimoji="1" lang="ja-JP" altLang="en-US" sz="2800" dirty="0">
                  <a:solidFill>
                    <a:schemeClr val="tx1"/>
                  </a:solidFill>
                </a:rPr>
                <a:t>型が</a:t>
              </a:r>
              <a:r>
                <a:rPr kumimoji="1" lang="ja-JP" altLang="en-US" sz="2800" dirty="0">
                  <a:solidFill>
                    <a:srgbClr val="FF0000"/>
                  </a:solidFill>
                </a:rPr>
                <a:t>合致</a:t>
              </a:r>
              <a:r>
                <a:rPr kumimoji="1" lang="ja-JP" altLang="en-US" sz="2800" dirty="0">
                  <a:solidFill>
                    <a:schemeClr val="tx1"/>
                  </a:solidFill>
                </a:rPr>
                <a:t>すれば予防できる</a:t>
              </a:r>
            </a:p>
          </p:txBody>
        </p:sp>
      </p:grpSp>
      <p:sp>
        <p:nvSpPr>
          <p:cNvPr id="31" name="正方形/長方形 30">
            <a:extLst>
              <a:ext uri="{FF2B5EF4-FFF2-40B4-BE49-F238E27FC236}">
                <a16:creationId xmlns:a16="http://schemas.microsoft.com/office/drawing/2014/main" id="{6DC76C04-99F5-4EBC-A087-306497A99DD7}"/>
              </a:ext>
            </a:extLst>
          </p:cNvPr>
          <p:cNvSpPr/>
          <p:nvPr/>
        </p:nvSpPr>
        <p:spPr>
          <a:xfrm>
            <a:off x="7574530" y="5238907"/>
            <a:ext cx="1095418" cy="482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rgbClr val="FF0000"/>
                </a:solidFill>
              </a:rPr>
              <a:t>はず</a:t>
            </a:r>
            <a:r>
              <a:rPr kumimoji="1" lang="ja-JP" altLang="en-US" sz="2800" dirty="0">
                <a:solidFill>
                  <a:schemeClr val="tx1"/>
                </a:solidFill>
              </a:rPr>
              <a:t>。</a:t>
            </a:r>
          </a:p>
        </p:txBody>
      </p:sp>
    </p:spTree>
    <p:extLst>
      <p:ext uri="{BB962C8B-B14F-4D97-AF65-F5344CB8AC3E}">
        <p14:creationId xmlns:p14="http://schemas.microsoft.com/office/powerpoint/2010/main" val="266996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63385C17-D3AB-482D-BFF2-B96832A00FA7}"/>
              </a:ext>
            </a:extLst>
          </p:cNvPr>
          <p:cNvSpPr/>
          <p:nvPr/>
        </p:nvSpPr>
        <p:spPr>
          <a:xfrm>
            <a:off x="2591542" y="2332753"/>
            <a:ext cx="6104467" cy="576000"/>
          </a:xfrm>
          <a:prstGeom prst="rect">
            <a:avLst/>
          </a:prstGeom>
          <a:solidFill>
            <a:schemeClr val="accent4">
              <a:lumMod val="20000"/>
              <a:lumOff val="80000"/>
            </a:schemeClr>
          </a:solidFill>
          <a:ln w="28575">
            <a:solidFill>
              <a:schemeClr val="accent5">
                <a:lumMod val="50000"/>
              </a:schemeClr>
            </a:solid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A/</a:t>
            </a:r>
            <a:r>
              <a:rPr kumimoji="1" lang="ja-JP" altLang="en-US" sz="2800" dirty="0"/>
              <a:t>香港</a:t>
            </a:r>
            <a:r>
              <a:rPr kumimoji="1" lang="en-US" altLang="ja-JP" sz="2800" dirty="0"/>
              <a:t>/</a:t>
            </a:r>
            <a:r>
              <a:rPr kumimoji="1" lang="ja-JP" altLang="en-US" sz="2800" dirty="0"/>
              <a:t>●●</a:t>
            </a:r>
            <a:r>
              <a:rPr kumimoji="1" lang="en-US" altLang="ja-JP" sz="2800" dirty="0"/>
              <a:t>/20</a:t>
            </a:r>
            <a:r>
              <a:rPr kumimoji="1" lang="ja-JP" altLang="en-US" sz="2800" dirty="0"/>
              <a:t>１４</a:t>
            </a:r>
            <a:r>
              <a:rPr kumimoji="1" lang="en-US" altLang="ja-JP" sz="2800" dirty="0"/>
              <a:t>(</a:t>
            </a:r>
            <a:r>
              <a:rPr kumimoji="1" lang="ja-JP" altLang="en-US" sz="2800" dirty="0"/>
              <a:t>●●</a:t>
            </a:r>
            <a:r>
              <a:rPr kumimoji="1" lang="en-US" altLang="ja-JP" sz="2800" dirty="0"/>
              <a:t>)</a:t>
            </a:r>
            <a:r>
              <a:rPr kumimoji="1" lang="ja-JP" altLang="en-US" sz="2800" dirty="0"/>
              <a:t>（</a:t>
            </a:r>
            <a:r>
              <a:rPr kumimoji="1" lang="en-US" altLang="ja-JP" sz="2800" dirty="0" err="1">
                <a:solidFill>
                  <a:srgbClr val="FF0000"/>
                </a:solidFill>
              </a:rPr>
              <a:t>H3N2</a:t>
            </a:r>
            <a:r>
              <a:rPr kumimoji="1" lang="en-US" altLang="ja-JP" sz="2800" dirty="0"/>
              <a:t>)</a:t>
            </a:r>
          </a:p>
        </p:txBody>
      </p:sp>
      <p:sp>
        <p:nvSpPr>
          <p:cNvPr id="24" name="正方形/長方形 23">
            <a:extLst>
              <a:ext uri="{FF2B5EF4-FFF2-40B4-BE49-F238E27FC236}">
                <a16:creationId xmlns:a16="http://schemas.microsoft.com/office/drawing/2014/main" id="{77AFA8E4-6C43-4679-853F-F887B478E011}"/>
              </a:ext>
            </a:extLst>
          </p:cNvPr>
          <p:cNvSpPr/>
          <p:nvPr/>
        </p:nvSpPr>
        <p:spPr>
          <a:xfrm>
            <a:off x="447991" y="2307486"/>
            <a:ext cx="2321586" cy="626534"/>
          </a:xfrm>
          <a:prstGeom prst="rect">
            <a:avLst/>
          </a:prstGeom>
          <a:noFill/>
          <a:ln w="28575">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昨年度は</a:t>
            </a:r>
          </a:p>
        </p:txBody>
      </p:sp>
      <p:grpSp>
        <p:nvGrpSpPr>
          <p:cNvPr id="12" name="グループ化 11">
            <a:extLst>
              <a:ext uri="{FF2B5EF4-FFF2-40B4-BE49-F238E27FC236}">
                <a16:creationId xmlns:a16="http://schemas.microsoft.com/office/drawing/2014/main" id="{0F35F070-FB2F-4817-858E-51FCAE1D3674}"/>
              </a:ext>
            </a:extLst>
          </p:cNvPr>
          <p:cNvGrpSpPr/>
          <p:nvPr/>
        </p:nvGrpSpPr>
        <p:grpSpPr>
          <a:xfrm>
            <a:off x="304801" y="877789"/>
            <a:ext cx="8675190" cy="966952"/>
            <a:chOff x="304801" y="877789"/>
            <a:chExt cx="8675190" cy="966952"/>
          </a:xfrm>
        </p:grpSpPr>
        <p:sp>
          <p:nvSpPr>
            <p:cNvPr id="4" name="正方形/長方形 3">
              <a:extLst>
                <a:ext uri="{FF2B5EF4-FFF2-40B4-BE49-F238E27FC236}">
                  <a16:creationId xmlns:a16="http://schemas.microsoft.com/office/drawing/2014/main" id="{6DB57652-65BC-4975-A0EF-C2A062399A0C}"/>
                </a:ext>
              </a:extLst>
            </p:cNvPr>
            <p:cNvSpPr/>
            <p:nvPr/>
          </p:nvSpPr>
          <p:spPr>
            <a:xfrm>
              <a:off x="447991" y="1073265"/>
              <a:ext cx="8532000" cy="576000"/>
            </a:xfrm>
            <a:prstGeom prst="rect">
              <a:avLst/>
            </a:prstGeom>
            <a:solidFill>
              <a:schemeClr val="accent4">
                <a:lumMod val="20000"/>
                <a:lumOff val="80000"/>
              </a:schemeClr>
            </a:solidFill>
            <a:ln w="28575">
              <a:solidFill>
                <a:schemeClr val="accent5">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A/</a:t>
              </a:r>
              <a:r>
                <a:rPr kumimoji="1" lang="ja-JP" altLang="en-US" sz="2800" dirty="0">
                  <a:solidFill>
                    <a:srgbClr val="FF0000"/>
                  </a:solidFill>
                </a:rPr>
                <a:t>シンガポール</a:t>
              </a:r>
              <a:r>
                <a:rPr kumimoji="1" lang="en-US" altLang="ja-JP" sz="2800" dirty="0"/>
                <a:t>/</a:t>
              </a:r>
              <a:r>
                <a:rPr kumimoji="1" lang="ja-JP" altLang="en-US" sz="2800" dirty="0"/>
                <a:t>●●</a:t>
              </a:r>
              <a:r>
                <a:rPr kumimoji="1" lang="en-US" altLang="ja-JP" sz="2800" dirty="0"/>
                <a:t>/2015(</a:t>
              </a:r>
              <a:r>
                <a:rPr kumimoji="1" lang="ja-JP" altLang="en-US" sz="2800" dirty="0"/>
                <a:t>●●</a:t>
              </a:r>
              <a:r>
                <a:rPr kumimoji="1" lang="en-US" altLang="ja-JP" sz="2800" dirty="0"/>
                <a:t>)(</a:t>
              </a:r>
              <a:r>
                <a:rPr kumimoji="1" lang="en-US" altLang="ja-JP" sz="2800" dirty="0">
                  <a:solidFill>
                    <a:schemeClr val="tx1"/>
                  </a:solidFill>
                </a:rPr>
                <a:t>H1N1)pdm09</a:t>
              </a:r>
            </a:p>
          </p:txBody>
        </p:sp>
        <p:sp>
          <p:nvSpPr>
            <p:cNvPr id="8" name="楕円 7">
              <a:extLst>
                <a:ext uri="{FF2B5EF4-FFF2-40B4-BE49-F238E27FC236}">
                  <a16:creationId xmlns:a16="http://schemas.microsoft.com/office/drawing/2014/main" id="{A1265BE0-473B-40E5-B317-7D964F20CD76}"/>
                </a:ext>
              </a:extLst>
            </p:cNvPr>
            <p:cNvSpPr/>
            <p:nvPr/>
          </p:nvSpPr>
          <p:spPr>
            <a:xfrm>
              <a:off x="304801" y="877789"/>
              <a:ext cx="2743200" cy="966952"/>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矢印: 上 10">
            <a:extLst>
              <a:ext uri="{FF2B5EF4-FFF2-40B4-BE49-F238E27FC236}">
                <a16:creationId xmlns:a16="http://schemas.microsoft.com/office/drawing/2014/main" id="{F85D3032-9908-4D20-B1CE-2AA9A954D684}"/>
              </a:ext>
            </a:extLst>
          </p:cNvPr>
          <p:cNvSpPr/>
          <p:nvPr/>
        </p:nvSpPr>
        <p:spPr>
          <a:xfrm>
            <a:off x="1676401" y="1596711"/>
            <a:ext cx="304800" cy="693814"/>
          </a:xfrm>
          <a:prstGeom prst="upArrow">
            <a:avLst/>
          </a:prstGeom>
          <a:solidFill>
            <a:srgbClr val="FF0000"/>
          </a:solidFill>
          <a:ln>
            <a:solidFill>
              <a:srgbClr val="FFFF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93506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9AF31A9-BD41-4D73-877A-6322CFF38FAD}"/>
              </a:ext>
            </a:extLst>
          </p:cNvPr>
          <p:cNvSpPr/>
          <p:nvPr/>
        </p:nvSpPr>
        <p:spPr>
          <a:xfrm>
            <a:off x="848710" y="1617028"/>
            <a:ext cx="7609490" cy="2114701"/>
          </a:xfrm>
          <a:prstGeom prst="rect">
            <a:avLst/>
          </a:prstGeom>
          <a:solidFill>
            <a:schemeClr val="accent4">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ワクチンの抗体の持続期間は</a:t>
            </a:r>
            <a:r>
              <a:rPr kumimoji="1" lang="ja-JP" altLang="en-US" sz="3200" dirty="0">
                <a:solidFill>
                  <a:srgbClr val="FF0000"/>
                </a:solidFill>
              </a:rPr>
              <a:t>３～５ヶ月</a:t>
            </a:r>
            <a:r>
              <a:rPr kumimoji="1" lang="ja-JP" altLang="en-US" sz="3200" dirty="0"/>
              <a:t>とする医学文献が多い。</a:t>
            </a:r>
            <a:endParaRPr kumimoji="1" lang="en-US" altLang="ja-JP" sz="3200" dirty="0"/>
          </a:p>
          <a:p>
            <a:r>
              <a:rPr kumimoji="1" lang="en-US" altLang="ja-JP" sz="3200" dirty="0"/>
              <a:t>1</a:t>
            </a:r>
            <a:r>
              <a:rPr kumimoji="1" lang="ja-JP" altLang="en-US" sz="3200" dirty="0"/>
              <a:t>年後に有効な抗体価が持続する割合は</a:t>
            </a:r>
            <a:endParaRPr kumimoji="1" lang="en-US" altLang="ja-JP" sz="3200" dirty="0"/>
          </a:p>
          <a:p>
            <a:r>
              <a:rPr kumimoji="1" lang="ja-JP" altLang="en-US" sz="3200" dirty="0"/>
              <a:t>約１０％。</a:t>
            </a:r>
          </a:p>
        </p:txBody>
      </p:sp>
      <p:sp>
        <p:nvSpPr>
          <p:cNvPr id="3" name="正方形/長方形 2">
            <a:extLst>
              <a:ext uri="{FF2B5EF4-FFF2-40B4-BE49-F238E27FC236}">
                <a16:creationId xmlns:a16="http://schemas.microsoft.com/office/drawing/2014/main" id="{ECC54BBC-E88A-4F62-8B85-92FF1BE4EA14}"/>
              </a:ext>
            </a:extLst>
          </p:cNvPr>
          <p:cNvSpPr/>
          <p:nvPr/>
        </p:nvSpPr>
        <p:spPr>
          <a:xfrm>
            <a:off x="955970" y="226477"/>
            <a:ext cx="7379203" cy="667408"/>
          </a:xfrm>
          <a:prstGeom prst="rect">
            <a:avLst/>
          </a:prstGeom>
          <a:solidFill>
            <a:schemeClr val="accent1">
              <a:lumMod val="20000"/>
              <a:lumOff val="80000"/>
            </a:schemeClr>
          </a:solidFill>
          <a:ln w="19050">
            <a:noFill/>
          </a:ln>
          <a:effectLst>
            <a:outerShdw blurRad="50800" dist="508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ワクチンは毎年接種する必要があるか？</a:t>
            </a:r>
          </a:p>
        </p:txBody>
      </p:sp>
      <p:sp>
        <p:nvSpPr>
          <p:cNvPr id="4" name="矢印: 下 3">
            <a:extLst>
              <a:ext uri="{FF2B5EF4-FFF2-40B4-BE49-F238E27FC236}">
                <a16:creationId xmlns:a16="http://schemas.microsoft.com/office/drawing/2014/main" id="{D5B84416-00A7-4004-BAE4-0D223E7A0635}"/>
              </a:ext>
            </a:extLst>
          </p:cNvPr>
          <p:cNvSpPr/>
          <p:nvPr/>
        </p:nvSpPr>
        <p:spPr>
          <a:xfrm>
            <a:off x="4223438" y="3731729"/>
            <a:ext cx="567559" cy="830318"/>
          </a:xfrm>
          <a:prstGeom prst="downArrow">
            <a:avLst/>
          </a:prstGeom>
          <a:solidFill>
            <a:srgbClr val="FF0000"/>
          </a:solidFill>
          <a:ln>
            <a:solidFill>
              <a:srgbClr val="FFFF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id="{F8B4851F-F8C1-4D6B-99EC-66732BE2A1FB}"/>
              </a:ext>
            </a:extLst>
          </p:cNvPr>
          <p:cNvSpPr/>
          <p:nvPr/>
        </p:nvSpPr>
        <p:spPr>
          <a:xfrm>
            <a:off x="759270" y="4680237"/>
            <a:ext cx="7948448" cy="1287516"/>
          </a:xfrm>
          <a:prstGeom prst="rect">
            <a:avLst/>
          </a:prstGeom>
          <a:solidFill>
            <a:schemeClr val="accent4">
              <a:lumMod val="20000"/>
              <a:lumOff val="80000"/>
            </a:schemeClr>
          </a:solidFill>
          <a:ln w="19050">
            <a:solidFill>
              <a:schemeClr val="accent4">
                <a:lumMod val="50000"/>
              </a:schemeClr>
            </a:solid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したがって、今年のワクチンは４つの型のうち</a:t>
            </a:r>
            <a:endParaRPr kumimoji="1" lang="en-US" altLang="ja-JP" sz="3200" dirty="0"/>
          </a:p>
          <a:p>
            <a:r>
              <a:rPr kumimoji="1" lang="en-US" altLang="ja-JP" sz="3200" dirty="0"/>
              <a:t>2</a:t>
            </a:r>
            <a:r>
              <a:rPr kumimoji="1" lang="ja-JP" altLang="en-US" sz="3200" dirty="0"/>
              <a:t>つが昨年と同じだが、接種した方が良い。</a:t>
            </a:r>
          </a:p>
        </p:txBody>
      </p:sp>
      <p:sp>
        <p:nvSpPr>
          <p:cNvPr id="9" name="正方形/長方形 8">
            <a:extLst>
              <a:ext uri="{FF2B5EF4-FFF2-40B4-BE49-F238E27FC236}">
                <a16:creationId xmlns:a16="http://schemas.microsoft.com/office/drawing/2014/main" id="{8863FE70-9FE1-4DD6-8E47-E777BEBA406F}"/>
              </a:ext>
            </a:extLst>
          </p:cNvPr>
          <p:cNvSpPr/>
          <p:nvPr/>
        </p:nvSpPr>
        <p:spPr>
          <a:xfrm>
            <a:off x="1070589" y="701566"/>
            <a:ext cx="8278412" cy="1082566"/>
          </a:xfrm>
          <a:prstGeom prst="rect">
            <a:avLst/>
          </a:prstGeom>
          <a:noFill/>
          <a:ln w="19050">
            <a:noFill/>
          </a:ln>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（ワクチン接種後約</a:t>
            </a:r>
            <a:r>
              <a:rPr kumimoji="1" lang="ja-JP" altLang="en-US" sz="3200" dirty="0">
                <a:solidFill>
                  <a:srgbClr val="FF0000"/>
                </a:solidFill>
              </a:rPr>
              <a:t>２週～</a:t>
            </a:r>
            <a:r>
              <a:rPr kumimoji="1" lang="en-US" altLang="ja-JP" sz="3200" dirty="0">
                <a:solidFill>
                  <a:srgbClr val="FF0000"/>
                </a:solidFill>
              </a:rPr>
              <a:t>4</a:t>
            </a:r>
            <a:r>
              <a:rPr kumimoji="1" lang="ja-JP" altLang="en-US" sz="3200" dirty="0">
                <a:solidFill>
                  <a:srgbClr val="FF0000"/>
                </a:solidFill>
              </a:rPr>
              <a:t>週</a:t>
            </a:r>
            <a:r>
              <a:rPr kumimoji="1" lang="ja-JP" altLang="en-US" sz="3200" dirty="0"/>
              <a:t>で抗体が出来る）</a:t>
            </a:r>
          </a:p>
        </p:txBody>
      </p:sp>
      <p:sp>
        <p:nvSpPr>
          <p:cNvPr id="10" name="正方形/長方形 9">
            <a:extLst>
              <a:ext uri="{FF2B5EF4-FFF2-40B4-BE49-F238E27FC236}">
                <a16:creationId xmlns:a16="http://schemas.microsoft.com/office/drawing/2014/main" id="{A62162F8-4E33-4DB7-933E-29E59314CAB8}"/>
              </a:ext>
            </a:extLst>
          </p:cNvPr>
          <p:cNvSpPr/>
          <p:nvPr/>
        </p:nvSpPr>
        <p:spPr>
          <a:xfrm>
            <a:off x="759270" y="4703784"/>
            <a:ext cx="7948448" cy="1240422"/>
          </a:xfrm>
          <a:prstGeom prst="rect">
            <a:avLst/>
          </a:prstGeom>
          <a:solidFill>
            <a:schemeClr val="accent3">
              <a:lumMod val="20000"/>
              <a:lumOff val="80000"/>
            </a:schemeClr>
          </a:solidFill>
          <a:ln w="19050">
            <a:solidFill>
              <a:schemeClr val="accent4">
                <a:lumMod val="50000"/>
              </a:schemeClr>
            </a:solid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400" dirty="0"/>
              <a:t>但し、ワクチン接種して有効な抗体価（</a:t>
            </a:r>
            <a:r>
              <a:rPr kumimoji="1" lang="en-US" altLang="ja-JP" sz="2400" dirty="0"/>
              <a:t>HI 40</a:t>
            </a:r>
            <a:r>
              <a:rPr kumimoji="1" lang="ja-JP" altLang="en-US" sz="2400" dirty="0"/>
              <a:t>倍以上）出来る</a:t>
            </a:r>
            <a:endParaRPr kumimoji="1" lang="en-US" altLang="ja-JP" sz="2400" dirty="0"/>
          </a:p>
          <a:p>
            <a:r>
              <a:rPr kumimoji="1" lang="ja-JP" altLang="en-US" sz="2400" dirty="0"/>
              <a:t>可能性は約</a:t>
            </a:r>
            <a:r>
              <a:rPr kumimoji="1" lang="en-US" altLang="ja-JP" sz="2400" dirty="0"/>
              <a:t>70</a:t>
            </a:r>
            <a:r>
              <a:rPr kumimoji="1" lang="ja-JP" altLang="en-US" sz="2400" dirty="0"/>
              <a:t>％。私も昨年検査したがワクチン接種後</a:t>
            </a:r>
            <a:r>
              <a:rPr kumimoji="1" lang="en-US" altLang="ja-JP" sz="2400" dirty="0"/>
              <a:t>1</a:t>
            </a:r>
            <a:r>
              <a:rPr kumimoji="1" lang="ja-JP" altLang="en-US" sz="2400"/>
              <a:t>ヶ月後の抗体価は４種類</a:t>
            </a:r>
            <a:r>
              <a:rPr kumimoji="1" lang="ja-JP" altLang="en-US" sz="2400" dirty="0"/>
              <a:t>とも</a:t>
            </a:r>
            <a:r>
              <a:rPr kumimoji="1" lang="en-US" altLang="ja-JP" sz="2400" dirty="0"/>
              <a:t>10</a:t>
            </a:r>
            <a:r>
              <a:rPr kumimoji="1" lang="ja-JP" altLang="en-US" sz="2400" dirty="0"/>
              <a:t>倍以下であった。</a:t>
            </a:r>
          </a:p>
        </p:txBody>
      </p:sp>
    </p:spTree>
    <p:extLst>
      <p:ext uri="{BB962C8B-B14F-4D97-AF65-F5344CB8AC3E}">
        <p14:creationId xmlns:p14="http://schemas.microsoft.com/office/powerpoint/2010/main" val="49866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06AD8B7-F9BD-438A-BFB6-E46B49C208F8}"/>
              </a:ext>
            </a:extLst>
          </p:cNvPr>
          <p:cNvSpPr/>
          <p:nvPr/>
        </p:nvSpPr>
        <p:spPr>
          <a:xfrm>
            <a:off x="388883" y="515009"/>
            <a:ext cx="8240110" cy="557046"/>
          </a:xfrm>
          <a:prstGeom prst="rect">
            <a:avLst/>
          </a:prstGeom>
          <a:solidFill>
            <a:schemeClr val="accent1">
              <a:lumMod val="20000"/>
              <a:lumOff val="80000"/>
            </a:schemeClr>
          </a:solidFill>
          <a:ln>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肺炎球菌ワクチンを同時に接種しても良いか？</a:t>
            </a:r>
          </a:p>
        </p:txBody>
      </p:sp>
      <p:sp>
        <p:nvSpPr>
          <p:cNvPr id="3" name="正方形/長方形 2">
            <a:extLst>
              <a:ext uri="{FF2B5EF4-FFF2-40B4-BE49-F238E27FC236}">
                <a16:creationId xmlns:a16="http://schemas.microsoft.com/office/drawing/2014/main" id="{1E999D7C-EC9E-4479-A15A-FB5AC780E422}"/>
              </a:ext>
            </a:extLst>
          </p:cNvPr>
          <p:cNvSpPr/>
          <p:nvPr/>
        </p:nvSpPr>
        <p:spPr>
          <a:xfrm>
            <a:off x="641130" y="1717280"/>
            <a:ext cx="7735615" cy="1933903"/>
          </a:xfrm>
          <a:prstGeom prst="rect">
            <a:avLst/>
          </a:prstGeom>
          <a:solidFill>
            <a:schemeClr val="accent4">
              <a:lumMod val="20000"/>
              <a:lumOff val="80000"/>
            </a:schemeClr>
          </a:solidFill>
          <a:ln>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不活化ワクチン（肺炎球菌ワクチンなど）を接種する場合は</a:t>
            </a:r>
            <a:r>
              <a:rPr kumimoji="1" lang="ja-JP" altLang="en-US" sz="3200" dirty="0">
                <a:solidFill>
                  <a:srgbClr val="FF0000"/>
                </a:solidFill>
              </a:rPr>
              <a:t>６日</a:t>
            </a:r>
            <a:r>
              <a:rPr kumimoji="1" lang="ja-JP" altLang="en-US" sz="3200" dirty="0">
                <a:solidFill>
                  <a:schemeClr val="tx1"/>
                </a:solidFill>
              </a:rPr>
              <a:t>の</a:t>
            </a:r>
            <a:r>
              <a:rPr kumimoji="1" lang="ja-JP" altLang="en-US" sz="3200" dirty="0"/>
              <a:t>間隔を置く。</a:t>
            </a:r>
            <a:endParaRPr kumimoji="1" lang="en-US" altLang="ja-JP" sz="3200" dirty="0"/>
          </a:p>
          <a:p>
            <a:r>
              <a:rPr kumimoji="1" lang="ja-JP" altLang="en-US" sz="3200" dirty="0"/>
              <a:t>（生ワクチンの場合には</a:t>
            </a:r>
            <a:r>
              <a:rPr kumimoji="1" lang="ja-JP" altLang="en-US" sz="3200" dirty="0">
                <a:solidFill>
                  <a:srgbClr val="FF0000"/>
                </a:solidFill>
              </a:rPr>
              <a:t>２７日</a:t>
            </a:r>
            <a:r>
              <a:rPr kumimoji="1" lang="ja-JP" altLang="en-US" sz="3200" dirty="0"/>
              <a:t>間）</a:t>
            </a:r>
          </a:p>
        </p:txBody>
      </p:sp>
      <p:sp>
        <p:nvSpPr>
          <p:cNvPr id="4" name="正方形/長方形 3">
            <a:extLst>
              <a:ext uri="{FF2B5EF4-FFF2-40B4-BE49-F238E27FC236}">
                <a16:creationId xmlns:a16="http://schemas.microsoft.com/office/drawing/2014/main" id="{EDA6FF11-C4EA-486C-93F2-3CE7B0E7A932}"/>
              </a:ext>
            </a:extLst>
          </p:cNvPr>
          <p:cNvSpPr/>
          <p:nvPr/>
        </p:nvSpPr>
        <p:spPr>
          <a:xfrm>
            <a:off x="5927835" y="3772108"/>
            <a:ext cx="2448910" cy="59909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（添付文書）</a:t>
            </a:r>
          </a:p>
        </p:txBody>
      </p:sp>
      <p:sp>
        <p:nvSpPr>
          <p:cNvPr id="5" name="正方形/長方形 4">
            <a:extLst>
              <a:ext uri="{FF2B5EF4-FFF2-40B4-BE49-F238E27FC236}">
                <a16:creationId xmlns:a16="http://schemas.microsoft.com/office/drawing/2014/main" id="{EC0FAAAD-BCA3-47B4-922A-0043E8B64FD3}"/>
              </a:ext>
            </a:extLst>
          </p:cNvPr>
          <p:cNvSpPr/>
          <p:nvPr/>
        </p:nvSpPr>
        <p:spPr>
          <a:xfrm>
            <a:off x="641130" y="4681144"/>
            <a:ext cx="7794195" cy="1199892"/>
          </a:xfrm>
          <a:prstGeom prst="rect">
            <a:avLst/>
          </a:prstGeom>
          <a:solidFill>
            <a:schemeClr val="accent1">
              <a:lumMod val="20000"/>
              <a:lumOff val="80000"/>
            </a:schemeClr>
          </a:solidFill>
          <a:ln>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医師の判断で同時接種可能と判断すれば出来る。</a:t>
            </a:r>
            <a:endParaRPr kumimoji="1" lang="en-US" altLang="ja-JP" sz="2800" dirty="0"/>
          </a:p>
          <a:p>
            <a:r>
              <a:rPr kumimoji="1" lang="ja-JP" altLang="en-US" sz="2800" dirty="0"/>
              <a:t>同時接種しても問題無しとする文献も多い。</a:t>
            </a:r>
          </a:p>
        </p:txBody>
      </p:sp>
    </p:spTree>
    <p:extLst>
      <p:ext uri="{BB962C8B-B14F-4D97-AF65-F5344CB8AC3E}">
        <p14:creationId xmlns:p14="http://schemas.microsoft.com/office/powerpoint/2010/main" val="24695485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14AC29DD-AE63-4C80-992C-122DFCE581B9}"/>
              </a:ext>
            </a:extLst>
          </p:cNvPr>
          <p:cNvSpPr/>
          <p:nvPr/>
        </p:nvSpPr>
        <p:spPr>
          <a:xfrm>
            <a:off x="876970" y="144571"/>
            <a:ext cx="7059925" cy="639492"/>
          </a:xfrm>
          <a:prstGeom prst="rect">
            <a:avLst/>
          </a:prstGeom>
          <a:solidFill>
            <a:schemeClr val="accent1">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rgbClr val="FF0000"/>
                </a:solidFill>
              </a:rPr>
              <a:t>⑤</a:t>
            </a:r>
            <a:r>
              <a:rPr kumimoji="1" lang="ja-JP" altLang="en-US" sz="2800" dirty="0"/>
              <a:t>インフルエンザ治療薬、予防投与について</a:t>
            </a:r>
          </a:p>
        </p:txBody>
      </p:sp>
      <p:grpSp>
        <p:nvGrpSpPr>
          <p:cNvPr id="12" name="グループ化 11">
            <a:extLst>
              <a:ext uri="{FF2B5EF4-FFF2-40B4-BE49-F238E27FC236}">
                <a16:creationId xmlns:a16="http://schemas.microsoft.com/office/drawing/2014/main" id="{4091694C-CB94-41C9-A8C8-AB24232FC9A5}"/>
              </a:ext>
            </a:extLst>
          </p:cNvPr>
          <p:cNvGrpSpPr/>
          <p:nvPr/>
        </p:nvGrpSpPr>
        <p:grpSpPr>
          <a:xfrm>
            <a:off x="1169581" y="4271766"/>
            <a:ext cx="6767314" cy="2252849"/>
            <a:chOff x="1169581" y="4271766"/>
            <a:chExt cx="6767314" cy="2252849"/>
          </a:xfrm>
        </p:grpSpPr>
        <p:grpSp>
          <p:nvGrpSpPr>
            <p:cNvPr id="11" name="グループ化 10">
              <a:extLst>
                <a:ext uri="{FF2B5EF4-FFF2-40B4-BE49-F238E27FC236}">
                  <a16:creationId xmlns:a16="http://schemas.microsoft.com/office/drawing/2014/main" id="{778A6D53-64A5-4639-AC3C-18BFD0EA7470}"/>
                </a:ext>
              </a:extLst>
            </p:cNvPr>
            <p:cNvGrpSpPr/>
            <p:nvPr/>
          </p:nvGrpSpPr>
          <p:grpSpPr>
            <a:xfrm>
              <a:off x="1169581" y="4271766"/>
              <a:ext cx="6767314" cy="2252849"/>
              <a:chOff x="1169581" y="4271766"/>
              <a:chExt cx="6767314" cy="2252849"/>
            </a:xfrm>
          </p:grpSpPr>
          <p:grpSp>
            <p:nvGrpSpPr>
              <p:cNvPr id="14" name="グループ化 13">
                <a:extLst>
                  <a:ext uri="{FF2B5EF4-FFF2-40B4-BE49-F238E27FC236}">
                    <a16:creationId xmlns:a16="http://schemas.microsoft.com/office/drawing/2014/main" id="{5F561236-3F2F-4148-976D-EB88042C9C4B}"/>
                  </a:ext>
                </a:extLst>
              </p:cNvPr>
              <p:cNvGrpSpPr/>
              <p:nvPr/>
            </p:nvGrpSpPr>
            <p:grpSpPr>
              <a:xfrm>
                <a:off x="1169581" y="4271766"/>
                <a:ext cx="6767314" cy="2252849"/>
                <a:chOff x="1296128" y="1963553"/>
                <a:chExt cx="7077740" cy="4609486"/>
              </a:xfrm>
            </p:grpSpPr>
            <p:sp>
              <p:nvSpPr>
                <p:cNvPr id="4" name="四角形: 角を丸くする 3">
                  <a:extLst>
                    <a:ext uri="{FF2B5EF4-FFF2-40B4-BE49-F238E27FC236}">
                      <a16:creationId xmlns:a16="http://schemas.microsoft.com/office/drawing/2014/main" id="{9BCDD0B8-746E-4850-B1C2-1F4DB226F9A2}"/>
                    </a:ext>
                  </a:extLst>
                </p:cNvPr>
                <p:cNvSpPr/>
                <p:nvPr/>
              </p:nvSpPr>
              <p:spPr>
                <a:xfrm>
                  <a:off x="1296128" y="1963553"/>
                  <a:ext cx="7077740" cy="4609486"/>
                </a:xfrm>
                <a:prstGeom prst="roundRect">
                  <a:avLst/>
                </a:prstGeom>
                <a:solidFill>
                  <a:schemeClr val="accent3">
                    <a:lumMod val="40000"/>
                    <a:lumOff val="60000"/>
                  </a:schemeClr>
                </a:solidFill>
                <a:ln w="28575">
                  <a:solidFill>
                    <a:schemeClr val="accent5">
                      <a:lumMod val="50000"/>
                    </a:schemeClr>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5606F05E-F3D6-4898-B6F0-13431C8C09EA}"/>
                    </a:ext>
                  </a:extLst>
                </p:cNvPr>
                <p:cNvSpPr/>
                <p:nvPr/>
              </p:nvSpPr>
              <p:spPr>
                <a:xfrm>
                  <a:off x="5996700" y="4625048"/>
                  <a:ext cx="1407781" cy="1823465"/>
                </a:xfrm>
                <a:prstGeom prst="ellipse">
                  <a:avLst/>
                </a:prstGeom>
                <a:solidFill>
                  <a:schemeClr val="accent4">
                    <a:lumMod val="20000"/>
                    <a:lumOff val="80000"/>
                  </a:schemeClr>
                </a:solidFill>
                <a:ln w="28575">
                  <a:solidFill>
                    <a:schemeClr val="accent4">
                      <a:lumMod val="5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正方形/長方形 12">
                <a:extLst>
                  <a:ext uri="{FF2B5EF4-FFF2-40B4-BE49-F238E27FC236}">
                    <a16:creationId xmlns:a16="http://schemas.microsoft.com/office/drawing/2014/main" id="{02E0217B-085D-42F9-B5D5-CA9C6B5E4D9E}"/>
                  </a:ext>
                </a:extLst>
              </p:cNvPr>
              <p:cNvSpPr/>
              <p:nvPr/>
            </p:nvSpPr>
            <p:spPr>
              <a:xfrm>
                <a:off x="5917271" y="5854461"/>
                <a:ext cx="839469" cy="34737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rPr>
                  <a:t>核</a:t>
                </a:r>
              </a:p>
            </p:txBody>
          </p:sp>
        </p:grpSp>
        <p:sp>
          <p:nvSpPr>
            <p:cNvPr id="5" name="正方形/長方形 4">
              <a:extLst>
                <a:ext uri="{FF2B5EF4-FFF2-40B4-BE49-F238E27FC236}">
                  <a16:creationId xmlns:a16="http://schemas.microsoft.com/office/drawing/2014/main" id="{5ABF3413-BF80-41A8-B602-61FA2AC879C0}"/>
                </a:ext>
              </a:extLst>
            </p:cNvPr>
            <p:cNvSpPr/>
            <p:nvPr/>
          </p:nvSpPr>
          <p:spPr>
            <a:xfrm>
              <a:off x="1371601" y="4890584"/>
              <a:ext cx="3827721" cy="1116418"/>
            </a:xfrm>
            <a:prstGeom prst="rect">
              <a:avLst/>
            </a:prstGeom>
            <a:no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人の気道細胞</a:t>
              </a:r>
            </a:p>
          </p:txBody>
        </p:sp>
      </p:grpSp>
      <p:sp>
        <p:nvSpPr>
          <p:cNvPr id="20" name="正方形/長方形 19">
            <a:extLst>
              <a:ext uri="{FF2B5EF4-FFF2-40B4-BE49-F238E27FC236}">
                <a16:creationId xmlns:a16="http://schemas.microsoft.com/office/drawing/2014/main" id="{5E839463-713F-4654-8F4B-0DA952D19A48}"/>
              </a:ext>
            </a:extLst>
          </p:cNvPr>
          <p:cNvSpPr/>
          <p:nvPr/>
        </p:nvSpPr>
        <p:spPr>
          <a:xfrm>
            <a:off x="943487" y="1043835"/>
            <a:ext cx="6393477" cy="1125207"/>
          </a:xfrm>
          <a:prstGeom prst="rect">
            <a:avLst/>
          </a:prstGeom>
          <a:solidFill>
            <a:schemeClr val="accent4">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現在使用されている薬は総てウイルスが</a:t>
            </a:r>
            <a:endParaRPr kumimoji="1" lang="en-US" altLang="ja-JP" sz="2800" dirty="0"/>
          </a:p>
          <a:p>
            <a:r>
              <a:rPr kumimoji="1" lang="ja-JP" altLang="en-US" sz="2800" dirty="0">
                <a:solidFill>
                  <a:srgbClr val="FF0000"/>
                </a:solidFill>
              </a:rPr>
              <a:t>細胞外に出るのを防ぐ</a:t>
            </a:r>
            <a:r>
              <a:rPr kumimoji="1" lang="ja-JP" altLang="en-US" sz="2800" dirty="0"/>
              <a:t>作用を持つ。</a:t>
            </a:r>
          </a:p>
        </p:txBody>
      </p:sp>
      <p:sp>
        <p:nvSpPr>
          <p:cNvPr id="7" name="正方形/長方形 6">
            <a:extLst>
              <a:ext uri="{FF2B5EF4-FFF2-40B4-BE49-F238E27FC236}">
                <a16:creationId xmlns:a16="http://schemas.microsoft.com/office/drawing/2014/main" id="{15A6DF58-B118-43E7-B2E3-549D0AC9F1A6}"/>
              </a:ext>
            </a:extLst>
          </p:cNvPr>
          <p:cNvSpPr/>
          <p:nvPr/>
        </p:nvSpPr>
        <p:spPr>
          <a:xfrm>
            <a:off x="587784" y="2128245"/>
            <a:ext cx="5188689" cy="80845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ウイルスを殺す作用は無い</a:t>
            </a:r>
          </a:p>
        </p:txBody>
      </p:sp>
      <p:sp>
        <p:nvSpPr>
          <p:cNvPr id="9" name="矢印: 上 8">
            <a:extLst>
              <a:ext uri="{FF2B5EF4-FFF2-40B4-BE49-F238E27FC236}">
                <a16:creationId xmlns:a16="http://schemas.microsoft.com/office/drawing/2014/main" id="{4A59569C-7D45-4BF7-B142-77614B52E50F}"/>
              </a:ext>
            </a:extLst>
          </p:cNvPr>
          <p:cNvSpPr/>
          <p:nvPr/>
        </p:nvSpPr>
        <p:spPr>
          <a:xfrm>
            <a:off x="5841857" y="3359212"/>
            <a:ext cx="646280" cy="1644043"/>
          </a:xfrm>
          <a:prstGeom prst="upArrow">
            <a:avLst/>
          </a:prstGeom>
          <a:solidFill>
            <a:srgbClr val="FF0000"/>
          </a:solidFill>
          <a:ln>
            <a:solidFill>
              <a:schemeClr val="accent4">
                <a:lumMod val="75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星: 32 pt 22">
            <a:extLst>
              <a:ext uri="{FF2B5EF4-FFF2-40B4-BE49-F238E27FC236}">
                <a16:creationId xmlns:a16="http://schemas.microsoft.com/office/drawing/2014/main" id="{C13CD251-9557-422F-8FE0-E9AC1DE359A9}"/>
              </a:ext>
            </a:extLst>
          </p:cNvPr>
          <p:cNvSpPr/>
          <p:nvPr/>
        </p:nvSpPr>
        <p:spPr>
          <a:xfrm>
            <a:off x="5534543" y="4414409"/>
            <a:ext cx="1260909" cy="1097280"/>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乗算記号 25">
            <a:extLst>
              <a:ext uri="{FF2B5EF4-FFF2-40B4-BE49-F238E27FC236}">
                <a16:creationId xmlns:a16="http://schemas.microsoft.com/office/drawing/2014/main" id="{A4A449D0-D865-4080-8135-4ADFE58E831C}"/>
              </a:ext>
            </a:extLst>
          </p:cNvPr>
          <p:cNvSpPr/>
          <p:nvPr/>
        </p:nvSpPr>
        <p:spPr>
          <a:xfrm>
            <a:off x="5333248" y="3504105"/>
            <a:ext cx="1676776" cy="1217514"/>
          </a:xfrm>
          <a:prstGeom prst="mathMultiply">
            <a:avLst/>
          </a:prstGeom>
          <a:solidFill>
            <a:schemeClr val="tx1">
              <a:alpha val="51000"/>
            </a:schemeClr>
          </a:solidFill>
          <a:ln w="38100">
            <a:solidFill>
              <a:srgbClr val="FFFF00">
                <a:alpha val="50000"/>
              </a:srgbClr>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正方形/長方形 27">
            <a:extLst>
              <a:ext uri="{FF2B5EF4-FFF2-40B4-BE49-F238E27FC236}">
                <a16:creationId xmlns:a16="http://schemas.microsoft.com/office/drawing/2014/main" id="{42281567-61C6-4EC5-A605-CBB167E313A7}"/>
              </a:ext>
            </a:extLst>
          </p:cNvPr>
          <p:cNvSpPr/>
          <p:nvPr/>
        </p:nvSpPr>
        <p:spPr>
          <a:xfrm>
            <a:off x="901039" y="986399"/>
            <a:ext cx="6718223" cy="1904007"/>
          </a:xfrm>
          <a:prstGeom prst="rect">
            <a:avLst/>
          </a:prstGeom>
          <a:solidFill>
            <a:schemeClr val="accent4">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p>
          <a:p>
            <a:r>
              <a:rPr kumimoji="1" lang="ja-JP" altLang="en-US" sz="2800" dirty="0"/>
              <a:t>ウイルス棘突起の</a:t>
            </a:r>
            <a:r>
              <a:rPr kumimoji="1" lang="ja-JP" altLang="en-US" sz="2800" dirty="0">
                <a:solidFill>
                  <a:srgbClr val="FF0000"/>
                </a:solidFill>
              </a:rPr>
              <a:t>ノイラミニダーゼ</a:t>
            </a:r>
            <a:r>
              <a:rPr kumimoji="1" lang="ja-JP" altLang="en-US" sz="2800" dirty="0"/>
              <a:t>が</a:t>
            </a:r>
            <a:endParaRPr kumimoji="1" lang="en-US" altLang="ja-JP" sz="2800" dirty="0"/>
          </a:p>
          <a:p>
            <a:r>
              <a:rPr kumimoji="1" lang="ja-JP" altLang="en-US" sz="2800" dirty="0"/>
              <a:t>ウイルスが細胞を出る時に必要だが、</a:t>
            </a:r>
            <a:endParaRPr kumimoji="1" lang="en-US" altLang="ja-JP" sz="2800" dirty="0"/>
          </a:p>
          <a:p>
            <a:r>
              <a:rPr kumimoji="1" lang="ja-JP" altLang="en-US" sz="2800" dirty="0"/>
              <a:t>これを阻害するので</a:t>
            </a:r>
            <a:r>
              <a:rPr kumimoji="1" lang="ja-JP" altLang="en-US" sz="2800" dirty="0">
                <a:solidFill>
                  <a:srgbClr val="FF0000"/>
                </a:solidFill>
              </a:rPr>
              <a:t>ノイラミニダーゼ阻害剤</a:t>
            </a:r>
            <a:endParaRPr kumimoji="1" lang="en-US" altLang="ja-JP" sz="2800" dirty="0">
              <a:solidFill>
                <a:srgbClr val="FF0000"/>
              </a:solidFill>
            </a:endParaRPr>
          </a:p>
          <a:p>
            <a:r>
              <a:rPr kumimoji="1" lang="ja-JP" altLang="en-US" sz="2800" dirty="0">
                <a:solidFill>
                  <a:schemeClr val="tx1"/>
                </a:solidFill>
              </a:rPr>
              <a:t>と呼ばれる。</a:t>
            </a:r>
            <a:endParaRPr kumimoji="1" lang="en-US" altLang="ja-JP" sz="2800" dirty="0">
              <a:solidFill>
                <a:schemeClr val="tx1"/>
              </a:solidFill>
            </a:endParaRPr>
          </a:p>
          <a:p>
            <a:endParaRPr kumimoji="1" lang="en-US" altLang="ja-JP" sz="2800" dirty="0"/>
          </a:p>
        </p:txBody>
      </p:sp>
      <p:sp>
        <p:nvSpPr>
          <p:cNvPr id="30" name="正方形/長方形 29">
            <a:extLst>
              <a:ext uri="{FF2B5EF4-FFF2-40B4-BE49-F238E27FC236}">
                <a16:creationId xmlns:a16="http://schemas.microsoft.com/office/drawing/2014/main" id="{7CD5063A-75E5-4A97-998C-9E11C8387E1C}"/>
              </a:ext>
            </a:extLst>
          </p:cNvPr>
          <p:cNvSpPr/>
          <p:nvPr/>
        </p:nvSpPr>
        <p:spPr>
          <a:xfrm>
            <a:off x="943487" y="3218614"/>
            <a:ext cx="6695185" cy="753539"/>
          </a:xfrm>
          <a:prstGeom prst="rect">
            <a:avLst/>
          </a:prstGeom>
          <a:solidFill>
            <a:schemeClr val="accent1">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600" dirty="0"/>
              <a:t>発症</a:t>
            </a:r>
            <a:r>
              <a:rPr kumimoji="1" lang="en-US" altLang="ja-JP" sz="3600" dirty="0">
                <a:solidFill>
                  <a:srgbClr val="FF0000"/>
                </a:solidFill>
              </a:rPr>
              <a:t>48</a:t>
            </a:r>
            <a:r>
              <a:rPr kumimoji="1" lang="ja-JP" altLang="en-US" sz="3600" dirty="0">
                <a:solidFill>
                  <a:srgbClr val="FF0000"/>
                </a:solidFill>
              </a:rPr>
              <a:t>時間</a:t>
            </a:r>
            <a:r>
              <a:rPr kumimoji="1" lang="ja-JP" altLang="en-US" sz="3600" dirty="0"/>
              <a:t>以内に使用開始する</a:t>
            </a:r>
            <a:endParaRPr kumimoji="1" lang="en-US" altLang="ja-JP" sz="3600" dirty="0"/>
          </a:p>
        </p:txBody>
      </p:sp>
    </p:spTree>
    <p:extLst>
      <p:ext uri="{BB962C8B-B14F-4D97-AF65-F5344CB8AC3E}">
        <p14:creationId xmlns:p14="http://schemas.microsoft.com/office/powerpoint/2010/main" val="308924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grpId="1"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1000"/>
                            </p:stCondLst>
                            <p:childTnLst>
                              <p:par>
                                <p:cTn id="18" presetID="42" presetClass="path" presetSubtype="0" accel="50000" decel="50000" fill="hold" grpId="0" nodeType="afterEffect">
                                  <p:stCondLst>
                                    <p:cond delay="0"/>
                                  </p:stCondLst>
                                  <p:childTnLst>
                                    <p:animMotion origin="layout" path="M -1.94444E-6 -1.11111E-6 L -0.00573 -0.30972 " pathEditMode="relative" rAng="0" ptsTypes="AA">
                                      <p:cBhvr>
                                        <p:cTn id="19" dur="2000" fill="hold"/>
                                        <p:tgtEl>
                                          <p:spTgt spid="23"/>
                                        </p:tgtEl>
                                        <p:attrNameLst>
                                          <p:attrName>ppt_x</p:attrName>
                                          <p:attrName>ppt_y</p:attrName>
                                        </p:attrNameLst>
                                      </p:cBhvr>
                                      <p:rCtr x="-295" y="-15486"/>
                                    </p:animMotion>
                                  </p:childTnLst>
                                </p:cTn>
                              </p:par>
                            </p:childTnLst>
                          </p:cTn>
                        </p:par>
                        <p:par>
                          <p:cTn id="20" fill="hold">
                            <p:stCondLst>
                              <p:cond delay="3000"/>
                            </p:stCondLst>
                            <p:childTnLst>
                              <p:par>
                                <p:cTn id="21" presetID="22" presetClass="entr" presetSubtype="4"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1000"/>
                                        <p:tgtEl>
                                          <p:spTgt spid="9"/>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p:bldP spid="9" grpId="0" animBg="1"/>
      <p:bldP spid="23" grpId="0" animBg="1"/>
      <p:bldP spid="23" grpId="1" animBg="1"/>
      <p:bldP spid="26" grpId="0" animBg="1"/>
      <p:bldP spid="28" grpId="0" animBg="1"/>
      <p:bldP spid="3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E0F98B1-AD90-42CD-9AE1-594583D23E3A}"/>
              </a:ext>
            </a:extLst>
          </p:cNvPr>
          <p:cNvSpPr/>
          <p:nvPr/>
        </p:nvSpPr>
        <p:spPr>
          <a:xfrm>
            <a:off x="869197" y="277429"/>
            <a:ext cx="7035800" cy="639492"/>
          </a:xfrm>
          <a:prstGeom prst="rect">
            <a:avLst/>
          </a:prstGeom>
          <a:solidFill>
            <a:schemeClr val="accent1">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インフルエンザの治療薬、予防投与について</a:t>
            </a:r>
          </a:p>
        </p:txBody>
      </p:sp>
      <p:grpSp>
        <p:nvGrpSpPr>
          <p:cNvPr id="18" name="グループ化 17">
            <a:extLst>
              <a:ext uri="{FF2B5EF4-FFF2-40B4-BE49-F238E27FC236}">
                <a16:creationId xmlns:a16="http://schemas.microsoft.com/office/drawing/2014/main" id="{8C2A2D05-7571-4915-9137-83C82EE3B2F1}"/>
              </a:ext>
            </a:extLst>
          </p:cNvPr>
          <p:cNvGrpSpPr/>
          <p:nvPr/>
        </p:nvGrpSpPr>
        <p:grpSpPr>
          <a:xfrm>
            <a:off x="753456" y="1293848"/>
            <a:ext cx="6824816" cy="1882937"/>
            <a:chOff x="753456" y="1293848"/>
            <a:chExt cx="6824816" cy="1882937"/>
          </a:xfrm>
        </p:grpSpPr>
        <p:pic>
          <p:nvPicPr>
            <p:cNvPr id="4" name="図 3" descr="画面の領域">
              <a:extLst>
                <a:ext uri="{FF2B5EF4-FFF2-40B4-BE49-F238E27FC236}">
                  <a16:creationId xmlns:a16="http://schemas.microsoft.com/office/drawing/2014/main" id="{8DF00802-DBE2-4EC6-A564-1081FAB33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9613" y="1293848"/>
              <a:ext cx="2698659" cy="1291437"/>
            </a:xfrm>
            <a:prstGeom prst="rect">
              <a:avLst/>
            </a:prstGeom>
            <a:ln w="28575">
              <a:solidFill>
                <a:schemeClr val="accent5">
                  <a:lumMod val="50000"/>
                </a:schemeClr>
              </a:solidFill>
            </a:ln>
            <a:effectLst>
              <a:outerShdw blurRad="50800" dist="101600" dir="2700000" algn="tl" rotWithShape="0">
                <a:prstClr val="black">
                  <a:alpha val="40000"/>
                </a:prstClr>
              </a:outerShdw>
            </a:effectLst>
          </p:spPr>
        </p:pic>
        <p:sp>
          <p:nvSpPr>
            <p:cNvPr id="14" name="四角形: 角を丸くする 13">
              <a:extLst>
                <a:ext uri="{FF2B5EF4-FFF2-40B4-BE49-F238E27FC236}">
                  <a16:creationId xmlns:a16="http://schemas.microsoft.com/office/drawing/2014/main" id="{FC5DADA9-827E-441D-9C7A-21F93645689E}"/>
                </a:ext>
              </a:extLst>
            </p:cNvPr>
            <p:cNvSpPr/>
            <p:nvPr/>
          </p:nvSpPr>
          <p:spPr>
            <a:xfrm>
              <a:off x="1084520" y="1293848"/>
              <a:ext cx="2860159" cy="662543"/>
            </a:xfrm>
            <a:prstGeom prst="roundRect">
              <a:avLst/>
            </a:prstGeom>
            <a:solidFill>
              <a:schemeClr val="accent4">
                <a:lumMod val="20000"/>
                <a:lumOff val="80000"/>
              </a:schemeClr>
            </a:solidFill>
            <a:ln w="28575">
              <a:solidFill>
                <a:schemeClr val="accent5">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rgbClr val="FF0000"/>
                  </a:solidFill>
                </a:rPr>
                <a:t>①</a:t>
              </a:r>
              <a:r>
                <a:rPr kumimoji="1" lang="ja-JP" altLang="en-US" sz="3600" dirty="0">
                  <a:solidFill>
                    <a:schemeClr val="tx1"/>
                  </a:solidFill>
                </a:rPr>
                <a:t>タミフル</a:t>
              </a:r>
            </a:p>
          </p:txBody>
        </p:sp>
        <p:sp>
          <p:nvSpPr>
            <p:cNvPr id="15" name="四角形: 角を丸くする 14">
              <a:extLst>
                <a:ext uri="{FF2B5EF4-FFF2-40B4-BE49-F238E27FC236}">
                  <a16:creationId xmlns:a16="http://schemas.microsoft.com/office/drawing/2014/main" id="{4EA4DB36-4BBC-404B-8285-D75849CACA40}"/>
                </a:ext>
              </a:extLst>
            </p:cNvPr>
            <p:cNvSpPr/>
            <p:nvPr/>
          </p:nvSpPr>
          <p:spPr>
            <a:xfrm>
              <a:off x="753456" y="2514242"/>
              <a:ext cx="2493162" cy="662543"/>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経口投与</a:t>
              </a:r>
            </a:p>
          </p:txBody>
        </p:sp>
      </p:grpSp>
      <p:sp>
        <p:nvSpPr>
          <p:cNvPr id="16" name="四角形: 角を丸くする 15">
            <a:extLst>
              <a:ext uri="{FF2B5EF4-FFF2-40B4-BE49-F238E27FC236}">
                <a16:creationId xmlns:a16="http://schemas.microsoft.com/office/drawing/2014/main" id="{445B389F-7E86-410F-BDAE-F1BDAB0E0547}"/>
              </a:ext>
            </a:extLst>
          </p:cNvPr>
          <p:cNvSpPr/>
          <p:nvPr/>
        </p:nvSpPr>
        <p:spPr>
          <a:xfrm>
            <a:off x="231391" y="4471677"/>
            <a:ext cx="8708065" cy="712282"/>
          </a:xfrm>
          <a:prstGeom prst="roundRect">
            <a:avLst/>
          </a:prstGeom>
          <a:solidFill>
            <a:schemeClr val="accent3">
              <a:lumMod val="20000"/>
              <a:lumOff val="80000"/>
            </a:schemeClr>
          </a:solidFill>
          <a:ln w="19050">
            <a:solidFill>
              <a:schemeClr val="accent3">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予防投与は</a:t>
            </a:r>
            <a:r>
              <a:rPr kumimoji="1" lang="en-US" altLang="ja-JP" sz="3600" dirty="0">
                <a:solidFill>
                  <a:schemeClr val="tx1"/>
                </a:solidFill>
              </a:rPr>
              <a:t>1</a:t>
            </a:r>
            <a:r>
              <a:rPr kumimoji="1" lang="ja-JP" altLang="en-US" sz="3600" dirty="0">
                <a:solidFill>
                  <a:schemeClr val="tx1"/>
                </a:solidFill>
              </a:rPr>
              <a:t>日</a:t>
            </a:r>
            <a:r>
              <a:rPr kumimoji="1" lang="en-US" altLang="ja-JP" sz="3600" dirty="0">
                <a:solidFill>
                  <a:schemeClr val="tx1"/>
                </a:solidFill>
              </a:rPr>
              <a:t>1</a:t>
            </a:r>
            <a:r>
              <a:rPr kumimoji="1" lang="ja-JP" altLang="en-US" sz="3600" dirty="0">
                <a:solidFill>
                  <a:schemeClr val="tx1"/>
                </a:solidFill>
              </a:rPr>
              <a:t>回</a:t>
            </a:r>
            <a:r>
              <a:rPr kumimoji="1" lang="en-US" altLang="ja-JP" sz="3600" dirty="0">
                <a:solidFill>
                  <a:schemeClr val="tx1"/>
                </a:solidFill>
              </a:rPr>
              <a:t>75mg</a:t>
            </a:r>
            <a:r>
              <a:rPr kumimoji="1" lang="ja-JP" altLang="en-US" sz="3600" dirty="0">
                <a:solidFill>
                  <a:schemeClr val="tx1"/>
                </a:solidFill>
              </a:rPr>
              <a:t>を</a:t>
            </a:r>
            <a:r>
              <a:rPr kumimoji="1" lang="en-US" altLang="ja-JP" sz="3600" dirty="0">
                <a:solidFill>
                  <a:srgbClr val="FF0000"/>
                </a:solidFill>
              </a:rPr>
              <a:t>7</a:t>
            </a:r>
            <a:r>
              <a:rPr kumimoji="1" lang="ja-JP" altLang="en-US" sz="3600" dirty="0">
                <a:solidFill>
                  <a:srgbClr val="FF0000"/>
                </a:solidFill>
              </a:rPr>
              <a:t>日～</a:t>
            </a:r>
            <a:r>
              <a:rPr kumimoji="1" lang="en-US" altLang="ja-JP" sz="3600" dirty="0">
                <a:solidFill>
                  <a:srgbClr val="FF0000"/>
                </a:solidFill>
              </a:rPr>
              <a:t>10</a:t>
            </a:r>
            <a:r>
              <a:rPr kumimoji="1" lang="ja-JP" altLang="en-US" sz="3600" dirty="0">
                <a:solidFill>
                  <a:srgbClr val="FF0000"/>
                </a:solidFill>
              </a:rPr>
              <a:t>日間</a:t>
            </a:r>
            <a:endParaRPr kumimoji="1" lang="ja-JP" altLang="en-US" sz="3600" dirty="0">
              <a:solidFill>
                <a:schemeClr val="tx1"/>
              </a:solidFill>
            </a:endParaRPr>
          </a:p>
        </p:txBody>
      </p:sp>
      <p:sp>
        <p:nvSpPr>
          <p:cNvPr id="19" name="四角形: 角を丸くする 18">
            <a:extLst>
              <a:ext uri="{FF2B5EF4-FFF2-40B4-BE49-F238E27FC236}">
                <a16:creationId xmlns:a16="http://schemas.microsoft.com/office/drawing/2014/main" id="{9892FCE8-8156-4FCA-9BD6-4BD55E4BB698}"/>
              </a:ext>
            </a:extLst>
          </p:cNvPr>
          <p:cNvSpPr/>
          <p:nvPr/>
        </p:nvSpPr>
        <p:spPr>
          <a:xfrm>
            <a:off x="306619" y="3330360"/>
            <a:ext cx="7271653" cy="712282"/>
          </a:xfrm>
          <a:prstGeom prst="roundRect">
            <a:avLst/>
          </a:prstGeom>
          <a:solidFill>
            <a:schemeClr val="accent4">
              <a:lumMod val="20000"/>
              <a:lumOff val="80000"/>
            </a:schemeClr>
          </a:solidFill>
          <a:ln w="19050">
            <a:solidFill>
              <a:schemeClr val="accent5">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a:solidFill>
                  <a:schemeClr val="tx1"/>
                </a:solidFill>
              </a:rPr>
              <a:t>1</a:t>
            </a:r>
            <a:r>
              <a:rPr kumimoji="1" lang="ja-JP" altLang="en-US" sz="3600" dirty="0">
                <a:solidFill>
                  <a:schemeClr val="tx1"/>
                </a:solidFill>
              </a:rPr>
              <a:t>回</a:t>
            </a:r>
            <a:r>
              <a:rPr kumimoji="1" lang="en-US" altLang="ja-JP" sz="3600" dirty="0">
                <a:solidFill>
                  <a:schemeClr val="tx1"/>
                </a:solidFill>
              </a:rPr>
              <a:t>75mg</a:t>
            </a:r>
            <a:r>
              <a:rPr kumimoji="1" lang="ja-JP" altLang="en-US" sz="3600" dirty="0">
                <a:solidFill>
                  <a:schemeClr val="tx1"/>
                </a:solidFill>
              </a:rPr>
              <a:t>を</a:t>
            </a:r>
            <a:r>
              <a:rPr kumimoji="1" lang="en-US" altLang="ja-JP" sz="3600" dirty="0">
                <a:solidFill>
                  <a:schemeClr val="tx1"/>
                </a:solidFill>
              </a:rPr>
              <a:t>1</a:t>
            </a:r>
            <a:r>
              <a:rPr kumimoji="1" lang="ja-JP" altLang="en-US" sz="3600" dirty="0">
                <a:solidFill>
                  <a:schemeClr val="tx1"/>
                </a:solidFill>
              </a:rPr>
              <a:t>日</a:t>
            </a:r>
            <a:r>
              <a:rPr kumimoji="1" lang="en-US" altLang="ja-JP" sz="3600" dirty="0">
                <a:solidFill>
                  <a:schemeClr val="tx1"/>
                </a:solidFill>
              </a:rPr>
              <a:t>2</a:t>
            </a:r>
            <a:r>
              <a:rPr kumimoji="1" lang="ja-JP" altLang="en-US" sz="3600" dirty="0">
                <a:solidFill>
                  <a:schemeClr val="tx1"/>
                </a:solidFill>
              </a:rPr>
              <a:t>回、</a:t>
            </a:r>
            <a:r>
              <a:rPr kumimoji="1" lang="en-US" altLang="ja-JP" sz="3600" dirty="0">
                <a:solidFill>
                  <a:srgbClr val="FF0000"/>
                </a:solidFill>
              </a:rPr>
              <a:t>5</a:t>
            </a:r>
            <a:r>
              <a:rPr kumimoji="1" lang="ja-JP" altLang="en-US" sz="3600" dirty="0">
                <a:solidFill>
                  <a:srgbClr val="FF0000"/>
                </a:solidFill>
              </a:rPr>
              <a:t>日間</a:t>
            </a:r>
            <a:r>
              <a:rPr kumimoji="1" lang="ja-JP" altLang="en-US" sz="3600" dirty="0">
                <a:solidFill>
                  <a:schemeClr val="tx1"/>
                </a:solidFill>
              </a:rPr>
              <a:t>投与</a:t>
            </a:r>
          </a:p>
        </p:txBody>
      </p:sp>
      <p:sp>
        <p:nvSpPr>
          <p:cNvPr id="10" name="四角形: 角を丸くする 9">
            <a:extLst>
              <a:ext uri="{FF2B5EF4-FFF2-40B4-BE49-F238E27FC236}">
                <a16:creationId xmlns:a16="http://schemas.microsoft.com/office/drawing/2014/main" id="{DBFD9A91-E220-4987-8219-99CB8066892F}"/>
              </a:ext>
            </a:extLst>
          </p:cNvPr>
          <p:cNvSpPr/>
          <p:nvPr/>
        </p:nvSpPr>
        <p:spPr>
          <a:xfrm>
            <a:off x="1613622" y="1922742"/>
            <a:ext cx="3497473" cy="662543"/>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（オセルタミビル）</a:t>
            </a:r>
          </a:p>
        </p:txBody>
      </p:sp>
      <p:sp>
        <p:nvSpPr>
          <p:cNvPr id="17" name="正方形/長方形 16">
            <a:extLst>
              <a:ext uri="{FF2B5EF4-FFF2-40B4-BE49-F238E27FC236}">
                <a16:creationId xmlns:a16="http://schemas.microsoft.com/office/drawing/2014/main" id="{D3FA80EF-AE8F-462E-94F7-F44A1F830E59}"/>
              </a:ext>
            </a:extLst>
          </p:cNvPr>
          <p:cNvSpPr/>
          <p:nvPr/>
        </p:nvSpPr>
        <p:spPr>
          <a:xfrm>
            <a:off x="753456" y="1428915"/>
            <a:ext cx="7660804" cy="2748795"/>
          </a:xfrm>
          <a:prstGeom prst="rect">
            <a:avLst/>
          </a:prstGeom>
          <a:solidFill>
            <a:schemeClr val="accent4">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600" dirty="0"/>
              <a:t>現在日本で使用されている治療薬は</a:t>
            </a:r>
            <a:endParaRPr kumimoji="1" lang="en-US" altLang="ja-JP" sz="3600" dirty="0"/>
          </a:p>
          <a:p>
            <a:r>
              <a:rPr kumimoji="1" lang="ja-JP" altLang="en-US" sz="3600" dirty="0">
                <a:solidFill>
                  <a:srgbClr val="FF0000"/>
                </a:solidFill>
              </a:rPr>
              <a:t>経口</a:t>
            </a:r>
            <a:r>
              <a:rPr kumimoji="1" lang="ja-JP" altLang="en-US" sz="3600" dirty="0"/>
              <a:t>投与が</a:t>
            </a:r>
            <a:r>
              <a:rPr kumimoji="1" lang="en-US" altLang="ja-JP" sz="3600" dirty="0">
                <a:solidFill>
                  <a:srgbClr val="FF0000"/>
                </a:solidFill>
              </a:rPr>
              <a:t>1</a:t>
            </a:r>
            <a:r>
              <a:rPr kumimoji="1" lang="ja-JP" altLang="en-US" sz="3600" dirty="0"/>
              <a:t>種類</a:t>
            </a:r>
            <a:endParaRPr kumimoji="1" lang="en-US" altLang="ja-JP" sz="3600" dirty="0"/>
          </a:p>
          <a:p>
            <a:r>
              <a:rPr kumimoji="1" lang="ja-JP" altLang="en-US" sz="3600" dirty="0">
                <a:solidFill>
                  <a:srgbClr val="FF0000"/>
                </a:solidFill>
              </a:rPr>
              <a:t>吸引</a:t>
            </a:r>
            <a:r>
              <a:rPr kumimoji="1" lang="ja-JP" altLang="en-US" sz="3600" dirty="0"/>
              <a:t>投与が</a:t>
            </a:r>
            <a:r>
              <a:rPr kumimoji="1" lang="en-US" altLang="ja-JP" sz="3600" dirty="0">
                <a:solidFill>
                  <a:srgbClr val="FF0000"/>
                </a:solidFill>
              </a:rPr>
              <a:t>2</a:t>
            </a:r>
            <a:r>
              <a:rPr kumimoji="1" lang="ja-JP" altLang="en-US" sz="3600" dirty="0"/>
              <a:t>種類</a:t>
            </a:r>
            <a:endParaRPr kumimoji="1" lang="en-US" altLang="ja-JP" sz="3600" dirty="0"/>
          </a:p>
          <a:p>
            <a:r>
              <a:rPr kumimoji="1" lang="ja-JP" altLang="en-US" sz="3600" dirty="0">
                <a:solidFill>
                  <a:srgbClr val="FF0000"/>
                </a:solidFill>
              </a:rPr>
              <a:t>点滴</a:t>
            </a:r>
            <a:r>
              <a:rPr kumimoji="1" lang="ja-JP" altLang="en-US" sz="3600" dirty="0">
                <a:solidFill>
                  <a:schemeClr val="tx1"/>
                </a:solidFill>
              </a:rPr>
              <a:t>投与</a:t>
            </a:r>
            <a:r>
              <a:rPr kumimoji="1" lang="ja-JP" altLang="en-US" sz="3600" dirty="0"/>
              <a:t>が</a:t>
            </a:r>
            <a:r>
              <a:rPr kumimoji="1" lang="en-US" altLang="ja-JP" sz="3600" dirty="0">
                <a:solidFill>
                  <a:srgbClr val="FF0000"/>
                </a:solidFill>
              </a:rPr>
              <a:t>1</a:t>
            </a:r>
            <a:r>
              <a:rPr kumimoji="1" lang="ja-JP" altLang="en-US" sz="3600" dirty="0"/>
              <a:t>種類の合計</a:t>
            </a:r>
            <a:r>
              <a:rPr kumimoji="1" lang="en-US" altLang="ja-JP" sz="3600" dirty="0">
                <a:solidFill>
                  <a:srgbClr val="FF0000"/>
                </a:solidFill>
              </a:rPr>
              <a:t>4</a:t>
            </a:r>
            <a:r>
              <a:rPr kumimoji="1" lang="ja-JP" altLang="en-US" sz="3600" dirty="0"/>
              <a:t>種類。</a:t>
            </a:r>
          </a:p>
        </p:txBody>
      </p:sp>
      <p:sp>
        <p:nvSpPr>
          <p:cNvPr id="11" name="四角形: 角を丸くする 10">
            <a:extLst>
              <a:ext uri="{FF2B5EF4-FFF2-40B4-BE49-F238E27FC236}">
                <a16:creationId xmlns:a16="http://schemas.microsoft.com/office/drawing/2014/main" id="{FC20EBD0-7B0D-4822-9A60-1215AF59830E}"/>
              </a:ext>
            </a:extLst>
          </p:cNvPr>
          <p:cNvSpPr/>
          <p:nvPr/>
        </p:nvSpPr>
        <p:spPr>
          <a:xfrm>
            <a:off x="231391" y="5377863"/>
            <a:ext cx="7508708" cy="1276937"/>
          </a:xfrm>
          <a:prstGeom prst="roundRect">
            <a:avLst/>
          </a:prstGeom>
          <a:solidFill>
            <a:schemeClr val="accent2">
              <a:lumMod val="20000"/>
              <a:lumOff val="80000"/>
            </a:schemeClr>
          </a:solidFill>
          <a:ln w="19050">
            <a:solidFill>
              <a:schemeClr val="accent3">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chemeClr val="tx1"/>
                </a:solidFill>
              </a:rPr>
              <a:t>タミフルの特許は</a:t>
            </a:r>
            <a:r>
              <a:rPr kumimoji="1" lang="en-US" altLang="ja-JP" sz="3600" dirty="0">
                <a:solidFill>
                  <a:schemeClr val="tx1"/>
                </a:solidFill>
              </a:rPr>
              <a:t>2017</a:t>
            </a:r>
            <a:r>
              <a:rPr kumimoji="1" lang="ja-JP" altLang="en-US" sz="3600" dirty="0">
                <a:solidFill>
                  <a:schemeClr val="tx1"/>
                </a:solidFill>
              </a:rPr>
              <a:t>年で失効。</a:t>
            </a:r>
            <a:endParaRPr kumimoji="1" lang="en-US" altLang="ja-JP" sz="3600" dirty="0">
              <a:solidFill>
                <a:schemeClr val="tx1"/>
              </a:solidFill>
            </a:endParaRPr>
          </a:p>
          <a:p>
            <a:r>
              <a:rPr kumimoji="1" lang="en-US" altLang="ja-JP" sz="3600" dirty="0">
                <a:solidFill>
                  <a:schemeClr val="tx1"/>
                </a:solidFill>
              </a:rPr>
              <a:t>2018</a:t>
            </a:r>
            <a:r>
              <a:rPr kumimoji="1" lang="ja-JP" altLang="en-US" sz="3600" dirty="0">
                <a:solidFill>
                  <a:schemeClr val="tx1"/>
                </a:solidFill>
              </a:rPr>
              <a:t>年以降はジェネリックが発売？</a:t>
            </a:r>
          </a:p>
        </p:txBody>
      </p:sp>
    </p:spTree>
    <p:extLst>
      <p:ext uri="{BB962C8B-B14F-4D97-AF65-F5344CB8AC3E}">
        <p14:creationId xmlns:p14="http://schemas.microsoft.com/office/powerpoint/2010/main" val="63921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10" grpId="0"/>
      <p:bldP spid="17"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E0F98B1-AD90-42CD-9AE1-594583D23E3A}"/>
              </a:ext>
            </a:extLst>
          </p:cNvPr>
          <p:cNvSpPr/>
          <p:nvPr/>
        </p:nvSpPr>
        <p:spPr>
          <a:xfrm>
            <a:off x="869197" y="277429"/>
            <a:ext cx="7035800" cy="639492"/>
          </a:xfrm>
          <a:prstGeom prst="rect">
            <a:avLst/>
          </a:prstGeom>
          <a:solidFill>
            <a:schemeClr val="accent1">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インフルエンザの治療薬、予防投与について</a:t>
            </a:r>
          </a:p>
        </p:txBody>
      </p:sp>
      <p:pic>
        <p:nvPicPr>
          <p:cNvPr id="13" name="図 12" descr="画面の領域">
            <a:extLst>
              <a:ext uri="{FF2B5EF4-FFF2-40B4-BE49-F238E27FC236}">
                <a16:creationId xmlns:a16="http://schemas.microsoft.com/office/drawing/2014/main" id="{FA593EC0-B0F5-43A5-82CB-A9E1C787EF64}"/>
              </a:ext>
            </a:extLst>
          </p:cNvPr>
          <p:cNvPicPr>
            <a:picLocks noChangeAspect="1"/>
          </p:cNvPicPr>
          <p:nvPr/>
        </p:nvPicPr>
        <p:blipFill rotWithShape="1">
          <a:blip r:embed="rId2">
            <a:extLst>
              <a:ext uri="{28A0092B-C50C-407E-A947-70E740481C1C}">
                <a14:useLocalDpi xmlns:a14="http://schemas.microsoft.com/office/drawing/2010/main" val="0"/>
              </a:ext>
            </a:extLst>
          </a:blip>
          <a:srcRect t="3331"/>
          <a:stretch/>
        </p:blipFill>
        <p:spPr>
          <a:xfrm>
            <a:off x="5643096" y="1381683"/>
            <a:ext cx="2261901" cy="3455440"/>
          </a:xfrm>
          <a:prstGeom prst="rect">
            <a:avLst/>
          </a:prstGeom>
          <a:ln w="34925">
            <a:solidFill>
              <a:schemeClr val="accent5">
                <a:lumMod val="50000"/>
              </a:schemeClr>
            </a:solidFill>
          </a:ln>
          <a:effectLst>
            <a:outerShdw blurRad="50800" dist="76200" dir="2700000" algn="tl" rotWithShape="0">
              <a:prstClr val="black">
                <a:alpha val="40000"/>
              </a:prstClr>
            </a:outerShdw>
          </a:effectLst>
        </p:spPr>
      </p:pic>
      <p:sp>
        <p:nvSpPr>
          <p:cNvPr id="14" name="四角形: 角を丸くする 13">
            <a:extLst>
              <a:ext uri="{FF2B5EF4-FFF2-40B4-BE49-F238E27FC236}">
                <a16:creationId xmlns:a16="http://schemas.microsoft.com/office/drawing/2014/main" id="{FC5DADA9-827E-441D-9C7A-21F93645689E}"/>
              </a:ext>
            </a:extLst>
          </p:cNvPr>
          <p:cNvSpPr/>
          <p:nvPr/>
        </p:nvSpPr>
        <p:spPr>
          <a:xfrm>
            <a:off x="1084520" y="1293848"/>
            <a:ext cx="2860159" cy="662543"/>
          </a:xfrm>
          <a:prstGeom prst="roundRect">
            <a:avLst/>
          </a:prstGeom>
          <a:solidFill>
            <a:schemeClr val="accent4">
              <a:lumMod val="20000"/>
              <a:lumOff val="80000"/>
            </a:schemeClr>
          </a:solidFill>
          <a:ln w="28575">
            <a:solidFill>
              <a:schemeClr val="accent5">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rgbClr val="FF0000"/>
                </a:solidFill>
              </a:rPr>
              <a:t>②</a:t>
            </a:r>
            <a:r>
              <a:rPr kumimoji="1" lang="ja-JP" altLang="en-US" sz="3600" dirty="0">
                <a:solidFill>
                  <a:schemeClr val="tx1"/>
                </a:solidFill>
              </a:rPr>
              <a:t>イナビル</a:t>
            </a:r>
          </a:p>
        </p:txBody>
      </p:sp>
      <p:sp>
        <p:nvSpPr>
          <p:cNvPr id="9" name="四角形: 角を丸くする 8">
            <a:extLst>
              <a:ext uri="{FF2B5EF4-FFF2-40B4-BE49-F238E27FC236}">
                <a16:creationId xmlns:a16="http://schemas.microsoft.com/office/drawing/2014/main" id="{A64CCC97-20B2-4571-B47D-8E4693DDE417}"/>
              </a:ext>
            </a:extLst>
          </p:cNvPr>
          <p:cNvSpPr/>
          <p:nvPr/>
        </p:nvSpPr>
        <p:spPr>
          <a:xfrm>
            <a:off x="1084520" y="2778131"/>
            <a:ext cx="1763320" cy="662543"/>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吸入</a:t>
            </a:r>
          </a:p>
        </p:txBody>
      </p:sp>
      <p:sp>
        <p:nvSpPr>
          <p:cNvPr id="10" name="四角形: 角を丸くする 9">
            <a:extLst>
              <a:ext uri="{FF2B5EF4-FFF2-40B4-BE49-F238E27FC236}">
                <a16:creationId xmlns:a16="http://schemas.microsoft.com/office/drawing/2014/main" id="{9FF132BC-9B05-4A4D-95EB-3058227367B8}"/>
              </a:ext>
            </a:extLst>
          </p:cNvPr>
          <p:cNvSpPr/>
          <p:nvPr/>
        </p:nvSpPr>
        <p:spPr>
          <a:xfrm>
            <a:off x="870741" y="3765059"/>
            <a:ext cx="3280845" cy="672187"/>
          </a:xfrm>
          <a:prstGeom prst="roundRect">
            <a:avLst/>
          </a:prstGeom>
          <a:solidFill>
            <a:schemeClr val="accent4">
              <a:lumMod val="20000"/>
              <a:lumOff val="80000"/>
            </a:schemeClr>
          </a:solidFill>
          <a:ln w="28575">
            <a:solidFill>
              <a:schemeClr val="accent5">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a:solidFill>
                  <a:schemeClr val="tx1"/>
                </a:solidFill>
              </a:rPr>
              <a:t>1</a:t>
            </a:r>
            <a:r>
              <a:rPr kumimoji="1" lang="ja-JP" altLang="en-US" sz="3600" dirty="0">
                <a:solidFill>
                  <a:schemeClr val="tx1"/>
                </a:solidFill>
              </a:rPr>
              <a:t>回</a:t>
            </a:r>
            <a:r>
              <a:rPr kumimoji="1" lang="en-US" altLang="ja-JP" sz="3600" dirty="0">
                <a:solidFill>
                  <a:schemeClr val="tx1"/>
                </a:solidFill>
              </a:rPr>
              <a:t>40mg</a:t>
            </a:r>
            <a:r>
              <a:rPr kumimoji="1" lang="ja-JP" altLang="en-US" sz="3600" dirty="0">
                <a:solidFill>
                  <a:schemeClr val="tx1"/>
                </a:solidFill>
              </a:rPr>
              <a:t>吸入</a:t>
            </a:r>
          </a:p>
        </p:txBody>
      </p:sp>
      <p:sp>
        <p:nvSpPr>
          <p:cNvPr id="12" name="四角形: 角を丸くする 11">
            <a:extLst>
              <a:ext uri="{FF2B5EF4-FFF2-40B4-BE49-F238E27FC236}">
                <a16:creationId xmlns:a16="http://schemas.microsoft.com/office/drawing/2014/main" id="{D42BAD05-1BE3-4B45-BCEF-EA4963D31C97}"/>
              </a:ext>
            </a:extLst>
          </p:cNvPr>
          <p:cNvSpPr/>
          <p:nvPr/>
        </p:nvSpPr>
        <p:spPr>
          <a:xfrm>
            <a:off x="864498" y="4994689"/>
            <a:ext cx="7214851" cy="1418880"/>
          </a:xfrm>
          <a:prstGeom prst="roundRect">
            <a:avLst/>
          </a:prstGeom>
          <a:solidFill>
            <a:schemeClr val="accent3">
              <a:lumMod val="20000"/>
              <a:lumOff val="80000"/>
            </a:schemeClr>
          </a:solidFill>
          <a:ln w="28575">
            <a:solidFill>
              <a:schemeClr val="accent3">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rgbClr val="FF0000"/>
                </a:solidFill>
              </a:rPr>
              <a:t>予防投与</a:t>
            </a:r>
            <a:r>
              <a:rPr kumimoji="1" lang="ja-JP" altLang="en-US" sz="3600" dirty="0">
                <a:solidFill>
                  <a:schemeClr val="tx1"/>
                </a:solidFill>
              </a:rPr>
              <a:t>も</a:t>
            </a:r>
            <a:r>
              <a:rPr kumimoji="1" lang="en-US" altLang="ja-JP" sz="3600" dirty="0">
                <a:solidFill>
                  <a:schemeClr val="tx1"/>
                </a:solidFill>
              </a:rPr>
              <a:t>1</a:t>
            </a:r>
            <a:r>
              <a:rPr kumimoji="1" lang="ja-JP" altLang="en-US" sz="3600" dirty="0">
                <a:solidFill>
                  <a:schemeClr val="tx1"/>
                </a:solidFill>
              </a:rPr>
              <a:t>回</a:t>
            </a:r>
            <a:r>
              <a:rPr kumimoji="1" lang="en-US" altLang="ja-JP" sz="3600" dirty="0">
                <a:solidFill>
                  <a:schemeClr val="tx1"/>
                </a:solidFill>
              </a:rPr>
              <a:t>40mg</a:t>
            </a:r>
            <a:r>
              <a:rPr kumimoji="1" lang="ja-JP" altLang="en-US" sz="3600" dirty="0">
                <a:solidFill>
                  <a:schemeClr val="tx1"/>
                </a:solidFill>
              </a:rPr>
              <a:t>吸入</a:t>
            </a:r>
            <a:endParaRPr kumimoji="1" lang="en-US" altLang="ja-JP" sz="3600" dirty="0">
              <a:solidFill>
                <a:schemeClr val="tx1"/>
              </a:solidFill>
            </a:endParaRPr>
          </a:p>
          <a:p>
            <a:r>
              <a:rPr kumimoji="1" lang="ja-JP" altLang="en-US" sz="3600" dirty="0">
                <a:solidFill>
                  <a:schemeClr val="tx1"/>
                </a:solidFill>
              </a:rPr>
              <a:t>（</a:t>
            </a:r>
            <a:r>
              <a:rPr kumimoji="1" lang="en-US" altLang="ja-JP" sz="3600" dirty="0">
                <a:solidFill>
                  <a:schemeClr val="tx1"/>
                </a:solidFill>
              </a:rPr>
              <a:t>1</a:t>
            </a:r>
            <a:r>
              <a:rPr kumimoji="1" lang="ja-JP" altLang="en-US" sz="3600" dirty="0">
                <a:solidFill>
                  <a:schemeClr val="tx1"/>
                </a:solidFill>
              </a:rPr>
              <a:t>日</a:t>
            </a:r>
            <a:r>
              <a:rPr kumimoji="1" lang="en-US" altLang="ja-JP" sz="3600" dirty="0">
                <a:solidFill>
                  <a:schemeClr val="tx1"/>
                </a:solidFill>
              </a:rPr>
              <a:t>1</a:t>
            </a:r>
            <a:r>
              <a:rPr kumimoji="1" lang="ja-JP" altLang="en-US" sz="3600" dirty="0">
                <a:solidFill>
                  <a:schemeClr val="tx1"/>
                </a:solidFill>
              </a:rPr>
              <a:t>回</a:t>
            </a:r>
            <a:r>
              <a:rPr kumimoji="1" lang="en-US" altLang="ja-JP" sz="3600" dirty="0">
                <a:solidFill>
                  <a:schemeClr val="tx1"/>
                </a:solidFill>
              </a:rPr>
              <a:t>20mg</a:t>
            </a:r>
            <a:r>
              <a:rPr kumimoji="1" lang="ja-JP" altLang="en-US" sz="3600" dirty="0">
                <a:solidFill>
                  <a:schemeClr val="tx1"/>
                </a:solidFill>
              </a:rPr>
              <a:t>を</a:t>
            </a:r>
            <a:r>
              <a:rPr kumimoji="1" lang="en-US" altLang="ja-JP" sz="3600" dirty="0">
                <a:solidFill>
                  <a:schemeClr val="tx1"/>
                </a:solidFill>
              </a:rPr>
              <a:t>2</a:t>
            </a:r>
            <a:r>
              <a:rPr kumimoji="1" lang="ja-JP" altLang="en-US" sz="3600" dirty="0">
                <a:solidFill>
                  <a:schemeClr val="tx1"/>
                </a:solidFill>
              </a:rPr>
              <a:t>日間投与も可能）</a:t>
            </a:r>
          </a:p>
        </p:txBody>
      </p:sp>
      <p:sp>
        <p:nvSpPr>
          <p:cNvPr id="11" name="四角形: 角を丸くする 10">
            <a:extLst>
              <a:ext uri="{FF2B5EF4-FFF2-40B4-BE49-F238E27FC236}">
                <a16:creationId xmlns:a16="http://schemas.microsoft.com/office/drawing/2014/main" id="{774C143B-FB30-473A-A123-00306D2A2C10}"/>
              </a:ext>
            </a:extLst>
          </p:cNvPr>
          <p:cNvSpPr/>
          <p:nvPr/>
        </p:nvSpPr>
        <p:spPr>
          <a:xfrm>
            <a:off x="2399824" y="1958022"/>
            <a:ext cx="3089709" cy="662543"/>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（ラニナミビル）</a:t>
            </a:r>
          </a:p>
        </p:txBody>
      </p:sp>
    </p:spTree>
    <p:extLst>
      <p:ext uri="{BB962C8B-B14F-4D97-AF65-F5344CB8AC3E}">
        <p14:creationId xmlns:p14="http://schemas.microsoft.com/office/powerpoint/2010/main" val="378494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E0F98B1-AD90-42CD-9AE1-594583D23E3A}"/>
              </a:ext>
            </a:extLst>
          </p:cNvPr>
          <p:cNvSpPr/>
          <p:nvPr/>
        </p:nvSpPr>
        <p:spPr>
          <a:xfrm>
            <a:off x="869197" y="277429"/>
            <a:ext cx="7035800" cy="639492"/>
          </a:xfrm>
          <a:prstGeom prst="rect">
            <a:avLst/>
          </a:prstGeom>
          <a:solidFill>
            <a:schemeClr val="accent1">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インフルエンザの治療薬、予防投与について</a:t>
            </a:r>
          </a:p>
        </p:txBody>
      </p:sp>
      <p:pic>
        <p:nvPicPr>
          <p:cNvPr id="11" name="図 10" descr="画面の領域">
            <a:extLst>
              <a:ext uri="{FF2B5EF4-FFF2-40B4-BE49-F238E27FC236}">
                <a16:creationId xmlns:a16="http://schemas.microsoft.com/office/drawing/2014/main" id="{EB6DFA5B-6417-4A92-8CA3-908F8206B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5256" y="1435034"/>
            <a:ext cx="3309204" cy="2500599"/>
          </a:xfrm>
          <a:prstGeom prst="rect">
            <a:avLst/>
          </a:prstGeom>
          <a:ln w="34925">
            <a:solidFill>
              <a:schemeClr val="accent5">
                <a:lumMod val="50000"/>
              </a:schemeClr>
            </a:solidFill>
          </a:ln>
          <a:effectLst>
            <a:outerShdw blurRad="50800" dist="88900" dir="2700000" algn="tl" rotWithShape="0">
              <a:prstClr val="black">
                <a:alpha val="40000"/>
              </a:prstClr>
            </a:outerShdw>
          </a:effectLst>
        </p:spPr>
      </p:pic>
      <p:sp>
        <p:nvSpPr>
          <p:cNvPr id="14" name="四角形: 角を丸くする 13">
            <a:extLst>
              <a:ext uri="{FF2B5EF4-FFF2-40B4-BE49-F238E27FC236}">
                <a16:creationId xmlns:a16="http://schemas.microsoft.com/office/drawing/2014/main" id="{FC5DADA9-827E-441D-9C7A-21F93645689E}"/>
              </a:ext>
            </a:extLst>
          </p:cNvPr>
          <p:cNvSpPr/>
          <p:nvPr/>
        </p:nvSpPr>
        <p:spPr>
          <a:xfrm>
            <a:off x="1084520" y="1293848"/>
            <a:ext cx="2860159" cy="662543"/>
          </a:xfrm>
          <a:prstGeom prst="roundRect">
            <a:avLst/>
          </a:prstGeom>
          <a:solidFill>
            <a:schemeClr val="accent4">
              <a:lumMod val="20000"/>
              <a:lumOff val="80000"/>
            </a:schemeClr>
          </a:solidFill>
          <a:ln w="28575">
            <a:solidFill>
              <a:schemeClr val="accent5">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rgbClr val="FF0000"/>
                </a:solidFill>
              </a:rPr>
              <a:t>③</a:t>
            </a:r>
            <a:r>
              <a:rPr kumimoji="1" lang="ja-JP" altLang="en-US" sz="3600" dirty="0">
                <a:solidFill>
                  <a:schemeClr val="tx1"/>
                </a:solidFill>
              </a:rPr>
              <a:t>リレンザ</a:t>
            </a:r>
          </a:p>
        </p:txBody>
      </p:sp>
      <p:sp>
        <p:nvSpPr>
          <p:cNvPr id="9" name="四角形: 角を丸くする 8">
            <a:extLst>
              <a:ext uri="{FF2B5EF4-FFF2-40B4-BE49-F238E27FC236}">
                <a16:creationId xmlns:a16="http://schemas.microsoft.com/office/drawing/2014/main" id="{A64CCC97-20B2-4571-B47D-8E4693DDE417}"/>
              </a:ext>
            </a:extLst>
          </p:cNvPr>
          <p:cNvSpPr/>
          <p:nvPr/>
        </p:nvSpPr>
        <p:spPr>
          <a:xfrm>
            <a:off x="911232" y="2333318"/>
            <a:ext cx="1744070" cy="662543"/>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吸入</a:t>
            </a:r>
          </a:p>
        </p:txBody>
      </p:sp>
      <p:sp>
        <p:nvSpPr>
          <p:cNvPr id="10" name="四角形: 角を丸くする 9">
            <a:extLst>
              <a:ext uri="{FF2B5EF4-FFF2-40B4-BE49-F238E27FC236}">
                <a16:creationId xmlns:a16="http://schemas.microsoft.com/office/drawing/2014/main" id="{9FF132BC-9B05-4A4D-95EB-3058227367B8}"/>
              </a:ext>
            </a:extLst>
          </p:cNvPr>
          <p:cNvSpPr/>
          <p:nvPr/>
        </p:nvSpPr>
        <p:spPr>
          <a:xfrm>
            <a:off x="266710" y="3222997"/>
            <a:ext cx="4986670" cy="1466160"/>
          </a:xfrm>
          <a:prstGeom prst="roundRect">
            <a:avLst/>
          </a:prstGeom>
          <a:solidFill>
            <a:schemeClr val="accent4">
              <a:lumMod val="20000"/>
              <a:lumOff val="80000"/>
            </a:schemeClr>
          </a:solidFill>
          <a:ln w="28575">
            <a:solidFill>
              <a:schemeClr val="accent5">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3600" dirty="0">
                <a:solidFill>
                  <a:schemeClr val="tx1"/>
                </a:solidFill>
              </a:rPr>
              <a:t>1</a:t>
            </a:r>
            <a:r>
              <a:rPr kumimoji="1" lang="ja-JP" altLang="en-US" sz="3600" dirty="0">
                <a:solidFill>
                  <a:schemeClr val="tx1"/>
                </a:solidFill>
              </a:rPr>
              <a:t>回</a:t>
            </a:r>
            <a:r>
              <a:rPr kumimoji="1" lang="en-US" altLang="ja-JP" sz="3600" dirty="0">
                <a:solidFill>
                  <a:srgbClr val="FF0000"/>
                </a:solidFill>
              </a:rPr>
              <a:t>10mg</a:t>
            </a:r>
            <a:r>
              <a:rPr kumimoji="1" lang="ja-JP" altLang="en-US" sz="3600" dirty="0">
                <a:solidFill>
                  <a:schemeClr val="tx1"/>
                </a:solidFill>
              </a:rPr>
              <a:t>吸入を</a:t>
            </a:r>
            <a:r>
              <a:rPr kumimoji="1" lang="en-US" altLang="ja-JP" sz="3600" dirty="0">
                <a:solidFill>
                  <a:srgbClr val="FF0000"/>
                </a:solidFill>
              </a:rPr>
              <a:t>1</a:t>
            </a:r>
            <a:r>
              <a:rPr kumimoji="1" lang="ja-JP" altLang="en-US" sz="3600" dirty="0">
                <a:solidFill>
                  <a:srgbClr val="FF0000"/>
                </a:solidFill>
              </a:rPr>
              <a:t>日</a:t>
            </a:r>
            <a:r>
              <a:rPr kumimoji="1" lang="en-US" altLang="ja-JP" sz="3600" dirty="0">
                <a:solidFill>
                  <a:srgbClr val="FF0000"/>
                </a:solidFill>
              </a:rPr>
              <a:t>2</a:t>
            </a:r>
            <a:r>
              <a:rPr kumimoji="1" lang="ja-JP" altLang="en-US" sz="3600" dirty="0">
                <a:solidFill>
                  <a:srgbClr val="FF0000"/>
                </a:solidFill>
              </a:rPr>
              <a:t>回</a:t>
            </a:r>
            <a:endParaRPr kumimoji="1" lang="en-US" altLang="ja-JP" sz="3600" dirty="0">
              <a:solidFill>
                <a:srgbClr val="FF0000"/>
              </a:solidFill>
            </a:endParaRPr>
          </a:p>
          <a:p>
            <a:r>
              <a:rPr kumimoji="1" lang="en-US" altLang="ja-JP" sz="3600" dirty="0">
                <a:solidFill>
                  <a:srgbClr val="FF0000"/>
                </a:solidFill>
              </a:rPr>
              <a:t>5</a:t>
            </a:r>
            <a:r>
              <a:rPr kumimoji="1" lang="ja-JP" altLang="en-US" sz="3600" dirty="0">
                <a:solidFill>
                  <a:srgbClr val="FF0000"/>
                </a:solidFill>
              </a:rPr>
              <a:t>日間</a:t>
            </a:r>
            <a:r>
              <a:rPr kumimoji="1" lang="ja-JP" altLang="en-US" sz="3600" dirty="0">
                <a:solidFill>
                  <a:schemeClr val="tx1"/>
                </a:solidFill>
              </a:rPr>
              <a:t>投与</a:t>
            </a:r>
          </a:p>
        </p:txBody>
      </p:sp>
      <p:sp>
        <p:nvSpPr>
          <p:cNvPr id="12" name="四角形: 角を丸くする 11">
            <a:extLst>
              <a:ext uri="{FF2B5EF4-FFF2-40B4-BE49-F238E27FC236}">
                <a16:creationId xmlns:a16="http://schemas.microsoft.com/office/drawing/2014/main" id="{D42BAD05-1BE3-4B45-BCEF-EA4963D31C97}"/>
              </a:ext>
            </a:extLst>
          </p:cNvPr>
          <p:cNvSpPr/>
          <p:nvPr/>
        </p:nvSpPr>
        <p:spPr>
          <a:xfrm>
            <a:off x="170121" y="4975103"/>
            <a:ext cx="8697433" cy="894268"/>
          </a:xfrm>
          <a:prstGeom prst="roundRect">
            <a:avLst/>
          </a:prstGeom>
          <a:solidFill>
            <a:schemeClr val="accent3">
              <a:lumMod val="20000"/>
              <a:lumOff val="80000"/>
            </a:schemeClr>
          </a:solidFill>
          <a:ln w="28575">
            <a:solidFill>
              <a:schemeClr val="accent3">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rgbClr val="FF0000"/>
                </a:solidFill>
              </a:rPr>
              <a:t>予防投与</a:t>
            </a:r>
            <a:r>
              <a:rPr kumimoji="1" lang="ja-JP" altLang="en-US" sz="3600" dirty="0">
                <a:solidFill>
                  <a:schemeClr val="tx1"/>
                </a:solidFill>
              </a:rPr>
              <a:t>は</a:t>
            </a:r>
            <a:r>
              <a:rPr kumimoji="1" lang="en-US" altLang="ja-JP" sz="3600" dirty="0">
                <a:solidFill>
                  <a:schemeClr val="tx1"/>
                </a:solidFill>
              </a:rPr>
              <a:t>1</a:t>
            </a:r>
            <a:r>
              <a:rPr kumimoji="1" lang="ja-JP" altLang="en-US" sz="3600" dirty="0">
                <a:solidFill>
                  <a:schemeClr val="tx1"/>
                </a:solidFill>
              </a:rPr>
              <a:t>日</a:t>
            </a:r>
            <a:r>
              <a:rPr kumimoji="1" lang="en-US" altLang="ja-JP" sz="3600" dirty="0">
                <a:solidFill>
                  <a:schemeClr val="tx1"/>
                </a:solidFill>
              </a:rPr>
              <a:t>1</a:t>
            </a:r>
            <a:r>
              <a:rPr kumimoji="1" lang="ja-JP" altLang="en-US" sz="3600" dirty="0">
                <a:solidFill>
                  <a:schemeClr val="tx1"/>
                </a:solidFill>
              </a:rPr>
              <a:t>回</a:t>
            </a:r>
            <a:r>
              <a:rPr kumimoji="1" lang="en-US" altLang="ja-JP" sz="3600" dirty="0">
                <a:solidFill>
                  <a:schemeClr val="tx1"/>
                </a:solidFill>
              </a:rPr>
              <a:t>10mg</a:t>
            </a:r>
            <a:r>
              <a:rPr kumimoji="1" lang="ja-JP" altLang="en-US" sz="3600" dirty="0">
                <a:solidFill>
                  <a:schemeClr val="tx1"/>
                </a:solidFill>
              </a:rPr>
              <a:t>吸入を</a:t>
            </a:r>
            <a:r>
              <a:rPr kumimoji="1" lang="en-US" altLang="ja-JP" sz="3600" dirty="0">
                <a:solidFill>
                  <a:srgbClr val="FF0000"/>
                </a:solidFill>
              </a:rPr>
              <a:t>10</a:t>
            </a:r>
            <a:r>
              <a:rPr kumimoji="1" lang="ja-JP" altLang="en-US" sz="3600" dirty="0">
                <a:solidFill>
                  <a:srgbClr val="FF0000"/>
                </a:solidFill>
              </a:rPr>
              <a:t>日間</a:t>
            </a:r>
            <a:r>
              <a:rPr kumimoji="1" lang="ja-JP" altLang="en-US" sz="3600" dirty="0">
                <a:solidFill>
                  <a:schemeClr val="tx1"/>
                </a:solidFill>
              </a:rPr>
              <a:t>行う。</a:t>
            </a:r>
          </a:p>
        </p:txBody>
      </p:sp>
      <p:sp>
        <p:nvSpPr>
          <p:cNvPr id="2" name="正方形/長方形 1">
            <a:extLst>
              <a:ext uri="{FF2B5EF4-FFF2-40B4-BE49-F238E27FC236}">
                <a16:creationId xmlns:a16="http://schemas.microsoft.com/office/drawing/2014/main" id="{3FF775EF-F7BF-4DC7-9227-BA94B68F3B74}"/>
              </a:ext>
            </a:extLst>
          </p:cNvPr>
          <p:cNvSpPr/>
          <p:nvPr/>
        </p:nvSpPr>
        <p:spPr>
          <a:xfrm>
            <a:off x="721894" y="5869371"/>
            <a:ext cx="6978316" cy="80852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（現在リレンザの注射薬が開発研究中）</a:t>
            </a:r>
          </a:p>
        </p:txBody>
      </p:sp>
      <p:sp>
        <p:nvSpPr>
          <p:cNvPr id="13" name="四角形: 角を丸くする 12">
            <a:extLst>
              <a:ext uri="{FF2B5EF4-FFF2-40B4-BE49-F238E27FC236}">
                <a16:creationId xmlns:a16="http://schemas.microsoft.com/office/drawing/2014/main" id="{BF1A20E4-E668-4369-9D29-51749727822F}"/>
              </a:ext>
            </a:extLst>
          </p:cNvPr>
          <p:cNvSpPr/>
          <p:nvPr/>
        </p:nvSpPr>
        <p:spPr>
          <a:xfrm>
            <a:off x="3037178" y="1911065"/>
            <a:ext cx="2619686" cy="662543"/>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（ザナミビル）</a:t>
            </a:r>
          </a:p>
        </p:txBody>
      </p:sp>
    </p:spTree>
    <p:extLst>
      <p:ext uri="{BB962C8B-B14F-4D97-AF65-F5344CB8AC3E}">
        <p14:creationId xmlns:p14="http://schemas.microsoft.com/office/powerpoint/2010/main" val="171272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E0F98B1-AD90-42CD-9AE1-594583D23E3A}"/>
              </a:ext>
            </a:extLst>
          </p:cNvPr>
          <p:cNvSpPr/>
          <p:nvPr/>
        </p:nvSpPr>
        <p:spPr>
          <a:xfrm>
            <a:off x="869197" y="277429"/>
            <a:ext cx="7035800" cy="639492"/>
          </a:xfrm>
          <a:prstGeom prst="rect">
            <a:avLst/>
          </a:prstGeom>
          <a:solidFill>
            <a:schemeClr val="accent1">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インフルエンザの治療薬、予防投与について</a:t>
            </a:r>
          </a:p>
        </p:txBody>
      </p:sp>
      <p:sp>
        <p:nvSpPr>
          <p:cNvPr id="14" name="四角形: 角を丸くする 13">
            <a:extLst>
              <a:ext uri="{FF2B5EF4-FFF2-40B4-BE49-F238E27FC236}">
                <a16:creationId xmlns:a16="http://schemas.microsoft.com/office/drawing/2014/main" id="{FC5DADA9-827E-441D-9C7A-21F93645689E}"/>
              </a:ext>
            </a:extLst>
          </p:cNvPr>
          <p:cNvSpPr/>
          <p:nvPr/>
        </p:nvSpPr>
        <p:spPr>
          <a:xfrm>
            <a:off x="1084520" y="1293848"/>
            <a:ext cx="2860159" cy="662543"/>
          </a:xfrm>
          <a:prstGeom prst="roundRect">
            <a:avLst/>
          </a:prstGeom>
          <a:solidFill>
            <a:schemeClr val="accent4">
              <a:lumMod val="20000"/>
              <a:lumOff val="80000"/>
            </a:schemeClr>
          </a:solidFill>
          <a:ln w="28575">
            <a:solidFill>
              <a:schemeClr val="accent5">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rgbClr val="FF0000"/>
                </a:solidFill>
              </a:rPr>
              <a:t>④</a:t>
            </a:r>
            <a:r>
              <a:rPr kumimoji="1" lang="ja-JP" altLang="en-US" sz="3600" dirty="0">
                <a:solidFill>
                  <a:schemeClr val="tx1"/>
                </a:solidFill>
              </a:rPr>
              <a:t>ラピアクタ</a:t>
            </a:r>
          </a:p>
        </p:txBody>
      </p:sp>
      <p:sp>
        <p:nvSpPr>
          <p:cNvPr id="9" name="四角形: 角を丸くする 8">
            <a:extLst>
              <a:ext uri="{FF2B5EF4-FFF2-40B4-BE49-F238E27FC236}">
                <a16:creationId xmlns:a16="http://schemas.microsoft.com/office/drawing/2014/main" id="{A64CCC97-20B2-4571-B47D-8E4693DDE417}"/>
              </a:ext>
            </a:extLst>
          </p:cNvPr>
          <p:cNvSpPr/>
          <p:nvPr/>
        </p:nvSpPr>
        <p:spPr>
          <a:xfrm>
            <a:off x="2935459" y="1956391"/>
            <a:ext cx="2529676" cy="662543"/>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（ペラミビル）</a:t>
            </a:r>
          </a:p>
        </p:txBody>
      </p:sp>
      <p:sp>
        <p:nvSpPr>
          <p:cNvPr id="10" name="四角形: 角を丸くする 9">
            <a:extLst>
              <a:ext uri="{FF2B5EF4-FFF2-40B4-BE49-F238E27FC236}">
                <a16:creationId xmlns:a16="http://schemas.microsoft.com/office/drawing/2014/main" id="{9FF132BC-9B05-4A4D-95EB-3058227367B8}"/>
              </a:ext>
            </a:extLst>
          </p:cNvPr>
          <p:cNvSpPr/>
          <p:nvPr/>
        </p:nvSpPr>
        <p:spPr>
          <a:xfrm>
            <a:off x="344888" y="3387845"/>
            <a:ext cx="4986670" cy="1466160"/>
          </a:xfrm>
          <a:prstGeom prst="roundRect">
            <a:avLst/>
          </a:prstGeom>
          <a:solidFill>
            <a:schemeClr val="accent4">
              <a:lumMod val="20000"/>
              <a:lumOff val="80000"/>
            </a:schemeClr>
          </a:solidFill>
          <a:ln w="28575">
            <a:solidFill>
              <a:schemeClr val="accent5">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3600" dirty="0">
                <a:solidFill>
                  <a:schemeClr val="tx1"/>
                </a:solidFill>
              </a:rPr>
              <a:t>1</a:t>
            </a:r>
            <a:r>
              <a:rPr kumimoji="1" lang="ja-JP" altLang="en-US" sz="3600" dirty="0">
                <a:solidFill>
                  <a:schemeClr val="tx1"/>
                </a:solidFill>
              </a:rPr>
              <a:t>回</a:t>
            </a:r>
            <a:r>
              <a:rPr kumimoji="1" lang="ja-JP" altLang="en-US" sz="3600" dirty="0">
                <a:solidFill>
                  <a:srgbClr val="FF0000"/>
                </a:solidFill>
              </a:rPr>
              <a:t>３０</a:t>
            </a:r>
            <a:r>
              <a:rPr kumimoji="1" lang="en-US" altLang="ja-JP" sz="4000" dirty="0" err="1">
                <a:solidFill>
                  <a:srgbClr val="FF0000"/>
                </a:solidFill>
              </a:rPr>
              <a:t>0</a:t>
            </a:r>
            <a:r>
              <a:rPr kumimoji="1" lang="en-US" altLang="ja-JP" sz="3600" dirty="0" err="1">
                <a:solidFill>
                  <a:srgbClr val="FF0000"/>
                </a:solidFill>
              </a:rPr>
              <a:t>mg</a:t>
            </a:r>
            <a:r>
              <a:rPr kumimoji="1" lang="ja-JP" altLang="en-US" sz="3600" dirty="0">
                <a:solidFill>
                  <a:srgbClr val="FF0000"/>
                </a:solidFill>
              </a:rPr>
              <a:t>を１回のみ</a:t>
            </a:r>
            <a:endParaRPr kumimoji="1" lang="en-US" altLang="ja-JP" sz="3600" dirty="0">
              <a:solidFill>
                <a:srgbClr val="FF0000"/>
              </a:solidFill>
            </a:endParaRPr>
          </a:p>
          <a:p>
            <a:r>
              <a:rPr kumimoji="1" lang="en-US" altLang="ja-JP" sz="3600" dirty="0">
                <a:solidFill>
                  <a:schemeClr val="tx1"/>
                </a:solidFill>
              </a:rPr>
              <a:t>15</a:t>
            </a:r>
            <a:r>
              <a:rPr kumimoji="1" lang="ja-JP" altLang="en-US" sz="3600" dirty="0">
                <a:solidFill>
                  <a:schemeClr val="tx1"/>
                </a:solidFill>
              </a:rPr>
              <a:t>分以上かけて点滴</a:t>
            </a:r>
          </a:p>
        </p:txBody>
      </p:sp>
      <p:sp>
        <p:nvSpPr>
          <p:cNvPr id="12" name="四角形: 角を丸くする 11">
            <a:extLst>
              <a:ext uri="{FF2B5EF4-FFF2-40B4-BE49-F238E27FC236}">
                <a16:creationId xmlns:a16="http://schemas.microsoft.com/office/drawing/2014/main" id="{D42BAD05-1BE3-4B45-BCEF-EA4963D31C97}"/>
              </a:ext>
            </a:extLst>
          </p:cNvPr>
          <p:cNvSpPr/>
          <p:nvPr/>
        </p:nvSpPr>
        <p:spPr>
          <a:xfrm>
            <a:off x="38380" y="5078177"/>
            <a:ext cx="8697433" cy="1361124"/>
          </a:xfrm>
          <a:prstGeom prst="roundRect">
            <a:avLst/>
          </a:prstGeom>
          <a:solidFill>
            <a:schemeClr val="accent3">
              <a:lumMod val="20000"/>
              <a:lumOff val="80000"/>
            </a:schemeClr>
          </a:solidFill>
          <a:ln w="28575">
            <a:solidFill>
              <a:schemeClr val="accent3">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chemeClr val="tx1"/>
                </a:solidFill>
              </a:rPr>
              <a:t>合併症により重症化する恐れのある場合は</a:t>
            </a:r>
            <a:endParaRPr kumimoji="1" lang="en-US" altLang="ja-JP" sz="3600" dirty="0">
              <a:solidFill>
                <a:schemeClr val="tx1"/>
              </a:solidFill>
            </a:endParaRPr>
          </a:p>
          <a:p>
            <a:r>
              <a:rPr kumimoji="1" lang="en-US" altLang="ja-JP" sz="3600" dirty="0">
                <a:solidFill>
                  <a:schemeClr val="tx1"/>
                </a:solidFill>
              </a:rPr>
              <a:t>1</a:t>
            </a:r>
            <a:r>
              <a:rPr kumimoji="1" lang="ja-JP" altLang="en-US" sz="3600" dirty="0">
                <a:solidFill>
                  <a:schemeClr val="tx1"/>
                </a:solidFill>
              </a:rPr>
              <a:t>回６００</a:t>
            </a:r>
            <a:r>
              <a:rPr kumimoji="1" lang="en-US" altLang="ja-JP" sz="3600" dirty="0">
                <a:solidFill>
                  <a:schemeClr val="tx1"/>
                </a:solidFill>
              </a:rPr>
              <a:t>mg</a:t>
            </a:r>
            <a:r>
              <a:rPr kumimoji="1" lang="ja-JP" altLang="en-US" sz="3600" dirty="0">
                <a:solidFill>
                  <a:schemeClr val="tx1"/>
                </a:solidFill>
              </a:rPr>
              <a:t>を連日投与可能。</a:t>
            </a:r>
          </a:p>
        </p:txBody>
      </p:sp>
      <p:grpSp>
        <p:nvGrpSpPr>
          <p:cNvPr id="5" name="グループ化 4">
            <a:extLst>
              <a:ext uri="{FF2B5EF4-FFF2-40B4-BE49-F238E27FC236}">
                <a16:creationId xmlns:a16="http://schemas.microsoft.com/office/drawing/2014/main" id="{8C5B7AAF-1688-4F99-AC32-B7FF28E6CECE}"/>
              </a:ext>
            </a:extLst>
          </p:cNvPr>
          <p:cNvGrpSpPr/>
          <p:nvPr/>
        </p:nvGrpSpPr>
        <p:grpSpPr>
          <a:xfrm>
            <a:off x="5426791" y="1045700"/>
            <a:ext cx="2899374" cy="3048157"/>
            <a:chOff x="5426791" y="1045700"/>
            <a:chExt cx="2899374" cy="3048157"/>
          </a:xfrm>
        </p:grpSpPr>
        <p:pic>
          <p:nvPicPr>
            <p:cNvPr id="13" name="図 12" descr="画面の領域">
              <a:extLst>
                <a:ext uri="{FF2B5EF4-FFF2-40B4-BE49-F238E27FC236}">
                  <a16:creationId xmlns:a16="http://schemas.microsoft.com/office/drawing/2014/main" id="{9644E87A-5D6F-4EC3-8DF3-11E6E2505D13}"/>
                </a:ext>
              </a:extLst>
            </p:cNvPr>
            <p:cNvPicPr>
              <a:picLocks noChangeAspect="1"/>
            </p:cNvPicPr>
            <p:nvPr/>
          </p:nvPicPr>
          <p:blipFill rotWithShape="1">
            <a:blip r:embed="rId2">
              <a:extLst>
                <a:ext uri="{28A0092B-C50C-407E-A947-70E740481C1C}">
                  <a14:useLocalDpi xmlns:a14="http://schemas.microsoft.com/office/drawing/2010/main" val="0"/>
                </a:ext>
              </a:extLst>
            </a:blip>
            <a:srcRect l="44379"/>
            <a:stretch/>
          </p:blipFill>
          <p:spPr>
            <a:xfrm>
              <a:off x="5465136" y="1045700"/>
              <a:ext cx="2861028" cy="3048157"/>
            </a:xfrm>
            <a:prstGeom prst="rect">
              <a:avLst/>
            </a:prstGeom>
            <a:ln w="38100">
              <a:solidFill>
                <a:schemeClr val="accent1">
                  <a:lumMod val="50000"/>
                </a:schemeClr>
              </a:solidFill>
            </a:ln>
            <a:effectLst>
              <a:outerShdw blurRad="50800" dist="101600" dir="2700000" algn="tl" rotWithShape="0">
                <a:prstClr val="black">
                  <a:alpha val="40000"/>
                </a:prstClr>
              </a:outerShdw>
            </a:effectLst>
          </p:spPr>
        </p:pic>
        <p:sp>
          <p:nvSpPr>
            <p:cNvPr id="4" name="正方形/長方形 3">
              <a:extLst>
                <a:ext uri="{FF2B5EF4-FFF2-40B4-BE49-F238E27FC236}">
                  <a16:creationId xmlns:a16="http://schemas.microsoft.com/office/drawing/2014/main" id="{8178CA97-7A15-4BD5-AE9D-969B31C6783B}"/>
                </a:ext>
              </a:extLst>
            </p:cNvPr>
            <p:cNvSpPr/>
            <p:nvPr/>
          </p:nvSpPr>
          <p:spPr>
            <a:xfrm>
              <a:off x="5426791" y="1045700"/>
              <a:ext cx="2899374" cy="461671"/>
            </a:xfrm>
            <a:prstGeom prst="rect">
              <a:avLst/>
            </a:prstGeom>
            <a:solidFill>
              <a:schemeClr val="accent4">
                <a:lumMod val="20000"/>
                <a:lumOff val="80000"/>
              </a:schemeClr>
            </a:solidFill>
            <a:effectLst>
              <a:outerShdw blurRad="50800" dist="1270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点滴用バッグ（３００ｍｇ）</a:t>
              </a:r>
            </a:p>
          </p:txBody>
        </p:sp>
      </p:grpSp>
      <p:grpSp>
        <p:nvGrpSpPr>
          <p:cNvPr id="6" name="グループ化 5">
            <a:extLst>
              <a:ext uri="{FF2B5EF4-FFF2-40B4-BE49-F238E27FC236}">
                <a16:creationId xmlns:a16="http://schemas.microsoft.com/office/drawing/2014/main" id="{8010F3EF-DA00-43E3-B0E9-B72FFAC77308}"/>
              </a:ext>
            </a:extLst>
          </p:cNvPr>
          <p:cNvGrpSpPr/>
          <p:nvPr/>
        </p:nvGrpSpPr>
        <p:grpSpPr>
          <a:xfrm>
            <a:off x="5465136" y="1045700"/>
            <a:ext cx="2994606" cy="3050499"/>
            <a:chOff x="2040600" y="2992388"/>
            <a:chExt cx="2994606" cy="3050499"/>
          </a:xfrm>
        </p:grpSpPr>
        <p:pic>
          <p:nvPicPr>
            <p:cNvPr id="3" name="図 2" descr="画面の領域">
              <a:extLst>
                <a:ext uri="{FF2B5EF4-FFF2-40B4-BE49-F238E27FC236}">
                  <a16:creationId xmlns:a16="http://schemas.microsoft.com/office/drawing/2014/main" id="{79D4309A-EACD-4FB3-84EE-A7244CD93B5E}"/>
                </a:ext>
              </a:extLst>
            </p:cNvPr>
            <p:cNvPicPr>
              <a:picLocks noChangeAspect="1"/>
            </p:cNvPicPr>
            <p:nvPr/>
          </p:nvPicPr>
          <p:blipFill rotWithShape="1">
            <a:blip r:embed="rId2">
              <a:extLst>
                <a:ext uri="{28A0092B-C50C-407E-A947-70E740481C1C}">
                  <a14:useLocalDpi xmlns:a14="http://schemas.microsoft.com/office/drawing/2010/main" val="0"/>
                </a:ext>
              </a:extLst>
            </a:blip>
            <a:srcRect t="26500" r="57242"/>
            <a:stretch/>
          </p:blipFill>
          <p:spPr>
            <a:xfrm>
              <a:off x="2040600" y="2992388"/>
              <a:ext cx="2994606" cy="3050499"/>
            </a:xfrm>
            <a:prstGeom prst="rect">
              <a:avLst/>
            </a:prstGeom>
            <a:ln w="25400">
              <a:solidFill>
                <a:srgbClr val="FFFF00"/>
              </a:solidFill>
            </a:ln>
            <a:effectLst>
              <a:outerShdw blurRad="50800" dist="101600" dir="2700000" algn="tl" rotWithShape="0">
                <a:prstClr val="black">
                  <a:alpha val="40000"/>
                </a:prstClr>
              </a:outerShdw>
            </a:effectLst>
          </p:spPr>
        </p:pic>
        <p:sp>
          <p:nvSpPr>
            <p:cNvPr id="15" name="正方形/長方形 14">
              <a:extLst>
                <a:ext uri="{FF2B5EF4-FFF2-40B4-BE49-F238E27FC236}">
                  <a16:creationId xmlns:a16="http://schemas.microsoft.com/office/drawing/2014/main" id="{F65DD4EE-3F2F-413B-BAD1-D06C0BFE6754}"/>
                </a:ext>
              </a:extLst>
            </p:cNvPr>
            <p:cNvSpPr/>
            <p:nvPr/>
          </p:nvSpPr>
          <p:spPr>
            <a:xfrm>
              <a:off x="2040600" y="2992388"/>
              <a:ext cx="2994606" cy="461671"/>
            </a:xfrm>
            <a:prstGeom prst="rect">
              <a:avLst/>
            </a:prstGeom>
            <a:solidFill>
              <a:schemeClr val="accent4">
                <a:lumMod val="20000"/>
                <a:lumOff val="80000"/>
              </a:schemeClr>
            </a:solidFill>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点滴用バイアル（１５０ｍｇ）</a:t>
              </a:r>
            </a:p>
          </p:txBody>
        </p:sp>
      </p:grpSp>
      <p:sp>
        <p:nvSpPr>
          <p:cNvPr id="16" name="四角形: 角を丸くする 15">
            <a:extLst>
              <a:ext uri="{FF2B5EF4-FFF2-40B4-BE49-F238E27FC236}">
                <a16:creationId xmlns:a16="http://schemas.microsoft.com/office/drawing/2014/main" id="{3A40FDA6-6BB8-4891-A065-22436420B2D5}"/>
              </a:ext>
            </a:extLst>
          </p:cNvPr>
          <p:cNvSpPr/>
          <p:nvPr/>
        </p:nvSpPr>
        <p:spPr>
          <a:xfrm>
            <a:off x="191633" y="5307323"/>
            <a:ext cx="8390926" cy="810324"/>
          </a:xfrm>
          <a:prstGeom prst="roundRect">
            <a:avLst/>
          </a:prstGeom>
          <a:solidFill>
            <a:schemeClr val="accent2">
              <a:lumMod val="20000"/>
              <a:lumOff val="80000"/>
            </a:schemeClr>
          </a:solidFill>
          <a:ln w="28575">
            <a:solidFill>
              <a:schemeClr val="accent1">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chemeClr val="tx1"/>
                </a:solidFill>
              </a:rPr>
              <a:t>ラピアクタの予防投与は認められていない</a:t>
            </a:r>
          </a:p>
        </p:txBody>
      </p:sp>
      <p:sp>
        <p:nvSpPr>
          <p:cNvPr id="17" name="四角形: 角を丸くする 16">
            <a:extLst>
              <a:ext uri="{FF2B5EF4-FFF2-40B4-BE49-F238E27FC236}">
                <a16:creationId xmlns:a16="http://schemas.microsoft.com/office/drawing/2014/main" id="{40529FD9-8F40-4C94-99FA-D739C45ABDAB}"/>
              </a:ext>
            </a:extLst>
          </p:cNvPr>
          <p:cNvSpPr/>
          <p:nvPr/>
        </p:nvSpPr>
        <p:spPr>
          <a:xfrm>
            <a:off x="869197" y="2464771"/>
            <a:ext cx="1748739" cy="662543"/>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点滴</a:t>
            </a:r>
          </a:p>
        </p:txBody>
      </p:sp>
      <p:sp>
        <p:nvSpPr>
          <p:cNvPr id="18" name="四角形: 角を丸くする 17">
            <a:extLst>
              <a:ext uri="{FF2B5EF4-FFF2-40B4-BE49-F238E27FC236}">
                <a16:creationId xmlns:a16="http://schemas.microsoft.com/office/drawing/2014/main" id="{4E3E1659-3C20-4AAE-8BF9-271C3517D581}"/>
              </a:ext>
            </a:extLst>
          </p:cNvPr>
          <p:cNvSpPr/>
          <p:nvPr/>
        </p:nvSpPr>
        <p:spPr>
          <a:xfrm>
            <a:off x="344888" y="5013132"/>
            <a:ext cx="6718020" cy="609784"/>
          </a:xfrm>
          <a:prstGeom prst="roundRect">
            <a:avLst/>
          </a:prstGeom>
          <a:solidFill>
            <a:schemeClr val="accent2">
              <a:lumMod val="20000"/>
              <a:lumOff val="80000"/>
            </a:schemeClr>
          </a:solidFill>
          <a:ln w="28575">
            <a:solidFill>
              <a:schemeClr val="accent3">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chemeClr val="tx1"/>
                </a:solidFill>
              </a:rPr>
              <a:t>昨年、当院入院患者</a:t>
            </a:r>
            <a:r>
              <a:rPr kumimoji="1" lang="en-US" altLang="ja-JP" sz="3600" dirty="0">
                <a:solidFill>
                  <a:schemeClr val="tx1"/>
                </a:solidFill>
              </a:rPr>
              <a:t>3</a:t>
            </a:r>
            <a:r>
              <a:rPr kumimoji="1" lang="ja-JP" altLang="en-US" sz="3600" dirty="0">
                <a:solidFill>
                  <a:schemeClr val="tx1"/>
                </a:solidFill>
              </a:rPr>
              <a:t>名に使用。</a:t>
            </a:r>
          </a:p>
        </p:txBody>
      </p:sp>
    </p:spTree>
    <p:extLst>
      <p:ext uri="{BB962C8B-B14F-4D97-AF65-F5344CB8AC3E}">
        <p14:creationId xmlns:p14="http://schemas.microsoft.com/office/powerpoint/2010/main" val="109288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B3374EF-F324-44F8-9258-A27F08EFB25D}"/>
              </a:ext>
            </a:extLst>
          </p:cNvPr>
          <p:cNvSpPr/>
          <p:nvPr/>
        </p:nvSpPr>
        <p:spPr>
          <a:xfrm>
            <a:off x="589764" y="303198"/>
            <a:ext cx="7798781" cy="699792"/>
          </a:xfrm>
          <a:prstGeom prst="rect">
            <a:avLst/>
          </a:prstGeom>
          <a:solidFill>
            <a:schemeClr val="accent1">
              <a:lumMod val="20000"/>
              <a:lumOff val="80000"/>
            </a:schemeClr>
          </a:solidFill>
          <a:ln w="28575">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タミフルなど治療薬に対する耐性ウイルスについて</a:t>
            </a:r>
          </a:p>
        </p:txBody>
      </p:sp>
      <p:sp>
        <p:nvSpPr>
          <p:cNvPr id="6" name="正方形/長方形 5">
            <a:extLst>
              <a:ext uri="{FF2B5EF4-FFF2-40B4-BE49-F238E27FC236}">
                <a16:creationId xmlns:a16="http://schemas.microsoft.com/office/drawing/2014/main" id="{BB63EF47-8692-47DF-83B6-1C4307726688}"/>
              </a:ext>
            </a:extLst>
          </p:cNvPr>
          <p:cNvSpPr/>
          <p:nvPr/>
        </p:nvSpPr>
        <p:spPr>
          <a:xfrm>
            <a:off x="713246" y="1464287"/>
            <a:ext cx="7798781" cy="1115283"/>
          </a:xfrm>
          <a:prstGeom prst="rect">
            <a:avLst/>
          </a:prstGeom>
          <a:solidFill>
            <a:schemeClr val="accent4">
              <a:lumMod val="20000"/>
              <a:lumOff val="80000"/>
            </a:schemeClr>
          </a:solidFill>
          <a:ln w="19050">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err="1"/>
              <a:t>H1N1</a:t>
            </a:r>
            <a:r>
              <a:rPr kumimoji="1" lang="ja-JP" altLang="en-US" sz="2800" dirty="0"/>
              <a:t>ソ連型に対する</a:t>
            </a:r>
            <a:r>
              <a:rPr kumimoji="1" lang="ja-JP" altLang="en-US" sz="2800" dirty="0">
                <a:solidFill>
                  <a:srgbClr val="FF0000"/>
                </a:solidFill>
              </a:rPr>
              <a:t>耐性は</a:t>
            </a:r>
            <a:r>
              <a:rPr kumimoji="1" lang="en-US" altLang="ja-JP" sz="2800" dirty="0">
                <a:solidFill>
                  <a:srgbClr val="FF0000"/>
                </a:solidFill>
              </a:rPr>
              <a:t>100</a:t>
            </a:r>
            <a:r>
              <a:rPr kumimoji="1" lang="ja-JP" altLang="en-US" sz="2800" dirty="0">
                <a:solidFill>
                  <a:srgbClr val="FF0000"/>
                </a:solidFill>
              </a:rPr>
              <a:t>％</a:t>
            </a:r>
            <a:r>
              <a:rPr kumimoji="1" lang="ja-JP" altLang="en-US" sz="2800" dirty="0"/>
              <a:t>近いが現在</a:t>
            </a:r>
            <a:endParaRPr kumimoji="1" lang="en-US" altLang="ja-JP" sz="2800" dirty="0"/>
          </a:p>
          <a:p>
            <a:r>
              <a:rPr kumimoji="1" lang="ja-JP" altLang="en-US" sz="2800" dirty="0"/>
              <a:t>この型の流行は無い。</a:t>
            </a:r>
          </a:p>
        </p:txBody>
      </p:sp>
      <p:sp>
        <p:nvSpPr>
          <p:cNvPr id="7" name="正方形/長方形 6">
            <a:extLst>
              <a:ext uri="{FF2B5EF4-FFF2-40B4-BE49-F238E27FC236}">
                <a16:creationId xmlns:a16="http://schemas.microsoft.com/office/drawing/2014/main" id="{A576FB9C-ABC7-41D0-AD8C-6C55DDD75E95}"/>
              </a:ext>
            </a:extLst>
          </p:cNvPr>
          <p:cNvSpPr/>
          <p:nvPr/>
        </p:nvSpPr>
        <p:spPr>
          <a:xfrm>
            <a:off x="589764" y="4792665"/>
            <a:ext cx="8045743" cy="1115283"/>
          </a:xfrm>
          <a:prstGeom prst="rect">
            <a:avLst/>
          </a:prstGeom>
          <a:solidFill>
            <a:schemeClr val="accent1">
              <a:lumMod val="20000"/>
              <a:lumOff val="80000"/>
            </a:schemeClr>
          </a:solidFill>
          <a:ln w="19050">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err="1"/>
              <a:t>H3N2</a:t>
            </a:r>
            <a:r>
              <a:rPr kumimoji="1" lang="ja-JP" altLang="en-US" sz="2800" dirty="0"/>
              <a:t>香港型や</a:t>
            </a:r>
            <a:r>
              <a:rPr kumimoji="1" lang="en-US" altLang="ja-JP" sz="2800" dirty="0"/>
              <a:t>B</a:t>
            </a:r>
            <a:r>
              <a:rPr kumimoji="1" lang="ja-JP" altLang="en-US" sz="2800" dirty="0"/>
              <a:t>型インフルエンザに対する薬剤耐性は現在は見られていない。</a:t>
            </a:r>
          </a:p>
        </p:txBody>
      </p:sp>
      <p:sp>
        <p:nvSpPr>
          <p:cNvPr id="8" name="正方形/長方形 7">
            <a:extLst>
              <a:ext uri="{FF2B5EF4-FFF2-40B4-BE49-F238E27FC236}">
                <a16:creationId xmlns:a16="http://schemas.microsoft.com/office/drawing/2014/main" id="{9EB1DEF4-5A16-4A9B-A04B-53CCAED444BC}"/>
              </a:ext>
            </a:extLst>
          </p:cNvPr>
          <p:cNvSpPr/>
          <p:nvPr/>
        </p:nvSpPr>
        <p:spPr>
          <a:xfrm>
            <a:off x="713244" y="2858345"/>
            <a:ext cx="7798781" cy="1473023"/>
          </a:xfrm>
          <a:prstGeom prst="rect">
            <a:avLst/>
          </a:prstGeom>
          <a:solidFill>
            <a:schemeClr val="bg2">
              <a:lumMod val="20000"/>
              <a:lumOff val="80000"/>
            </a:schemeClr>
          </a:solidFill>
          <a:ln w="19050">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err="1"/>
              <a:t>H1N1pdm</a:t>
            </a:r>
            <a:r>
              <a:rPr kumimoji="1" lang="ja-JP" altLang="en-US" sz="2800" dirty="0"/>
              <a:t>に対する耐性は報告で最も多いのは</a:t>
            </a:r>
            <a:r>
              <a:rPr kumimoji="1" lang="en-US" altLang="ja-JP" sz="2800" dirty="0"/>
              <a:t>4</a:t>
            </a:r>
            <a:r>
              <a:rPr kumimoji="1" lang="ja-JP" altLang="en-US" sz="2800" dirty="0"/>
              <a:t>％程度（</a:t>
            </a:r>
            <a:r>
              <a:rPr kumimoji="1" lang="ja-JP" altLang="en-US" sz="2800" dirty="0">
                <a:solidFill>
                  <a:srgbClr val="FF0000"/>
                </a:solidFill>
              </a:rPr>
              <a:t>１～４％</a:t>
            </a:r>
            <a:r>
              <a:rPr kumimoji="1" lang="ja-JP" altLang="en-US" sz="2800" dirty="0"/>
              <a:t>）。２０１３年文献で１２％とする報告</a:t>
            </a:r>
            <a:endParaRPr kumimoji="1" lang="en-US" altLang="ja-JP" sz="2800" dirty="0"/>
          </a:p>
          <a:p>
            <a:r>
              <a:rPr kumimoji="1" lang="ja-JP" altLang="en-US" sz="2800" dirty="0"/>
              <a:t>もあるが、その後の耐性は最大で４％程度。</a:t>
            </a:r>
          </a:p>
        </p:txBody>
      </p:sp>
      <p:pic>
        <p:nvPicPr>
          <p:cNvPr id="3" name="図 2" descr="画面の領域">
            <a:extLst>
              <a:ext uri="{FF2B5EF4-FFF2-40B4-BE49-F238E27FC236}">
                <a16:creationId xmlns:a16="http://schemas.microsoft.com/office/drawing/2014/main" id="{09FA45F1-3E97-4F83-B6DD-B56A40249771}"/>
              </a:ext>
            </a:extLst>
          </p:cNvPr>
          <p:cNvPicPr>
            <a:picLocks noChangeAspect="1"/>
          </p:cNvPicPr>
          <p:nvPr/>
        </p:nvPicPr>
        <p:blipFill rotWithShape="1">
          <a:blip r:embed="rId2">
            <a:extLst>
              <a:ext uri="{28A0092B-C50C-407E-A947-70E740481C1C}">
                <a14:useLocalDpi xmlns:a14="http://schemas.microsoft.com/office/drawing/2010/main" val="0"/>
              </a:ext>
            </a:extLst>
          </a:blip>
          <a:srcRect l="3465"/>
          <a:stretch/>
        </p:blipFill>
        <p:spPr>
          <a:xfrm>
            <a:off x="713244" y="1464287"/>
            <a:ext cx="3748537" cy="2125936"/>
          </a:xfrm>
          <a:prstGeom prst="rect">
            <a:avLst/>
          </a:prstGeom>
          <a:ln w="31750">
            <a:solidFill>
              <a:schemeClr val="accent3">
                <a:lumMod val="50000"/>
              </a:schemeClr>
            </a:solid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407282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画面の領域">
            <a:extLst>
              <a:ext uri="{FF2B5EF4-FFF2-40B4-BE49-F238E27FC236}">
                <a16:creationId xmlns:a16="http://schemas.microsoft.com/office/drawing/2014/main" id="{4B9F44A6-5A83-45BF-9FD0-572B29DD8CC6}"/>
              </a:ext>
            </a:extLst>
          </p:cNvPr>
          <p:cNvPicPr>
            <a:picLocks noChangeAspect="1"/>
          </p:cNvPicPr>
          <p:nvPr/>
        </p:nvPicPr>
        <p:blipFill rotWithShape="1">
          <a:blip r:embed="rId2">
            <a:extLst>
              <a:ext uri="{28A0092B-C50C-407E-A947-70E740481C1C}">
                <a14:useLocalDpi xmlns:a14="http://schemas.microsoft.com/office/drawing/2010/main" val="0"/>
              </a:ext>
            </a:extLst>
          </a:blip>
          <a:srcRect l="21416" t="27308" r="54392" b="37757"/>
          <a:stretch/>
        </p:blipFill>
        <p:spPr>
          <a:xfrm>
            <a:off x="4185218" y="939321"/>
            <a:ext cx="4296630" cy="5041224"/>
          </a:xfrm>
          <a:prstGeom prst="rect">
            <a:avLst/>
          </a:prstGeom>
          <a:ln w="38100">
            <a:solidFill>
              <a:schemeClr val="accent3">
                <a:lumMod val="50000"/>
              </a:schemeClr>
            </a:solidFill>
          </a:ln>
          <a:effectLst>
            <a:outerShdw blurRad="50800" dist="101600" dir="2700000" algn="tl" rotWithShape="0">
              <a:prstClr val="black">
                <a:alpha val="40000"/>
              </a:prstClr>
            </a:outerShdw>
          </a:effectLst>
        </p:spPr>
      </p:pic>
      <p:sp>
        <p:nvSpPr>
          <p:cNvPr id="2" name="四角形: 角を丸くする 1">
            <a:extLst>
              <a:ext uri="{FF2B5EF4-FFF2-40B4-BE49-F238E27FC236}">
                <a16:creationId xmlns:a16="http://schemas.microsoft.com/office/drawing/2014/main" id="{730D06A7-3205-43FE-B628-1C935F1EDFE6}"/>
              </a:ext>
            </a:extLst>
          </p:cNvPr>
          <p:cNvSpPr/>
          <p:nvPr/>
        </p:nvSpPr>
        <p:spPr>
          <a:xfrm>
            <a:off x="38304" y="773094"/>
            <a:ext cx="6334787" cy="557247"/>
          </a:xfrm>
          <a:prstGeom prst="roundRect">
            <a:avLst/>
          </a:prstGeom>
          <a:solidFill>
            <a:schemeClr val="accent4">
              <a:lumMod val="20000"/>
              <a:lumOff val="80000"/>
            </a:schemeClr>
          </a:solidFill>
          <a:ln w="19050">
            <a:solidFill>
              <a:schemeClr val="accent4">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インフルエンザウイルスがこの大きさだと</a:t>
            </a:r>
          </a:p>
        </p:txBody>
      </p:sp>
      <p:pic>
        <p:nvPicPr>
          <p:cNvPr id="15" name="図 14" descr="画面の領域">
            <a:extLst>
              <a:ext uri="{FF2B5EF4-FFF2-40B4-BE49-F238E27FC236}">
                <a16:creationId xmlns:a16="http://schemas.microsoft.com/office/drawing/2014/main" id="{9B318FA6-809F-4E39-9621-E426A56AD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954" y="2786121"/>
            <a:ext cx="715996" cy="673812"/>
          </a:xfrm>
          <a:prstGeom prst="rect">
            <a:avLst/>
          </a:prstGeom>
          <a:effectLst>
            <a:outerShdw blurRad="50800" dist="114300" dir="2700000" algn="tl" rotWithShape="0">
              <a:prstClr val="black">
                <a:alpha val="40000"/>
              </a:prstClr>
            </a:outerShdw>
          </a:effectLst>
        </p:spPr>
      </p:pic>
      <p:sp>
        <p:nvSpPr>
          <p:cNvPr id="3" name="矢印: 下 2">
            <a:extLst>
              <a:ext uri="{FF2B5EF4-FFF2-40B4-BE49-F238E27FC236}">
                <a16:creationId xmlns:a16="http://schemas.microsoft.com/office/drawing/2014/main" id="{CE1C6CD4-190A-44EF-80C8-3F26780F4D58}"/>
              </a:ext>
            </a:extLst>
          </p:cNvPr>
          <p:cNvSpPr/>
          <p:nvPr/>
        </p:nvSpPr>
        <p:spPr>
          <a:xfrm>
            <a:off x="1323881" y="1697860"/>
            <a:ext cx="578069" cy="914400"/>
          </a:xfrm>
          <a:prstGeom prst="downArrow">
            <a:avLst/>
          </a:prstGeom>
          <a:solidFill>
            <a:srgbClr val="FF0000"/>
          </a:solidFill>
          <a:ln>
            <a:solidFill>
              <a:srgbClr val="FFFF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3565810B-2EC7-451B-8C0A-D8F3EE2D9E33}"/>
              </a:ext>
            </a:extLst>
          </p:cNvPr>
          <p:cNvGrpSpPr/>
          <p:nvPr/>
        </p:nvGrpSpPr>
        <p:grpSpPr>
          <a:xfrm>
            <a:off x="2480442" y="3825766"/>
            <a:ext cx="5462832" cy="2545122"/>
            <a:chOff x="2480442" y="3825766"/>
            <a:chExt cx="5462832" cy="2545122"/>
          </a:xfrm>
        </p:grpSpPr>
        <p:sp>
          <p:nvSpPr>
            <p:cNvPr id="14" name="四角形: 角を丸くする 13">
              <a:extLst>
                <a:ext uri="{FF2B5EF4-FFF2-40B4-BE49-F238E27FC236}">
                  <a16:creationId xmlns:a16="http://schemas.microsoft.com/office/drawing/2014/main" id="{08C00BBB-F5C9-4AEB-A5A2-40FE66C8B7FC}"/>
                </a:ext>
              </a:extLst>
            </p:cNvPr>
            <p:cNvSpPr/>
            <p:nvPr/>
          </p:nvSpPr>
          <p:spPr>
            <a:xfrm>
              <a:off x="2480442" y="5724144"/>
              <a:ext cx="5462832" cy="646744"/>
            </a:xfrm>
            <a:prstGeom prst="roundRect">
              <a:avLst/>
            </a:prstGeom>
            <a:solidFill>
              <a:schemeClr val="accent5">
                <a:lumMod val="20000"/>
                <a:lumOff val="80000"/>
              </a:schemeClr>
            </a:solidFill>
            <a:ln w="19050">
              <a:solidFill>
                <a:srgbClr val="FF0000"/>
              </a:solidFill>
            </a:ln>
            <a:effectLst>
              <a:outerShdw blurRad="50800" dist="1270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大腸菌はこれくらいの大きさ</a:t>
              </a:r>
            </a:p>
          </p:txBody>
        </p:sp>
        <p:sp>
          <p:nvSpPr>
            <p:cNvPr id="7" name="矢印: 下 6">
              <a:extLst>
                <a:ext uri="{FF2B5EF4-FFF2-40B4-BE49-F238E27FC236}">
                  <a16:creationId xmlns:a16="http://schemas.microsoft.com/office/drawing/2014/main" id="{4A1C5CAF-0066-434B-A0CD-3C07BB5F5D6F}"/>
                </a:ext>
              </a:extLst>
            </p:cNvPr>
            <p:cNvSpPr/>
            <p:nvPr/>
          </p:nvSpPr>
          <p:spPr>
            <a:xfrm rot="10800000">
              <a:off x="5916543" y="3825766"/>
              <a:ext cx="578069" cy="1681323"/>
            </a:xfrm>
            <a:prstGeom prst="downArrow">
              <a:avLst/>
            </a:prstGeom>
            <a:solidFill>
              <a:srgbClr val="FF0000"/>
            </a:solidFill>
            <a:ln>
              <a:solidFill>
                <a:srgbClr val="FFFF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 name="グループ化 23">
            <a:extLst>
              <a:ext uri="{FF2B5EF4-FFF2-40B4-BE49-F238E27FC236}">
                <a16:creationId xmlns:a16="http://schemas.microsoft.com/office/drawing/2014/main" id="{08C46079-815B-42BC-B53F-F73BBD510BF1}"/>
              </a:ext>
            </a:extLst>
          </p:cNvPr>
          <p:cNvGrpSpPr/>
          <p:nvPr/>
        </p:nvGrpSpPr>
        <p:grpSpPr>
          <a:xfrm>
            <a:off x="1040174" y="1653726"/>
            <a:ext cx="7076381" cy="3040308"/>
            <a:chOff x="1040174" y="1645259"/>
            <a:chExt cx="7076381" cy="3040308"/>
          </a:xfrm>
        </p:grpSpPr>
        <p:sp>
          <p:nvSpPr>
            <p:cNvPr id="21" name="正方形/長方形 20">
              <a:extLst>
                <a:ext uri="{FF2B5EF4-FFF2-40B4-BE49-F238E27FC236}">
                  <a16:creationId xmlns:a16="http://schemas.microsoft.com/office/drawing/2014/main" id="{A1A3851F-F7A5-406F-9EE8-49D2A029A90E}"/>
                </a:ext>
              </a:extLst>
            </p:cNvPr>
            <p:cNvSpPr/>
            <p:nvPr/>
          </p:nvSpPr>
          <p:spPr>
            <a:xfrm>
              <a:off x="2201933" y="3310964"/>
              <a:ext cx="2367750" cy="61920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dirty="0"/>
                <a:t>蛋白生産工場</a:t>
              </a:r>
            </a:p>
          </p:txBody>
        </p:sp>
        <p:grpSp>
          <p:nvGrpSpPr>
            <p:cNvPr id="23" name="グループ化 22">
              <a:extLst>
                <a:ext uri="{FF2B5EF4-FFF2-40B4-BE49-F238E27FC236}">
                  <a16:creationId xmlns:a16="http://schemas.microsoft.com/office/drawing/2014/main" id="{0D9FB1F3-D0B2-4153-A7AE-1A8B8336EE78}"/>
                </a:ext>
              </a:extLst>
            </p:cNvPr>
            <p:cNvGrpSpPr/>
            <p:nvPr/>
          </p:nvGrpSpPr>
          <p:grpSpPr>
            <a:xfrm>
              <a:off x="1040174" y="1645259"/>
              <a:ext cx="7076381" cy="3040308"/>
              <a:chOff x="1040174" y="1645259"/>
              <a:chExt cx="7076381" cy="3040308"/>
            </a:xfrm>
          </p:grpSpPr>
          <p:grpSp>
            <p:nvGrpSpPr>
              <p:cNvPr id="19" name="グループ化 18">
                <a:extLst>
                  <a:ext uri="{FF2B5EF4-FFF2-40B4-BE49-F238E27FC236}">
                    <a16:creationId xmlns:a16="http://schemas.microsoft.com/office/drawing/2014/main" id="{1353BEE5-7F18-4872-90A7-3DBD2B1914F0}"/>
                  </a:ext>
                </a:extLst>
              </p:cNvPr>
              <p:cNvGrpSpPr/>
              <p:nvPr/>
            </p:nvGrpSpPr>
            <p:grpSpPr>
              <a:xfrm>
                <a:off x="2513414" y="1645259"/>
                <a:ext cx="3270624" cy="1625896"/>
                <a:chOff x="2645918" y="1931586"/>
                <a:chExt cx="3270624" cy="1625896"/>
              </a:xfrm>
            </p:grpSpPr>
            <p:sp>
              <p:nvSpPr>
                <p:cNvPr id="17" name="楕円 16">
                  <a:extLst>
                    <a:ext uri="{FF2B5EF4-FFF2-40B4-BE49-F238E27FC236}">
                      <a16:creationId xmlns:a16="http://schemas.microsoft.com/office/drawing/2014/main" id="{1491FD7F-6F07-4E7B-9F10-22CD3BF76FD5}"/>
                    </a:ext>
                  </a:extLst>
                </p:cNvPr>
                <p:cNvSpPr/>
                <p:nvPr/>
              </p:nvSpPr>
              <p:spPr>
                <a:xfrm>
                  <a:off x="5234218" y="2786871"/>
                  <a:ext cx="88383" cy="11083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93F0E731-0D03-4EB0-A869-BE4B0512DECC}"/>
                    </a:ext>
                  </a:extLst>
                </p:cNvPr>
                <p:cNvGrpSpPr/>
                <p:nvPr/>
              </p:nvGrpSpPr>
              <p:grpSpPr>
                <a:xfrm>
                  <a:off x="2645918" y="1931586"/>
                  <a:ext cx="3270624" cy="1625896"/>
                  <a:chOff x="2311419" y="2072132"/>
                  <a:chExt cx="3270624" cy="1625896"/>
                </a:xfrm>
              </p:grpSpPr>
              <p:pic>
                <p:nvPicPr>
                  <p:cNvPr id="8" name="図 7" descr="画面の領域">
                    <a:extLst>
                      <a:ext uri="{FF2B5EF4-FFF2-40B4-BE49-F238E27FC236}">
                        <a16:creationId xmlns:a16="http://schemas.microsoft.com/office/drawing/2014/main" id="{4E1104A4-3078-451F-B34E-06ACCB311C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1419" y="2072132"/>
                    <a:ext cx="1775650" cy="1625896"/>
                  </a:xfrm>
                  <a:prstGeom prst="rect">
                    <a:avLst/>
                  </a:prstGeom>
                  <a:ln w="28575">
                    <a:solidFill>
                      <a:schemeClr val="tx1"/>
                    </a:solidFill>
                  </a:ln>
                  <a:effectLst>
                    <a:outerShdw blurRad="50800" dist="88900" dir="2700000" algn="tl" rotWithShape="0">
                      <a:prstClr val="black">
                        <a:alpha val="40000"/>
                      </a:prstClr>
                    </a:outerShdw>
                  </a:effectLst>
                </p:spPr>
              </p:pic>
              <p:sp>
                <p:nvSpPr>
                  <p:cNvPr id="4" name="楕円 3">
                    <a:extLst>
                      <a:ext uri="{FF2B5EF4-FFF2-40B4-BE49-F238E27FC236}">
                        <a16:creationId xmlns:a16="http://schemas.microsoft.com/office/drawing/2014/main" id="{C997B892-FC0A-4351-BA20-CC9E9726911F}"/>
                      </a:ext>
                    </a:extLst>
                  </p:cNvPr>
                  <p:cNvSpPr/>
                  <p:nvPr/>
                </p:nvSpPr>
                <p:spPr>
                  <a:xfrm>
                    <a:off x="5102454" y="2462497"/>
                    <a:ext cx="88383" cy="11083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F8345FC2-8C93-4B46-8D23-238A644BB5EE}"/>
                      </a:ext>
                    </a:extLst>
                  </p:cNvPr>
                  <p:cNvSpPr/>
                  <p:nvPr/>
                </p:nvSpPr>
                <p:spPr>
                  <a:xfrm>
                    <a:off x="5254854" y="2614897"/>
                    <a:ext cx="88383" cy="11083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7521F7E8-618F-49E4-80D3-11CCAE5B733A}"/>
                      </a:ext>
                    </a:extLst>
                  </p:cNvPr>
                  <p:cNvSpPr/>
                  <p:nvPr/>
                </p:nvSpPr>
                <p:spPr>
                  <a:xfrm>
                    <a:off x="5300105" y="2342423"/>
                    <a:ext cx="88383" cy="11083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FA8911BC-8870-4C8A-B640-CF52C7096438}"/>
                      </a:ext>
                    </a:extLst>
                  </p:cNvPr>
                  <p:cNvSpPr/>
                  <p:nvPr/>
                </p:nvSpPr>
                <p:spPr>
                  <a:xfrm>
                    <a:off x="4983004" y="2675889"/>
                    <a:ext cx="88383" cy="11083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FD2EFDDA-73BF-4DB4-8153-C6D3D4FDA7BE}"/>
                      </a:ext>
                    </a:extLst>
                  </p:cNvPr>
                  <p:cNvSpPr/>
                  <p:nvPr/>
                </p:nvSpPr>
                <p:spPr>
                  <a:xfrm>
                    <a:off x="5482512" y="2512791"/>
                    <a:ext cx="88383" cy="11083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A6DACB0C-42B2-4538-86E7-64E0E6FC9CFE}"/>
                      </a:ext>
                    </a:extLst>
                  </p:cNvPr>
                  <p:cNvSpPr/>
                  <p:nvPr/>
                </p:nvSpPr>
                <p:spPr>
                  <a:xfrm>
                    <a:off x="5493660" y="2786871"/>
                    <a:ext cx="88383" cy="11083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0" name="四角形: 角を丸くする 19">
                <a:extLst>
                  <a:ext uri="{FF2B5EF4-FFF2-40B4-BE49-F238E27FC236}">
                    <a16:creationId xmlns:a16="http://schemas.microsoft.com/office/drawing/2014/main" id="{48681FFC-BC7E-4B36-A8A5-B06F8B95DB9F}"/>
                  </a:ext>
                </a:extLst>
              </p:cNvPr>
              <p:cNvSpPr/>
              <p:nvPr/>
            </p:nvSpPr>
            <p:spPr>
              <a:xfrm>
                <a:off x="1040174" y="3903828"/>
                <a:ext cx="7076381" cy="78173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dirty="0"/>
                  <a:t>細菌には</a:t>
                </a:r>
                <a:r>
                  <a:rPr kumimoji="1" lang="ja-JP" altLang="en-US" sz="2400" dirty="0">
                    <a:solidFill>
                      <a:srgbClr val="FF0000"/>
                    </a:solidFill>
                  </a:rPr>
                  <a:t>リボソーム</a:t>
                </a:r>
                <a:r>
                  <a:rPr kumimoji="1" lang="ja-JP" altLang="en-US" sz="2400" dirty="0"/>
                  <a:t>という蛋白を作る蛋白工場がある</a:t>
                </a:r>
              </a:p>
            </p:txBody>
          </p:sp>
          <p:sp>
            <p:nvSpPr>
              <p:cNvPr id="22" name="正方形/長方形 21">
                <a:extLst>
                  <a:ext uri="{FF2B5EF4-FFF2-40B4-BE49-F238E27FC236}">
                    <a16:creationId xmlns:a16="http://schemas.microsoft.com/office/drawing/2014/main" id="{35FB11C4-24F7-4E07-8890-0FC03085E1A1}"/>
                  </a:ext>
                </a:extLst>
              </p:cNvPr>
              <p:cNvSpPr/>
              <p:nvPr/>
            </p:nvSpPr>
            <p:spPr>
              <a:xfrm>
                <a:off x="5046496" y="2499746"/>
                <a:ext cx="1643012" cy="523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FF00"/>
                    </a:solidFill>
                  </a:rPr>
                  <a:t>リボソーム</a:t>
                </a:r>
              </a:p>
            </p:txBody>
          </p:sp>
        </p:grpSp>
      </p:grpSp>
      <p:sp>
        <p:nvSpPr>
          <p:cNvPr id="25" name="四角形: 角を丸くする 24">
            <a:extLst>
              <a:ext uri="{FF2B5EF4-FFF2-40B4-BE49-F238E27FC236}">
                <a16:creationId xmlns:a16="http://schemas.microsoft.com/office/drawing/2014/main" id="{7BA49AE3-D3B0-494F-BE54-ACBE1D86C7CD}"/>
              </a:ext>
            </a:extLst>
          </p:cNvPr>
          <p:cNvSpPr/>
          <p:nvPr/>
        </p:nvSpPr>
        <p:spPr>
          <a:xfrm>
            <a:off x="1040174" y="3944031"/>
            <a:ext cx="7471848" cy="744605"/>
          </a:xfrm>
          <a:prstGeom prst="roundRect">
            <a:avLst/>
          </a:prstGeom>
          <a:solidFill>
            <a:schemeClr val="accent4">
              <a:lumMod val="20000"/>
              <a:lumOff val="80000"/>
            </a:schemeClr>
          </a:solidFill>
          <a:ln w="19050">
            <a:solidFill>
              <a:schemeClr val="accent4">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細菌はエネルギーも自分で作ることが出来る</a:t>
            </a:r>
          </a:p>
        </p:txBody>
      </p:sp>
      <p:grpSp>
        <p:nvGrpSpPr>
          <p:cNvPr id="28" name="グループ化 27">
            <a:extLst>
              <a:ext uri="{FF2B5EF4-FFF2-40B4-BE49-F238E27FC236}">
                <a16:creationId xmlns:a16="http://schemas.microsoft.com/office/drawing/2014/main" id="{BC3E36D0-F33B-4F13-A2D2-7B0AB050ABD8}"/>
              </a:ext>
            </a:extLst>
          </p:cNvPr>
          <p:cNvGrpSpPr/>
          <p:nvPr/>
        </p:nvGrpSpPr>
        <p:grpSpPr>
          <a:xfrm>
            <a:off x="442463" y="1547395"/>
            <a:ext cx="8254439" cy="4929846"/>
            <a:chOff x="484289" y="1574651"/>
            <a:chExt cx="8254439" cy="4929846"/>
          </a:xfrm>
        </p:grpSpPr>
        <p:sp>
          <p:nvSpPr>
            <p:cNvPr id="26" name="フリーフォーム: 図形 25">
              <a:extLst>
                <a:ext uri="{FF2B5EF4-FFF2-40B4-BE49-F238E27FC236}">
                  <a16:creationId xmlns:a16="http://schemas.microsoft.com/office/drawing/2014/main" id="{FF6F228E-01C3-4704-9794-310155441002}"/>
                </a:ext>
              </a:extLst>
            </p:cNvPr>
            <p:cNvSpPr/>
            <p:nvPr/>
          </p:nvSpPr>
          <p:spPr>
            <a:xfrm>
              <a:off x="4817924" y="1574651"/>
              <a:ext cx="2684075" cy="3198499"/>
            </a:xfrm>
            <a:custGeom>
              <a:avLst/>
              <a:gdLst>
                <a:gd name="connsiteX0" fmla="*/ 308258 w 2684075"/>
                <a:gd name="connsiteY0" fmla="*/ 226440 h 3198499"/>
                <a:gd name="connsiteX1" fmla="*/ 12694 w 2684075"/>
                <a:gd name="connsiteY1" fmla="*/ 632840 h 3198499"/>
                <a:gd name="connsiteX2" fmla="*/ 225131 w 2684075"/>
                <a:gd name="connsiteY2" fmla="*/ 1076185 h 3198499"/>
                <a:gd name="connsiteX3" fmla="*/ 1675240 w 2684075"/>
                <a:gd name="connsiteY3" fmla="*/ 2794149 h 3198499"/>
                <a:gd name="connsiteX4" fmla="*/ 2090876 w 2684075"/>
                <a:gd name="connsiteY4" fmla="*/ 3172840 h 3198499"/>
                <a:gd name="connsiteX5" fmla="*/ 2515749 w 2684075"/>
                <a:gd name="connsiteY5" fmla="*/ 3117422 h 3198499"/>
                <a:gd name="connsiteX6" fmla="*/ 2645058 w 2684075"/>
                <a:gd name="connsiteY6" fmla="*/ 2738731 h 3198499"/>
                <a:gd name="connsiteX7" fmla="*/ 2552694 w 2684075"/>
                <a:gd name="connsiteY7" fmla="*/ 2166076 h 3198499"/>
                <a:gd name="connsiteX8" fmla="*/ 1324258 w 2684075"/>
                <a:gd name="connsiteY8" fmla="*/ 614367 h 3198499"/>
                <a:gd name="connsiteX9" fmla="*/ 927094 w 2684075"/>
                <a:gd name="connsiteY9" fmla="*/ 115604 h 3198499"/>
                <a:gd name="connsiteX10" fmla="*/ 677712 w 2684075"/>
                <a:gd name="connsiteY10" fmla="*/ 4767 h 3198499"/>
                <a:gd name="connsiteX11" fmla="*/ 308258 w 2684075"/>
                <a:gd name="connsiteY11" fmla="*/ 226440 h 319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4075" h="3198499">
                  <a:moveTo>
                    <a:pt x="308258" y="226440"/>
                  </a:moveTo>
                  <a:cubicBezTo>
                    <a:pt x="197422" y="331119"/>
                    <a:pt x="26548" y="491216"/>
                    <a:pt x="12694" y="632840"/>
                  </a:cubicBezTo>
                  <a:cubicBezTo>
                    <a:pt x="-1160" y="774464"/>
                    <a:pt x="-51960" y="715967"/>
                    <a:pt x="225131" y="1076185"/>
                  </a:cubicBezTo>
                  <a:cubicBezTo>
                    <a:pt x="502222" y="1436403"/>
                    <a:pt x="1364283" y="2444707"/>
                    <a:pt x="1675240" y="2794149"/>
                  </a:cubicBezTo>
                  <a:cubicBezTo>
                    <a:pt x="1986197" y="3143591"/>
                    <a:pt x="1950791" y="3118961"/>
                    <a:pt x="2090876" y="3172840"/>
                  </a:cubicBezTo>
                  <a:cubicBezTo>
                    <a:pt x="2230961" y="3226719"/>
                    <a:pt x="2423385" y="3189774"/>
                    <a:pt x="2515749" y="3117422"/>
                  </a:cubicBezTo>
                  <a:cubicBezTo>
                    <a:pt x="2608113" y="3045071"/>
                    <a:pt x="2638900" y="2897289"/>
                    <a:pt x="2645058" y="2738731"/>
                  </a:cubicBezTo>
                  <a:cubicBezTo>
                    <a:pt x="2651216" y="2580173"/>
                    <a:pt x="2772827" y="2520137"/>
                    <a:pt x="2552694" y="2166076"/>
                  </a:cubicBezTo>
                  <a:cubicBezTo>
                    <a:pt x="2332561" y="1812015"/>
                    <a:pt x="1324258" y="614367"/>
                    <a:pt x="1324258" y="614367"/>
                  </a:cubicBezTo>
                  <a:cubicBezTo>
                    <a:pt x="1053325" y="272622"/>
                    <a:pt x="1034852" y="217204"/>
                    <a:pt x="927094" y="115604"/>
                  </a:cubicBezTo>
                  <a:cubicBezTo>
                    <a:pt x="819336" y="14004"/>
                    <a:pt x="779312" y="-12166"/>
                    <a:pt x="677712" y="4767"/>
                  </a:cubicBezTo>
                  <a:cubicBezTo>
                    <a:pt x="576112" y="21700"/>
                    <a:pt x="419094" y="121761"/>
                    <a:pt x="308258" y="226440"/>
                  </a:cubicBezTo>
                  <a:close/>
                </a:path>
              </a:pathLst>
            </a:custGeom>
            <a:noFill/>
            <a:ln w="76200">
              <a:solidFill>
                <a:srgbClr val="FFFF00"/>
              </a:solidFill>
              <a:prstDash val="dash"/>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四角形: 角を丸くする 26">
              <a:extLst>
                <a:ext uri="{FF2B5EF4-FFF2-40B4-BE49-F238E27FC236}">
                  <a16:creationId xmlns:a16="http://schemas.microsoft.com/office/drawing/2014/main" id="{EADFAE38-9796-4277-A9B5-D322C74B70A1}"/>
                </a:ext>
              </a:extLst>
            </p:cNvPr>
            <p:cNvSpPr/>
            <p:nvPr/>
          </p:nvSpPr>
          <p:spPr>
            <a:xfrm>
              <a:off x="484289" y="5153183"/>
              <a:ext cx="8254439" cy="1351314"/>
            </a:xfrm>
            <a:prstGeom prst="roundRect">
              <a:avLst/>
            </a:prstGeom>
            <a:solidFill>
              <a:schemeClr val="accent4">
                <a:lumMod val="20000"/>
                <a:lumOff val="80000"/>
              </a:schemeClr>
            </a:solidFill>
            <a:ln w="19050">
              <a:solidFill>
                <a:schemeClr val="accent4">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腸管出血性大腸菌</a:t>
              </a:r>
              <a:r>
                <a:rPr kumimoji="1" lang="en-US" altLang="ja-JP" sz="2800" dirty="0">
                  <a:solidFill>
                    <a:srgbClr val="FF0000"/>
                  </a:solidFill>
                </a:rPr>
                <a:t>O157</a:t>
              </a:r>
              <a:r>
                <a:rPr kumimoji="1" lang="ja-JP" altLang="en-US" sz="2800" dirty="0"/>
                <a:t>の</a:t>
              </a:r>
              <a:r>
                <a:rPr kumimoji="1" lang="en-US" altLang="ja-JP" sz="2800" dirty="0">
                  <a:solidFill>
                    <a:srgbClr val="FF0000"/>
                  </a:solidFill>
                </a:rPr>
                <a:t>O</a:t>
              </a:r>
              <a:r>
                <a:rPr kumimoji="1" lang="ja-JP" altLang="en-US" sz="2800" dirty="0"/>
                <a:t>は</a:t>
              </a:r>
              <a:r>
                <a:rPr kumimoji="1" lang="ja-JP" altLang="en-US" sz="2800" dirty="0">
                  <a:solidFill>
                    <a:srgbClr val="FF0000"/>
                  </a:solidFill>
                </a:rPr>
                <a:t>大腸菌の表層の抗原</a:t>
              </a:r>
              <a:r>
                <a:rPr kumimoji="1" lang="ja-JP" altLang="en-US" sz="2800" dirty="0"/>
                <a:t>のこと。</a:t>
              </a:r>
              <a:r>
                <a:rPr kumimoji="1" lang="en-US" altLang="ja-JP" sz="2800" dirty="0"/>
                <a:t>O1</a:t>
              </a:r>
              <a:r>
                <a:rPr kumimoji="1" lang="ja-JP" altLang="en-US" sz="2800" dirty="0"/>
                <a:t>～</a:t>
              </a:r>
              <a:r>
                <a:rPr kumimoji="1" lang="en-US" altLang="ja-JP" sz="2800" dirty="0"/>
                <a:t>O181</a:t>
              </a:r>
              <a:r>
                <a:rPr kumimoji="1" lang="ja-JP" altLang="en-US" sz="2800" dirty="0" err="1"/>
                <a:t>まで</a:t>
              </a:r>
              <a:r>
                <a:rPr kumimoji="1" lang="ja-JP" altLang="en-US" sz="2800" dirty="0"/>
                <a:t>現在存在する。</a:t>
              </a:r>
            </a:p>
          </p:txBody>
        </p:sp>
      </p:grpSp>
      <p:sp>
        <p:nvSpPr>
          <p:cNvPr id="29" name="矢印: 上 28">
            <a:extLst>
              <a:ext uri="{FF2B5EF4-FFF2-40B4-BE49-F238E27FC236}">
                <a16:creationId xmlns:a16="http://schemas.microsoft.com/office/drawing/2014/main" id="{C0E8B4AD-4DDD-44DB-984F-73850000FA15}"/>
              </a:ext>
            </a:extLst>
          </p:cNvPr>
          <p:cNvSpPr/>
          <p:nvPr/>
        </p:nvSpPr>
        <p:spPr>
          <a:xfrm rot="1600512">
            <a:off x="4894226" y="3316570"/>
            <a:ext cx="533284" cy="1752120"/>
          </a:xfrm>
          <a:prstGeom prst="upArrow">
            <a:avLst/>
          </a:prstGeom>
          <a:solidFill>
            <a:srgbClr val="FF0000"/>
          </a:solidFill>
          <a:ln>
            <a:solidFill>
              <a:srgbClr val="FFFF00"/>
            </a:solidFill>
          </a:ln>
          <a:effectLst>
            <a:outerShdw blurRad="50800" dist="165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546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down)">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P spid="2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8CA4162-F931-45BC-AB71-A0862EA0DAC0}"/>
              </a:ext>
            </a:extLst>
          </p:cNvPr>
          <p:cNvSpPr/>
          <p:nvPr/>
        </p:nvSpPr>
        <p:spPr>
          <a:xfrm>
            <a:off x="731519" y="625642"/>
            <a:ext cx="7199697" cy="635267"/>
          </a:xfrm>
          <a:prstGeom prst="rect">
            <a:avLst/>
          </a:prstGeom>
          <a:solidFill>
            <a:schemeClr val="accent1">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インフルエンザに対する解熱鎮痛剤について</a:t>
            </a:r>
          </a:p>
        </p:txBody>
      </p:sp>
      <p:sp>
        <p:nvSpPr>
          <p:cNvPr id="3" name="正方形/長方形 2">
            <a:extLst>
              <a:ext uri="{FF2B5EF4-FFF2-40B4-BE49-F238E27FC236}">
                <a16:creationId xmlns:a16="http://schemas.microsoft.com/office/drawing/2014/main" id="{143D99B6-2A4B-4D5E-AB40-66CA0A4C13F4}"/>
              </a:ext>
            </a:extLst>
          </p:cNvPr>
          <p:cNvSpPr/>
          <p:nvPr/>
        </p:nvSpPr>
        <p:spPr>
          <a:xfrm>
            <a:off x="606390" y="1807945"/>
            <a:ext cx="7613585" cy="742750"/>
          </a:xfrm>
          <a:prstGeom prst="rect">
            <a:avLst/>
          </a:prstGeom>
          <a:solidFill>
            <a:schemeClr val="accent4">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アセトアミノフェン（</a:t>
            </a:r>
            <a:r>
              <a:rPr kumimoji="1" lang="ja-JP" altLang="en-US" sz="3200" dirty="0">
                <a:solidFill>
                  <a:srgbClr val="FF0000"/>
                </a:solidFill>
              </a:rPr>
              <a:t>カロナール</a:t>
            </a:r>
            <a:r>
              <a:rPr kumimoji="1" lang="ja-JP" altLang="en-US" sz="3200" dirty="0"/>
              <a:t>）を使用する</a:t>
            </a:r>
          </a:p>
        </p:txBody>
      </p:sp>
      <p:sp>
        <p:nvSpPr>
          <p:cNvPr id="4" name="正方形/長方形 3">
            <a:extLst>
              <a:ext uri="{FF2B5EF4-FFF2-40B4-BE49-F238E27FC236}">
                <a16:creationId xmlns:a16="http://schemas.microsoft.com/office/drawing/2014/main" id="{EDA2BD6A-913D-4739-8033-BA6AB9B8729F}"/>
              </a:ext>
            </a:extLst>
          </p:cNvPr>
          <p:cNvSpPr/>
          <p:nvPr/>
        </p:nvSpPr>
        <p:spPr>
          <a:xfrm>
            <a:off x="385010" y="4838299"/>
            <a:ext cx="8364354" cy="1398872"/>
          </a:xfrm>
          <a:prstGeom prst="rect">
            <a:avLst/>
          </a:prstGeom>
          <a:solidFill>
            <a:schemeClr val="accent1">
              <a:lumMod val="20000"/>
              <a:lumOff val="80000"/>
            </a:schemeClr>
          </a:solidFill>
          <a:ln w="1270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3200" dirty="0">
              <a:solidFill>
                <a:srgbClr val="FF0000"/>
              </a:solidFill>
            </a:endParaRPr>
          </a:p>
          <a:p>
            <a:r>
              <a:rPr kumimoji="1" lang="ja-JP" altLang="en-US" sz="3200" dirty="0">
                <a:solidFill>
                  <a:srgbClr val="FF0000"/>
                </a:solidFill>
              </a:rPr>
              <a:t>アスピリン</a:t>
            </a:r>
            <a:r>
              <a:rPr kumimoji="1" lang="ja-JP" altLang="en-US" sz="3200" dirty="0"/>
              <a:t>は</a:t>
            </a:r>
            <a:r>
              <a:rPr kumimoji="1" lang="en-US" altLang="ja-JP" sz="3200" dirty="0"/>
              <a:t>Reye</a:t>
            </a:r>
            <a:r>
              <a:rPr kumimoji="1" lang="ja-JP" altLang="en-US" sz="3200" dirty="0"/>
              <a:t>（</a:t>
            </a:r>
            <a:r>
              <a:rPr kumimoji="1" lang="ja-JP" altLang="en-US" sz="3200" dirty="0">
                <a:solidFill>
                  <a:srgbClr val="FF0000"/>
                </a:solidFill>
              </a:rPr>
              <a:t>ライ</a:t>
            </a:r>
            <a:r>
              <a:rPr kumimoji="1" lang="ja-JP" altLang="en-US" sz="3200" dirty="0"/>
              <a:t>）症候群を起こす可能性。</a:t>
            </a:r>
            <a:endParaRPr kumimoji="1" lang="en-US" altLang="ja-JP" sz="3200" dirty="0"/>
          </a:p>
          <a:p>
            <a:r>
              <a:rPr kumimoji="1" lang="en-US" altLang="ja-JP" sz="3200" dirty="0"/>
              <a:t>Reye(</a:t>
            </a:r>
            <a:r>
              <a:rPr kumimoji="1" lang="ja-JP" altLang="en-US" sz="3200" dirty="0"/>
              <a:t>ライ）症候群は脳症や、脂肪肝を起こす。</a:t>
            </a:r>
            <a:endParaRPr kumimoji="1" lang="en-US" altLang="ja-JP" sz="3200" dirty="0"/>
          </a:p>
          <a:p>
            <a:endParaRPr kumimoji="1" lang="ja-JP" altLang="en-US" sz="3200" dirty="0"/>
          </a:p>
        </p:txBody>
      </p:sp>
      <p:sp>
        <p:nvSpPr>
          <p:cNvPr id="5" name="正方形/長方形 4">
            <a:extLst>
              <a:ext uri="{FF2B5EF4-FFF2-40B4-BE49-F238E27FC236}">
                <a16:creationId xmlns:a16="http://schemas.microsoft.com/office/drawing/2014/main" id="{3DA6F26B-2592-4578-AA7A-10BAB5E3EE03}"/>
              </a:ext>
            </a:extLst>
          </p:cNvPr>
          <p:cNvSpPr/>
          <p:nvPr/>
        </p:nvSpPr>
        <p:spPr>
          <a:xfrm>
            <a:off x="606390" y="2999874"/>
            <a:ext cx="7613585" cy="1389246"/>
          </a:xfrm>
          <a:prstGeom prst="rect">
            <a:avLst/>
          </a:prstGeom>
          <a:solidFill>
            <a:schemeClr val="bg2">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ジクロフェナク（</a:t>
            </a:r>
            <a:r>
              <a:rPr kumimoji="1" lang="ja-JP" altLang="en-US" sz="3200" dirty="0">
                <a:solidFill>
                  <a:srgbClr val="FF0000"/>
                </a:solidFill>
              </a:rPr>
              <a:t>ボルタレン</a:t>
            </a:r>
            <a:r>
              <a:rPr kumimoji="1" lang="ja-JP" altLang="en-US" sz="3200" dirty="0"/>
              <a:t>）やメフェナム酸</a:t>
            </a:r>
            <a:endParaRPr kumimoji="1" lang="en-US" altLang="ja-JP" sz="3200" dirty="0"/>
          </a:p>
          <a:p>
            <a:r>
              <a:rPr kumimoji="1" lang="ja-JP" altLang="en-US" sz="3200" dirty="0"/>
              <a:t>（</a:t>
            </a:r>
            <a:r>
              <a:rPr kumimoji="1" lang="ja-JP" altLang="en-US" sz="3200" dirty="0">
                <a:solidFill>
                  <a:srgbClr val="FF0000"/>
                </a:solidFill>
              </a:rPr>
              <a:t>ポンタール</a:t>
            </a:r>
            <a:r>
              <a:rPr kumimoji="1" lang="ja-JP" altLang="en-US" sz="3200" dirty="0"/>
              <a:t>）は脳症を悪化させるとの報告。</a:t>
            </a:r>
          </a:p>
        </p:txBody>
      </p:sp>
      <p:pic>
        <p:nvPicPr>
          <p:cNvPr id="11" name="図 10" descr="画面の領域">
            <a:extLst>
              <a:ext uri="{FF2B5EF4-FFF2-40B4-BE49-F238E27FC236}">
                <a16:creationId xmlns:a16="http://schemas.microsoft.com/office/drawing/2014/main" id="{2B5D1FE1-D03C-4CC4-9046-F46CE8358F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297" y="2808870"/>
            <a:ext cx="2346035" cy="2215215"/>
          </a:xfrm>
          <a:prstGeom prst="rect">
            <a:avLst/>
          </a:prstGeom>
          <a:ln w="31750">
            <a:solidFill>
              <a:srgbClr val="92D050"/>
            </a:solidFill>
          </a:ln>
          <a:effectLst>
            <a:outerShdw blurRad="50800" dist="88900" dir="2700000" algn="tl" rotWithShape="0">
              <a:prstClr val="black">
                <a:alpha val="40000"/>
              </a:prstClr>
            </a:outerShdw>
          </a:effectLst>
        </p:spPr>
      </p:pic>
      <p:sp>
        <p:nvSpPr>
          <p:cNvPr id="12" name="正方形/長方形 11">
            <a:extLst>
              <a:ext uri="{FF2B5EF4-FFF2-40B4-BE49-F238E27FC236}">
                <a16:creationId xmlns:a16="http://schemas.microsoft.com/office/drawing/2014/main" id="{C9F63C60-DA17-4EC9-A09E-254AFF831E6F}"/>
              </a:ext>
            </a:extLst>
          </p:cNvPr>
          <p:cNvSpPr/>
          <p:nvPr/>
        </p:nvSpPr>
        <p:spPr>
          <a:xfrm>
            <a:off x="4408370" y="6291216"/>
            <a:ext cx="4600876" cy="41388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a:t>
            </a:r>
            <a:r>
              <a:rPr kumimoji="1" lang="en-US" altLang="ja-JP" dirty="0" err="1"/>
              <a:t>Pediatr</a:t>
            </a:r>
            <a:r>
              <a:rPr kumimoji="1" lang="en-US" altLang="ja-JP" dirty="0"/>
              <a:t> Infect Dis J 27:384-389,2008)</a:t>
            </a:r>
            <a:endParaRPr kumimoji="1" lang="ja-JP" altLang="en-US" dirty="0"/>
          </a:p>
        </p:txBody>
      </p:sp>
    </p:spTree>
    <p:extLst>
      <p:ext uri="{BB962C8B-B14F-4D97-AF65-F5344CB8AC3E}">
        <p14:creationId xmlns:p14="http://schemas.microsoft.com/office/powerpoint/2010/main" val="262826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乗算記号 8">
            <a:extLst>
              <a:ext uri="{FF2B5EF4-FFF2-40B4-BE49-F238E27FC236}">
                <a16:creationId xmlns:a16="http://schemas.microsoft.com/office/drawing/2014/main" id="{89CDA841-0764-4B13-B6CB-FE8B89576880}"/>
              </a:ext>
            </a:extLst>
          </p:cNvPr>
          <p:cNvSpPr/>
          <p:nvPr/>
        </p:nvSpPr>
        <p:spPr>
          <a:xfrm>
            <a:off x="1489011" y="2598021"/>
            <a:ext cx="1576552" cy="1089253"/>
          </a:xfrm>
          <a:prstGeom prst="mathMultiply">
            <a:avLst/>
          </a:prstGeom>
          <a:solidFill>
            <a:srgbClr val="FF0000"/>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5F561236-3F2F-4148-976D-EB88042C9C4B}"/>
              </a:ext>
            </a:extLst>
          </p:cNvPr>
          <p:cNvGrpSpPr/>
          <p:nvPr/>
        </p:nvGrpSpPr>
        <p:grpSpPr>
          <a:xfrm>
            <a:off x="438630" y="1295375"/>
            <a:ext cx="8172335" cy="4963653"/>
            <a:chOff x="1296128" y="1963553"/>
            <a:chExt cx="7077740" cy="4609486"/>
          </a:xfrm>
        </p:grpSpPr>
        <p:sp>
          <p:nvSpPr>
            <p:cNvPr id="4" name="四角形: 角を丸くする 3">
              <a:extLst>
                <a:ext uri="{FF2B5EF4-FFF2-40B4-BE49-F238E27FC236}">
                  <a16:creationId xmlns:a16="http://schemas.microsoft.com/office/drawing/2014/main" id="{9BCDD0B8-746E-4850-B1C2-1F4DB226F9A2}"/>
                </a:ext>
              </a:extLst>
            </p:cNvPr>
            <p:cNvSpPr/>
            <p:nvPr/>
          </p:nvSpPr>
          <p:spPr>
            <a:xfrm>
              <a:off x="1296128" y="1963553"/>
              <a:ext cx="7077740" cy="4609486"/>
            </a:xfrm>
            <a:prstGeom prst="roundRect">
              <a:avLst/>
            </a:prstGeom>
            <a:solidFill>
              <a:schemeClr val="accent3">
                <a:lumMod val="40000"/>
                <a:lumOff val="60000"/>
              </a:schemeClr>
            </a:solidFill>
            <a:ln w="28575">
              <a:solidFill>
                <a:schemeClr val="accent5">
                  <a:lumMod val="50000"/>
                </a:schemeClr>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5606F05E-F3D6-4898-B6F0-13431C8C09EA}"/>
                </a:ext>
              </a:extLst>
            </p:cNvPr>
            <p:cNvSpPr/>
            <p:nvPr/>
          </p:nvSpPr>
          <p:spPr>
            <a:xfrm>
              <a:off x="5725434" y="3551222"/>
              <a:ext cx="2192193" cy="2246418"/>
            </a:xfrm>
            <a:prstGeom prst="ellipse">
              <a:avLst/>
            </a:prstGeom>
            <a:solidFill>
              <a:schemeClr val="accent4">
                <a:lumMod val="20000"/>
                <a:lumOff val="80000"/>
              </a:schemeClr>
            </a:solidFill>
            <a:ln w="28575">
              <a:solidFill>
                <a:schemeClr val="accent4">
                  <a:lumMod val="5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正方形/長方形 12">
            <a:extLst>
              <a:ext uri="{FF2B5EF4-FFF2-40B4-BE49-F238E27FC236}">
                <a16:creationId xmlns:a16="http://schemas.microsoft.com/office/drawing/2014/main" id="{02E0217B-085D-42F9-B5D5-CA9C6B5E4D9E}"/>
              </a:ext>
            </a:extLst>
          </p:cNvPr>
          <p:cNvSpPr/>
          <p:nvPr/>
        </p:nvSpPr>
        <p:spPr>
          <a:xfrm>
            <a:off x="7008247" y="3611840"/>
            <a:ext cx="1356785" cy="991402"/>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solidFill>
                  <a:schemeClr val="tx1"/>
                </a:solidFill>
              </a:rPr>
              <a:t>核</a:t>
            </a:r>
          </a:p>
        </p:txBody>
      </p:sp>
      <p:pic>
        <p:nvPicPr>
          <p:cNvPr id="35" name="図 34" descr="画面の領域">
            <a:extLst>
              <a:ext uri="{FF2B5EF4-FFF2-40B4-BE49-F238E27FC236}">
                <a16:creationId xmlns:a16="http://schemas.microsoft.com/office/drawing/2014/main" id="{128B0729-50A5-4C6D-A5EF-E2E4C06E9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8421" y="3222538"/>
            <a:ext cx="729082" cy="1984007"/>
          </a:xfrm>
          <a:prstGeom prst="rect">
            <a:avLst/>
          </a:prstGeom>
          <a:effectLst/>
        </p:spPr>
      </p:pic>
      <p:grpSp>
        <p:nvGrpSpPr>
          <p:cNvPr id="36" name="グループ化 35">
            <a:extLst>
              <a:ext uri="{FF2B5EF4-FFF2-40B4-BE49-F238E27FC236}">
                <a16:creationId xmlns:a16="http://schemas.microsoft.com/office/drawing/2014/main" id="{683DE0E0-6E54-4D4B-A4FE-1659547AB95B}"/>
              </a:ext>
            </a:extLst>
          </p:cNvPr>
          <p:cNvGrpSpPr/>
          <p:nvPr/>
        </p:nvGrpSpPr>
        <p:grpSpPr>
          <a:xfrm>
            <a:off x="5960355" y="3787865"/>
            <a:ext cx="587141" cy="737519"/>
            <a:chOff x="2128982" y="4859991"/>
            <a:chExt cx="785874" cy="1033225"/>
          </a:xfrm>
          <a:solidFill>
            <a:schemeClr val="accent1"/>
          </a:solidFill>
          <a:effectLst>
            <a:outerShdw blurRad="50800" dist="76200" dir="2700000" algn="tl" rotWithShape="0">
              <a:prstClr val="black">
                <a:alpha val="40000"/>
              </a:prstClr>
            </a:outerShdw>
          </a:effectLst>
        </p:grpSpPr>
        <p:sp>
          <p:nvSpPr>
            <p:cNvPr id="37" name="四角形: 角を丸くする 36">
              <a:extLst>
                <a:ext uri="{FF2B5EF4-FFF2-40B4-BE49-F238E27FC236}">
                  <a16:creationId xmlns:a16="http://schemas.microsoft.com/office/drawing/2014/main" id="{9E6199E3-997A-4B79-8F48-D097E364B364}"/>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四角形: 角を丸くする 37">
              <a:extLst>
                <a:ext uri="{FF2B5EF4-FFF2-40B4-BE49-F238E27FC236}">
                  <a16:creationId xmlns:a16="http://schemas.microsoft.com/office/drawing/2014/main" id="{EACA7A63-B013-493D-835B-E7D412DCB20D}"/>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39" name="四角形: 角を丸くする 38">
              <a:extLst>
                <a:ext uri="{FF2B5EF4-FFF2-40B4-BE49-F238E27FC236}">
                  <a16:creationId xmlns:a16="http://schemas.microsoft.com/office/drawing/2014/main" id="{A7157569-945B-46D7-ABF7-DEF3BE88C332}"/>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extLst>
                <a:ext uri="{FF2B5EF4-FFF2-40B4-BE49-F238E27FC236}">
                  <a16:creationId xmlns:a16="http://schemas.microsoft.com/office/drawing/2014/main" id="{477983E3-91A1-4753-9118-A7557B7DF641}"/>
                </a:ext>
              </a:extLst>
            </p:cNvPr>
            <p:cNvSpPr/>
            <p:nvPr/>
          </p:nvSpPr>
          <p:spPr>
            <a:xfrm>
              <a:off x="2635478"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四角形: 角を丸くする 40">
              <a:extLst>
                <a:ext uri="{FF2B5EF4-FFF2-40B4-BE49-F238E27FC236}">
                  <a16:creationId xmlns:a16="http://schemas.microsoft.com/office/drawing/2014/main" id="{C6C78087-5F21-42D3-90E3-C19FFF972B78}"/>
                </a:ext>
              </a:extLst>
            </p:cNvPr>
            <p:cNvSpPr/>
            <p:nvPr/>
          </p:nvSpPr>
          <p:spPr>
            <a:xfrm>
              <a:off x="2804311" y="4859991"/>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楕円 4">
            <a:extLst>
              <a:ext uri="{FF2B5EF4-FFF2-40B4-BE49-F238E27FC236}">
                <a16:creationId xmlns:a16="http://schemas.microsoft.com/office/drawing/2014/main" id="{ACC14E48-D5F6-4D93-9C76-13796AAFC54F}"/>
              </a:ext>
            </a:extLst>
          </p:cNvPr>
          <p:cNvSpPr/>
          <p:nvPr/>
        </p:nvSpPr>
        <p:spPr>
          <a:xfrm>
            <a:off x="5099737" y="1427464"/>
            <a:ext cx="2856998" cy="1302585"/>
          </a:xfrm>
          <a:prstGeom prst="ellipse">
            <a:avLst/>
          </a:prstGeom>
          <a:noFill/>
          <a:ln w="38100">
            <a:solidFill>
              <a:srgbClr val="F21A48"/>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0" name="グループ化 29">
            <a:extLst>
              <a:ext uri="{FF2B5EF4-FFF2-40B4-BE49-F238E27FC236}">
                <a16:creationId xmlns:a16="http://schemas.microsoft.com/office/drawing/2014/main" id="{FAE287BA-BAE8-4307-8DE8-75FEA5CD1AAA}"/>
              </a:ext>
            </a:extLst>
          </p:cNvPr>
          <p:cNvGrpSpPr/>
          <p:nvPr/>
        </p:nvGrpSpPr>
        <p:grpSpPr>
          <a:xfrm>
            <a:off x="2575913" y="1731415"/>
            <a:ext cx="4753333" cy="748415"/>
            <a:chOff x="2586575" y="2329529"/>
            <a:chExt cx="4753333" cy="748415"/>
          </a:xfrm>
        </p:grpSpPr>
        <p:grpSp>
          <p:nvGrpSpPr>
            <p:cNvPr id="3" name="グループ化 2">
              <a:extLst>
                <a:ext uri="{FF2B5EF4-FFF2-40B4-BE49-F238E27FC236}">
                  <a16:creationId xmlns:a16="http://schemas.microsoft.com/office/drawing/2014/main" id="{D08B77B1-6087-4476-B945-E65CD93F93ED}"/>
                </a:ext>
              </a:extLst>
            </p:cNvPr>
            <p:cNvGrpSpPr/>
            <p:nvPr/>
          </p:nvGrpSpPr>
          <p:grpSpPr>
            <a:xfrm>
              <a:off x="5523960" y="2329529"/>
              <a:ext cx="1815948" cy="748415"/>
              <a:chOff x="5523960" y="2329529"/>
              <a:chExt cx="1815948" cy="748415"/>
            </a:xfrm>
            <a:effectLst>
              <a:outerShdw blurRad="50800" dist="50800" dir="2700000" algn="tl" rotWithShape="0">
                <a:prstClr val="black">
                  <a:alpha val="40000"/>
                </a:prstClr>
              </a:outerShdw>
            </a:effectLst>
          </p:grpSpPr>
          <p:grpSp>
            <p:nvGrpSpPr>
              <p:cNvPr id="6" name="グループ化 5">
                <a:extLst>
                  <a:ext uri="{FF2B5EF4-FFF2-40B4-BE49-F238E27FC236}">
                    <a16:creationId xmlns:a16="http://schemas.microsoft.com/office/drawing/2014/main" id="{F2C6F763-AA24-4AF4-AD84-4EE5F5B66B14}"/>
                  </a:ext>
                </a:extLst>
              </p:cNvPr>
              <p:cNvGrpSpPr/>
              <p:nvPr/>
            </p:nvGrpSpPr>
            <p:grpSpPr>
              <a:xfrm>
                <a:off x="5523960" y="2329529"/>
                <a:ext cx="587141" cy="737519"/>
                <a:chOff x="2128982" y="4859991"/>
                <a:chExt cx="785874" cy="1033225"/>
              </a:xfrm>
              <a:solidFill>
                <a:schemeClr val="accent1"/>
              </a:solidFill>
            </p:grpSpPr>
            <p:sp>
              <p:nvSpPr>
                <p:cNvPr id="22" name="四角形: 角を丸くする 21">
                  <a:extLst>
                    <a:ext uri="{FF2B5EF4-FFF2-40B4-BE49-F238E27FC236}">
                      <a16:creationId xmlns:a16="http://schemas.microsoft.com/office/drawing/2014/main" id="{9B69F510-B939-4000-965B-7A3FD8AEFFD0}"/>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4019D112-373B-428E-85DE-2DFB1DD1FDB3}"/>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26" name="四角形: 角を丸くする 25">
                  <a:extLst>
                    <a:ext uri="{FF2B5EF4-FFF2-40B4-BE49-F238E27FC236}">
                      <a16:creationId xmlns:a16="http://schemas.microsoft.com/office/drawing/2014/main" id="{3F5E5161-6B67-4049-9712-6493BDABD576}"/>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A2049E47-21EB-4745-B937-34AE24814A82}"/>
                    </a:ext>
                  </a:extLst>
                </p:cNvPr>
                <p:cNvSpPr/>
                <p:nvPr/>
              </p:nvSpPr>
              <p:spPr>
                <a:xfrm>
                  <a:off x="2635478"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DCCAA42B-E626-4A31-BA51-22DAF658F19F}"/>
                    </a:ext>
                  </a:extLst>
                </p:cNvPr>
                <p:cNvSpPr/>
                <p:nvPr/>
              </p:nvSpPr>
              <p:spPr>
                <a:xfrm>
                  <a:off x="2804311" y="4859991"/>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 name="グループ化 41">
                <a:extLst>
                  <a:ext uri="{FF2B5EF4-FFF2-40B4-BE49-F238E27FC236}">
                    <a16:creationId xmlns:a16="http://schemas.microsoft.com/office/drawing/2014/main" id="{7A8417CE-0C49-44DB-9040-7E85FE1BB097}"/>
                  </a:ext>
                </a:extLst>
              </p:cNvPr>
              <p:cNvGrpSpPr/>
              <p:nvPr/>
            </p:nvGrpSpPr>
            <p:grpSpPr>
              <a:xfrm>
                <a:off x="6752767" y="2340425"/>
                <a:ext cx="587141" cy="737519"/>
                <a:chOff x="2128982" y="4859991"/>
                <a:chExt cx="785874" cy="1033225"/>
              </a:xfrm>
              <a:solidFill>
                <a:schemeClr val="accent1"/>
              </a:solidFill>
            </p:grpSpPr>
            <p:sp>
              <p:nvSpPr>
                <p:cNvPr id="43" name="四角形: 角を丸くする 42">
                  <a:extLst>
                    <a:ext uri="{FF2B5EF4-FFF2-40B4-BE49-F238E27FC236}">
                      <a16:creationId xmlns:a16="http://schemas.microsoft.com/office/drawing/2014/main" id="{744ADF79-193F-45A6-BC9C-9382212022EF}"/>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四角形: 角を丸くする 43">
                  <a:extLst>
                    <a:ext uri="{FF2B5EF4-FFF2-40B4-BE49-F238E27FC236}">
                      <a16:creationId xmlns:a16="http://schemas.microsoft.com/office/drawing/2014/main" id="{B392022F-C38D-4B2C-91FF-42A15199A1A2}"/>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45" name="四角形: 角を丸くする 44">
                  <a:extLst>
                    <a:ext uri="{FF2B5EF4-FFF2-40B4-BE49-F238E27FC236}">
                      <a16:creationId xmlns:a16="http://schemas.microsoft.com/office/drawing/2014/main" id="{237D6C4C-35D3-41E8-B839-FAF2BAA48898}"/>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四角形: 角を丸くする 45">
                  <a:extLst>
                    <a:ext uri="{FF2B5EF4-FFF2-40B4-BE49-F238E27FC236}">
                      <a16:creationId xmlns:a16="http://schemas.microsoft.com/office/drawing/2014/main" id="{B03C76BC-BA14-4282-A320-5E38732C3859}"/>
                    </a:ext>
                  </a:extLst>
                </p:cNvPr>
                <p:cNvSpPr/>
                <p:nvPr/>
              </p:nvSpPr>
              <p:spPr>
                <a:xfrm>
                  <a:off x="2635478"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四角形: 角を丸くする 46">
                  <a:extLst>
                    <a:ext uri="{FF2B5EF4-FFF2-40B4-BE49-F238E27FC236}">
                      <a16:creationId xmlns:a16="http://schemas.microsoft.com/office/drawing/2014/main" id="{BDED3582-3097-4970-B1AA-F182637E5B31}"/>
                    </a:ext>
                  </a:extLst>
                </p:cNvPr>
                <p:cNvSpPr/>
                <p:nvPr/>
              </p:nvSpPr>
              <p:spPr>
                <a:xfrm>
                  <a:off x="2804311" y="4859991"/>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7" name="正方形/長方形 6">
              <a:extLst>
                <a:ext uri="{FF2B5EF4-FFF2-40B4-BE49-F238E27FC236}">
                  <a16:creationId xmlns:a16="http://schemas.microsoft.com/office/drawing/2014/main" id="{CF28C783-BD90-4B53-8BB8-D93DFDC09D42}"/>
                </a:ext>
              </a:extLst>
            </p:cNvPr>
            <p:cNvSpPr/>
            <p:nvPr/>
          </p:nvSpPr>
          <p:spPr>
            <a:xfrm>
              <a:off x="2586575" y="2340425"/>
              <a:ext cx="2453893" cy="53800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RNA</a:t>
              </a:r>
              <a:r>
                <a:rPr kumimoji="1" lang="ja-JP" altLang="en-US" sz="2800" dirty="0">
                  <a:solidFill>
                    <a:schemeClr val="tx1"/>
                  </a:solidFill>
                </a:rPr>
                <a:t>の複製</a:t>
              </a:r>
            </a:p>
          </p:txBody>
        </p:sp>
      </p:grpSp>
      <p:grpSp>
        <p:nvGrpSpPr>
          <p:cNvPr id="29" name="グループ化 28">
            <a:extLst>
              <a:ext uri="{FF2B5EF4-FFF2-40B4-BE49-F238E27FC236}">
                <a16:creationId xmlns:a16="http://schemas.microsoft.com/office/drawing/2014/main" id="{D0DB255D-262C-4F7B-B841-B7E803B8A28A}"/>
              </a:ext>
            </a:extLst>
          </p:cNvPr>
          <p:cNvGrpSpPr/>
          <p:nvPr/>
        </p:nvGrpSpPr>
        <p:grpSpPr>
          <a:xfrm>
            <a:off x="5787182" y="2644829"/>
            <a:ext cx="1173163" cy="967011"/>
            <a:chOff x="5785242" y="3123650"/>
            <a:chExt cx="1173163" cy="967011"/>
          </a:xfrm>
        </p:grpSpPr>
        <p:cxnSp>
          <p:nvCxnSpPr>
            <p:cNvPr id="12" name="直線矢印コネクタ 11">
              <a:extLst>
                <a:ext uri="{FF2B5EF4-FFF2-40B4-BE49-F238E27FC236}">
                  <a16:creationId xmlns:a16="http://schemas.microsoft.com/office/drawing/2014/main" id="{A4B6EB31-6B12-4F04-AF05-097A0BE30676}"/>
                </a:ext>
              </a:extLst>
            </p:cNvPr>
            <p:cNvCxnSpPr>
              <a:cxnSpLocks/>
            </p:cNvCxnSpPr>
            <p:nvPr/>
          </p:nvCxnSpPr>
          <p:spPr>
            <a:xfrm flipH="1" flipV="1">
              <a:off x="5785242" y="3123650"/>
              <a:ext cx="381901" cy="967011"/>
            </a:xfrm>
            <a:prstGeom prst="straightConnector1">
              <a:avLst/>
            </a:prstGeom>
            <a:ln w="85725">
              <a:solidFill>
                <a:schemeClr val="tx1"/>
              </a:solidFill>
              <a:tailEnd type="triangle"/>
            </a:ln>
            <a:effectLst>
              <a:outerShdw blurRad="50800" dist="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8AC66DDB-A72E-4FA5-926B-182AA84AA12F}"/>
                </a:ext>
              </a:extLst>
            </p:cNvPr>
            <p:cNvCxnSpPr>
              <a:cxnSpLocks/>
            </p:cNvCxnSpPr>
            <p:nvPr/>
          </p:nvCxnSpPr>
          <p:spPr>
            <a:xfrm flipV="1">
              <a:off x="6335614" y="3137040"/>
              <a:ext cx="622791" cy="912139"/>
            </a:xfrm>
            <a:prstGeom prst="straightConnector1">
              <a:avLst/>
            </a:prstGeom>
            <a:ln w="88900">
              <a:solidFill>
                <a:schemeClr val="tx1"/>
              </a:solidFill>
              <a:tailEnd type="triangle"/>
            </a:ln>
            <a:effectLst>
              <a:outerShdw blurRad="50800" dist="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54" name="正方形/長方形 53">
            <a:extLst>
              <a:ext uri="{FF2B5EF4-FFF2-40B4-BE49-F238E27FC236}">
                <a16:creationId xmlns:a16="http://schemas.microsoft.com/office/drawing/2014/main" id="{829D9B91-D703-4BAC-B871-FCF45DB81710}"/>
              </a:ext>
            </a:extLst>
          </p:cNvPr>
          <p:cNvSpPr/>
          <p:nvPr/>
        </p:nvSpPr>
        <p:spPr>
          <a:xfrm>
            <a:off x="1013376" y="308890"/>
            <a:ext cx="7035800" cy="639492"/>
          </a:xfrm>
          <a:prstGeom prst="rect">
            <a:avLst/>
          </a:prstGeom>
          <a:solidFill>
            <a:schemeClr val="accent1">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インフルエンザの新しい治療薬について</a:t>
            </a:r>
          </a:p>
        </p:txBody>
      </p:sp>
      <p:grpSp>
        <p:nvGrpSpPr>
          <p:cNvPr id="56" name="グループ化 55">
            <a:extLst>
              <a:ext uri="{FF2B5EF4-FFF2-40B4-BE49-F238E27FC236}">
                <a16:creationId xmlns:a16="http://schemas.microsoft.com/office/drawing/2014/main" id="{85FB607D-DA66-4D30-9E39-6C669F44C92C}"/>
              </a:ext>
            </a:extLst>
          </p:cNvPr>
          <p:cNvGrpSpPr/>
          <p:nvPr/>
        </p:nvGrpSpPr>
        <p:grpSpPr>
          <a:xfrm>
            <a:off x="228572" y="2781044"/>
            <a:ext cx="7183014" cy="3895472"/>
            <a:chOff x="228572" y="2781044"/>
            <a:chExt cx="7183014" cy="3895472"/>
          </a:xfrm>
        </p:grpSpPr>
        <p:sp>
          <p:nvSpPr>
            <p:cNvPr id="24" name="正方形/長方形 23">
              <a:extLst>
                <a:ext uri="{FF2B5EF4-FFF2-40B4-BE49-F238E27FC236}">
                  <a16:creationId xmlns:a16="http://schemas.microsoft.com/office/drawing/2014/main" id="{497843DC-C86C-43D7-B8CA-73133D25136B}"/>
                </a:ext>
              </a:extLst>
            </p:cNvPr>
            <p:cNvSpPr/>
            <p:nvPr/>
          </p:nvSpPr>
          <p:spPr>
            <a:xfrm>
              <a:off x="228572" y="4662876"/>
              <a:ext cx="6351045" cy="2013640"/>
            </a:xfrm>
            <a:prstGeom prst="rect">
              <a:avLst/>
            </a:prstGeom>
            <a:solidFill>
              <a:schemeClr val="accent4">
                <a:lumMod val="20000"/>
                <a:lumOff val="80000"/>
              </a:schemeClr>
            </a:solidFill>
            <a:ln>
              <a:solidFill>
                <a:schemeClr val="accent1">
                  <a:lumMod val="50000"/>
                </a:schemeClr>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rPr>
                <a:t>ウイルスが人の遺伝子を切断して</a:t>
              </a:r>
              <a:r>
                <a:rPr kumimoji="1" lang="ja-JP" altLang="en-US" sz="3200" dirty="0">
                  <a:solidFill>
                    <a:srgbClr val="FF0000"/>
                  </a:solidFill>
                </a:rPr>
                <a:t>複製する部位を阻害</a:t>
              </a:r>
              <a:r>
                <a:rPr kumimoji="1" lang="ja-JP" altLang="en-US" sz="3200" dirty="0">
                  <a:solidFill>
                    <a:schemeClr val="tx1"/>
                  </a:solidFill>
                </a:rPr>
                <a:t>する新しい薬がシオノギ製薬から承認申請</a:t>
              </a:r>
              <a:endParaRPr kumimoji="1" lang="en-US" altLang="ja-JP" sz="3200" dirty="0">
                <a:solidFill>
                  <a:schemeClr val="tx1"/>
                </a:solidFill>
              </a:endParaRPr>
            </a:p>
            <a:p>
              <a:r>
                <a:rPr kumimoji="1" lang="ja-JP" altLang="en-US" sz="2400" dirty="0">
                  <a:solidFill>
                    <a:schemeClr val="tx1"/>
                  </a:solidFill>
                </a:rPr>
                <a:t>（平成２９年１０月２５日）</a:t>
              </a:r>
              <a:endParaRPr kumimoji="1" lang="ja-JP" altLang="en-US" sz="2800" dirty="0">
                <a:solidFill>
                  <a:schemeClr val="tx1"/>
                </a:solidFill>
              </a:endParaRPr>
            </a:p>
          </p:txBody>
        </p:sp>
        <p:sp>
          <p:nvSpPr>
            <p:cNvPr id="31" name="乗算記号 30">
              <a:extLst>
                <a:ext uri="{FF2B5EF4-FFF2-40B4-BE49-F238E27FC236}">
                  <a16:creationId xmlns:a16="http://schemas.microsoft.com/office/drawing/2014/main" id="{5EA78735-F614-4EF0-A1BF-947B254E5ED1}"/>
                </a:ext>
              </a:extLst>
            </p:cNvPr>
            <p:cNvSpPr/>
            <p:nvPr/>
          </p:nvSpPr>
          <p:spPr>
            <a:xfrm>
              <a:off x="4926580" y="2781044"/>
              <a:ext cx="2485006" cy="1160598"/>
            </a:xfrm>
            <a:prstGeom prst="mathMultiply">
              <a:avLst/>
            </a:prstGeom>
            <a:solidFill>
              <a:srgbClr val="FF0000">
                <a:alpha val="53000"/>
              </a:srgbClr>
            </a:solidFill>
            <a:ln>
              <a:solidFill>
                <a:srgbClr val="FFFF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5" name="矢印: 上 54">
            <a:extLst>
              <a:ext uri="{FF2B5EF4-FFF2-40B4-BE49-F238E27FC236}">
                <a16:creationId xmlns:a16="http://schemas.microsoft.com/office/drawing/2014/main" id="{5AC6D6A3-E1FA-4499-882C-F44D09F176C7}"/>
              </a:ext>
            </a:extLst>
          </p:cNvPr>
          <p:cNvSpPr/>
          <p:nvPr/>
        </p:nvSpPr>
        <p:spPr>
          <a:xfrm rot="3902916">
            <a:off x="4128258" y="2962037"/>
            <a:ext cx="655099" cy="2061199"/>
          </a:xfrm>
          <a:prstGeom prst="upArrow">
            <a:avLst/>
          </a:prstGeom>
          <a:solidFill>
            <a:schemeClr val="tx1"/>
          </a:solidFill>
          <a:ln>
            <a:solidFill>
              <a:schemeClr val="bg1"/>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2F89811A-7140-445E-B53C-048CA2BBFF31}"/>
              </a:ext>
            </a:extLst>
          </p:cNvPr>
          <p:cNvSpPr/>
          <p:nvPr/>
        </p:nvSpPr>
        <p:spPr>
          <a:xfrm>
            <a:off x="241211" y="3738269"/>
            <a:ext cx="5137321" cy="783907"/>
          </a:xfrm>
          <a:prstGeom prst="rect">
            <a:avLst/>
          </a:prstGeom>
          <a:solidFill>
            <a:schemeClr val="accent2">
              <a:lumMod val="20000"/>
              <a:lumOff val="80000"/>
            </a:schemeClr>
          </a:solidFill>
          <a:ln>
            <a:solidFill>
              <a:schemeClr val="accent1">
                <a:lumMod val="50000"/>
              </a:schemeClr>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早ければ、来年冬以降に発売？</a:t>
            </a:r>
          </a:p>
        </p:txBody>
      </p:sp>
    </p:spTree>
    <p:extLst>
      <p:ext uri="{BB962C8B-B14F-4D97-AF65-F5344CB8AC3E}">
        <p14:creationId xmlns:p14="http://schemas.microsoft.com/office/powerpoint/2010/main" val="168528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left)">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4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07539B9E-D671-4550-91E4-87D52CE72E3B}"/>
              </a:ext>
            </a:extLst>
          </p:cNvPr>
          <p:cNvSpPr/>
          <p:nvPr/>
        </p:nvSpPr>
        <p:spPr>
          <a:xfrm>
            <a:off x="190119" y="240145"/>
            <a:ext cx="8614449" cy="626159"/>
          </a:xfrm>
          <a:prstGeom prst="rect">
            <a:avLst/>
          </a:prstGeom>
          <a:solidFill>
            <a:schemeClr val="accent1">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solidFill>
                  <a:srgbClr val="FF0000"/>
                </a:solidFill>
              </a:rPr>
              <a:t>⑥</a:t>
            </a:r>
            <a:r>
              <a:rPr kumimoji="1" lang="ja-JP" altLang="en-US" sz="2800" dirty="0"/>
              <a:t>インフルエンザウイルスの室内での生存期間について</a:t>
            </a:r>
          </a:p>
        </p:txBody>
      </p:sp>
      <p:grpSp>
        <p:nvGrpSpPr>
          <p:cNvPr id="2" name="グループ化 1">
            <a:extLst>
              <a:ext uri="{FF2B5EF4-FFF2-40B4-BE49-F238E27FC236}">
                <a16:creationId xmlns:a16="http://schemas.microsoft.com/office/drawing/2014/main" id="{5282C09B-620A-43FD-99F6-14BC23CDD2B5}"/>
              </a:ext>
            </a:extLst>
          </p:cNvPr>
          <p:cNvGrpSpPr/>
          <p:nvPr/>
        </p:nvGrpSpPr>
        <p:grpSpPr>
          <a:xfrm>
            <a:off x="74661" y="1802736"/>
            <a:ext cx="9069339" cy="2811634"/>
            <a:chOff x="74661" y="1802736"/>
            <a:chExt cx="9069339" cy="2811634"/>
          </a:xfrm>
        </p:grpSpPr>
        <p:sp>
          <p:nvSpPr>
            <p:cNvPr id="7" name="正方形/長方形 6">
              <a:extLst>
                <a:ext uri="{FF2B5EF4-FFF2-40B4-BE49-F238E27FC236}">
                  <a16:creationId xmlns:a16="http://schemas.microsoft.com/office/drawing/2014/main" id="{38E29709-88F8-410B-8C8D-5EA76186B0BB}"/>
                </a:ext>
              </a:extLst>
            </p:cNvPr>
            <p:cNvSpPr/>
            <p:nvPr/>
          </p:nvSpPr>
          <p:spPr>
            <a:xfrm>
              <a:off x="558029" y="2973237"/>
              <a:ext cx="7247467" cy="905933"/>
            </a:xfrm>
            <a:prstGeom prst="rect">
              <a:avLst/>
            </a:prstGeom>
            <a:blipFill>
              <a:blip r:embed="rId2"/>
              <a:tile tx="0" ty="0" sx="100000" sy="100000" flip="none" algn="tl"/>
            </a:blipFill>
            <a:ln w="19050">
              <a:solidFill>
                <a:schemeClr val="tx1"/>
              </a:solidFill>
            </a:ln>
            <a:effectLst>
              <a:outerShdw blurRad="508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星: 32 pt 10">
              <a:extLst>
                <a:ext uri="{FF2B5EF4-FFF2-40B4-BE49-F238E27FC236}">
                  <a16:creationId xmlns:a16="http://schemas.microsoft.com/office/drawing/2014/main" id="{410A33EE-B9D5-4472-B8AC-7F56D8A24880}"/>
                </a:ext>
              </a:extLst>
            </p:cNvPr>
            <p:cNvSpPr/>
            <p:nvPr/>
          </p:nvSpPr>
          <p:spPr>
            <a:xfrm>
              <a:off x="835543" y="1802736"/>
              <a:ext cx="1260909" cy="1097280"/>
            </a:xfrm>
            <a:prstGeom prst="star32">
              <a:avLst/>
            </a:prstGeom>
            <a:solidFill>
              <a:schemeClr val="tx1"/>
            </a:solidFill>
            <a:ln w="19050">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a:extLst>
                <a:ext uri="{FF2B5EF4-FFF2-40B4-BE49-F238E27FC236}">
                  <a16:creationId xmlns:a16="http://schemas.microsoft.com/office/drawing/2014/main" id="{FA3EBFAD-177A-4D41-8927-56F8FE1844C5}"/>
                </a:ext>
              </a:extLst>
            </p:cNvPr>
            <p:cNvSpPr/>
            <p:nvPr/>
          </p:nvSpPr>
          <p:spPr>
            <a:xfrm>
              <a:off x="74661" y="4089034"/>
              <a:ext cx="9069339" cy="525336"/>
            </a:xfrm>
            <a:prstGeom prst="rect">
              <a:avLst/>
            </a:prstGeom>
            <a:solidFill>
              <a:schemeClr val="accent4">
                <a:lumMod val="20000"/>
                <a:lumOff val="80000"/>
              </a:schemeClr>
            </a:solidFill>
            <a:ln w="19050">
              <a:solidFill>
                <a:schemeClr val="accent4">
                  <a:lumMod val="50000"/>
                </a:schemeClr>
              </a:solid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硬い物質の表面では１～</a:t>
              </a:r>
              <a:r>
                <a:rPr kumimoji="1" lang="en-US" altLang="ja-JP" sz="3200" dirty="0"/>
                <a:t>2</a:t>
              </a:r>
              <a:r>
                <a:rPr kumimoji="1" lang="ja-JP" altLang="en-US" sz="3200" dirty="0"/>
                <a:t>日間生存させたのが最長</a:t>
              </a:r>
            </a:p>
          </p:txBody>
        </p:sp>
      </p:grpSp>
      <p:grpSp>
        <p:nvGrpSpPr>
          <p:cNvPr id="3" name="グループ化 2">
            <a:extLst>
              <a:ext uri="{FF2B5EF4-FFF2-40B4-BE49-F238E27FC236}">
                <a16:creationId xmlns:a16="http://schemas.microsoft.com/office/drawing/2014/main" id="{DFF3B562-CAB1-47D1-84D2-915AA8DAAAFA}"/>
              </a:ext>
            </a:extLst>
          </p:cNvPr>
          <p:cNvGrpSpPr/>
          <p:nvPr/>
        </p:nvGrpSpPr>
        <p:grpSpPr>
          <a:xfrm>
            <a:off x="1879883" y="1576577"/>
            <a:ext cx="6224588" cy="4200914"/>
            <a:chOff x="1879883" y="1576577"/>
            <a:chExt cx="6224588" cy="4200914"/>
          </a:xfrm>
        </p:grpSpPr>
        <p:pic>
          <p:nvPicPr>
            <p:cNvPr id="9" name="図 8" descr="画面の領域">
              <a:extLst>
                <a:ext uri="{FF2B5EF4-FFF2-40B4-BE49-F238E27FC236}">
                  <a16:creationId xmlns:a16="http://schemas.microsoft.com/office/drawing/2014/main" id="{28312BB9-F54F-4AC2-BB04-5A79D0970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6452" y="1576577"/>
              <a:ext cx="5454930" cy="3238666"/>
            </a:xfrm>
            <a:prstGeom prst="rect">
              <a:avLst/>
            </a:prstGeom>
            <a:ln w="38100">
              <a:solidFill>
                <a:schemeClr val="accent2">
                  <a:lumMod val="50000"/>
                </a:schemeClr>
              </a:solidFill>
            </a:ln>
            <a:effectLst>
              <a:outerShdw blurRad="50800" dist="88900" dir="2700000" algn="tl" rotWithShape="0">
                <a:prstClr val="black">
                  <a:alpha val="40000"/>
                </a:prstClr>
              </a:outerShdw>
            </a:effectLst>
          </p:spPr>
        </p:pic>
        <p:sp>
          <p:nvSpPr>
            <p:cNvPr id="14" name="正方形/長方形 13">
              <a:extLst>
                <a:ext uri="{FF2B5EF4-FFF2-40B4-BE49-F238E27FC236}">
                  <a16:creationId xmlns:a16="http://schemas.microsoft.com/office/drawing/2014/main" id="{12E2E49F-1418-4AC6-9A07-C268ACD3D4BD}"/>
                </a:ext>
              </a:extLst>
            </p:cNvPr>
            <p:cNvSpPr/>
            <p:nvPr/>
          </p:nvSpPr>
          <p:spPr>
            <a:xfrm>
              <a:off x="1879883" y="5095734"/>
              <a:ext cx="6224588" cy="681757"/>
            </a:xfrm>
            <a:prstGeom prst="rect">
              <a:avLst/>
            </a:prstGeom>
            <a:solidFill>
              <a:schemeClr val="accent2">
                <a:lumMod val="20000"/>
                <a:lumOff val="80000"/>
              </a:schemeClr>
            </a:solidFill>
            <a:ln w="19050"/>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乾燥した紙では約</a:t>
              </a:r>
              <a:r>
                <a:rPr kumimoji="1" lang="en-US" altLang="ja-JP" sz="3200" dirty="0"/>
                <a:t>15</a:t>
              </a:r>
              <a:r>
                <a:rPr kumimoji="1" lang="ja-JP" altLang="en-US" sz="3200" dirty="0"/>
                <a:t>分間生存</a:t>
              </a:r>
            </a:p>
          </p:txBody>
        </p:sp>
        <p:sp>
          <p:nvSpPr>
            <p:cNvPr id="15" name="星: 32 pt 14">
              <a:extLst>
                <a:ext uri="{FF2B5EF4-FFF2-40B4-BE49-F238E27FC236}">
                  <a16:creationId xmlns:a16="http://schemas.microsoft.com/office/drawing/2014/main" id="{87D15308-2FAE-4AA4-B01C-46D2794ED5F2}"/>
                </a:ext>
              </a:extLst>
            </p:cNvPr>
            <p:cNvSpPr/>
            <p:nvPr/>
          </p:nvSpPr>
          <p:spPr>
            <a:xfrm>
              <a:off x="3095875" y="2341606"/>
              <a:ext cx="1260909" cy="1097280"/>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8" name="グループ化 7">
            <a:extLst>
              <a:ext uri="{FF2B5EF4-FFF2-40B4-BE49-F238E27FC236}">
                <a16:creationId xmlns:a16="http://schemas.microsoft.com/office/drawing/2014/main" id="{25B192A9-5C7A-470B-BD62-E0E734E90BC9}"/>
              </a:ext>
            </a:extLst>
          </p:cNvPr>
          <p:cNvGrpSpPr/>
          <p:nvPr/>
        </p:nvGrpSpPr>
        <p:grpSpPr>
          <a:xfrm>
            <a:off x="118577" y="1146794"/>
            <a:ext cx="8796178" cy="4827362"/>
            <a:chOff x="190119" y="1636781"/>
            <a:chExt cx="8796178" cy="4325986"/>
          </a:xfrm>
        </p:grpSpPr>
        <p:pic>
          <p:nvPicPr>
            <p:cNvPr id="5" name="図 4" descr="画面の領域">
              <a:extLst>
                <a:ext uri="{FF2B5EF4-FFF2-40B4-BE49-F238E27FC236}">
                  <a16:creationId xmlns:a16="http://schemas.microsoft.com/office/drawing/2014/main" id="{E60642FF-DB62-45F2-9424-773F2B49F3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119" y="1636781"/>
              <a:ext cx="3582790" cy="4140710"/>
            </a:xfrm>
            <a:prstGeom prst="rect">
              <a:avLst/>
            </a:prstGeom>
            <a:ln w="41275">
              <a:solidFill>
                <a:schemeClr val="accent2">
                  <a:lumMod val="50000"/>
                </a:schemeClr>
              </a:solidFill>
            </a:ln>
            <a:effectLst>
              <a:outerShdw blurRad="50800" dist="152400" dir="2700000" algn="tl" rotWithShape="0">
                <a:prstClr val="black">
                  <a:alpha val="40000"/>
                </a:prstClr>
              </a:outerShdw>
            </a:effectLst>
          </p:spPr>
        </p:pic>
        <p:sp>
          <p:nvSpPr>
            <p:cNvPr id="6" name="四角形: 角を丸くする 5">
              <a:extLst>
                <a:ext uri="{FF2B5EF4-FFF2-40B4-BE49-F238E27FC236}">
                  <a16:creationId xmlns:a16="http://schemas.microsoft.com/office/drawing/2014/main" id="{F4221A22-DAC3-4000-9556-D1131E80EB15}"/>
                </a:ext>
              </a:extLst>
            </p:cNvPr>
            <p:cNvSpPr/>
            <p:nvPr/>
          </p:nvSpPr>
          <p:spPr>
            <a:xfrm>
              <a:off x="190119" y="4879940"/>
              <a:ext cx="8796178" cy="1082827"/>
            </a:xfrm>
            <a:prstGeom prst="roundRect">
              <a:avLst/>
            </a:prstGeom>
            <a:solidFill>
              <a:schemeClr val="accent4">
                <a:lumMod val="20000"/>
                <a:lumOff val="80000"/>
              </a:schemeClr>
            </a:solidFill>
            <a:ln>
              <a:solidFill>
                <a:schemeClr val="accent5">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chemeClr val="tx1"/>
                  </a:solidFill>
                </a:rPr>
                <a:t>人間の皮膚の上では１５分以上生存できない（ウイルスを殺す</a:t>
              </a:r>
              <a:r>
                <a:rPr kumimoji="1" lang="en-US" altLang="ja-JP" sz="3600" dirty="0" err="1">
                  <a:solidFill>
                    <a:srgbClr val="FF0000"/>
                  </a:solidFill>
                </a:rPr>
                <a:t>RNAase</a:t>
              </a:r>
              <a:r>
                <a:rPr kumimoji="1" lang="ja-JP" altLang="en-US" sz="3600" dirty="0">
                  <a:solidFill>
                    <a:schemeClr val="tx1"/>
                  </a:solidFill>
                </a:rPr>
                <a:t>が分泌される）</a:t>
              </a:r>
            </a:p>
          </p:txBody>
        </p:sp>
        <p:sp>
          <p:nvSpPr>
            <p:cNvPr id="16" name="星: 32 pt 15">
              <a:extLst>
                <a:ext uri="{FF2B5EF4-FFF2-40B4-BE49-F238E27FC236}">
                  <a16:creationId xmlns:a16="http://schemas.microsoft.com/office/drawing/2014/main" id="{636E0912-8D5E-4ED4-9E5A-67768A851D39}"/>
                </a:ext>
              </a:extLst>
            </p:cNvPr>
            <p:cNvSpPr/>
            <p:nvPr/>
          </p:nvSpPr>
          <p:spPr>
            <a:xfrm>
              <a:off x="2008202" y="3388475"/>
              <a:ext cx="1260909" cy="1097280"/>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7" name="正方形/長方形 16">
            <a:extLst>
              <a:ext uri="{FF2B5EF4-FFF2-40B4-BE49-F238E27FC236}">
                <a16:creationId xmlns:a16="http://schemas.microsoft.com/office/drawing/2014/main" id="{9452D73C-9845-40FC-BAB9-44F849D0E4F4}"/>
              </a:ext>
            </a:extLst>
          </p:cNvPr>
          <p:cNvSpPr/>
          <p:nvPr/>
        </p:nvSpPr>
        <p:spPr>
          <a:xfrm>
            <a:off x="3479170" y="5918868"/>
            <a:ext cx="2532993" cy="523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a:t>
            </a:r>
            <a:r>
              <a:rPr kumimoji="1" lang="en-US" altLang="ja-JP" sz="2800" dirty="0">
                <a:solidFill>
                  <a:srgbClr val="FF0000"/>
                </a:solidFill>
              </a:rPr>
              <a:t>RNA</a:t>
            </a:r>
            <a:r>
              <a:rPr kumimoji="1" lang="ja-JP" altLang="en-US" sz="2800" dirty="0">
                <a:solidFill>
                  <a:srgbClr val="FF0000"/>
                </a:solidFill>
              </a:rPr>
              <a:t>アーゼ</a:t>
            </a:r>
            <a:r>
              <a:rPr kumimoji="1" lang="ja-JP" altLang="en-US" sz="2800" dirty="0">
                <a:solidFill>
                  <a:schemeClr val="tx1"/>
                </a:solidFill>
              </a:rPr>
              <a:t>）</a:t>
            </a:r>
          </a:p>
        </p:txBody>
      </p:sp>
    </p:spTree>
    <p:extLst>
      <p:ext uri="{BB962C8B-B14F-4D97-AF65-F5344CB8AC3E}">
        <p14:creationId xmlns:p14="http://schemas.microsoft.com/office/powerpoint/2010/main" val="88985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14961A9-B3A0-44BD-80A6-0B4BA583816F}"/>
              </a:ext>
            </a:extLst>
          </p:cNvPr>
          <p:cNvSpPr/>
          <p:nvPr/>
        </p:nvSpPr>
        <p:spPr>
          <a:xfrm>
            <a:off x="144379" y="1214195"/>
            <a:ext cx="8520198" cy="5405734"/>
          </a:xfrm>
          <a:prstGeom prst="rect">
            <a:avLst/>
          </a:prstGeom>
          <a:solidFill>
            <a:schemeClr val="accent4">
              <a:lumMod val="20000"/>
              <a:lumOff val="80000"/>
            </a:schemeClr>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5DAE294B-AE99-4010-81D4-615CB406AF6D}"/>
              </a:ext>
            </a:extLst>
          </p:cNvPr>
          <p:cNvSpPr/>
          <p:nvPr/>
        </p:nvSpPr>
        <p:spPr>
          <a:xfrm>
            <a:off x="311504" y="1396141"/>
            <a:ext cx="7850909" cy="636608"/>
          </a:xfrm>
          <a:prstGeom prst="roundRect">
            <a:avLst/>
          </a:prstGeom>
          <a:solidFill>
            <a:schemeClr val="accent2">
              <a:lumMod val="20000"/>
              <a:lumOff val="80000"/>
            </a:schemeClr>
          </a:solidFill>
          <a:ln w="19050"/>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気温</a:t>
            </a:r>
            <a:r>
              <a:rPr kumimoji="1" lang="en-US" altLang="ja-JP" sz="2800" dirty="0"/>
              <a:t>30</a:t>
            </a:r>
            <a:r>
              <a:rPr kumimoji="1" lang="ja-JP" altLang="en-US" sz="2800" dirty="0"/>
              <a:t>℃では</a:t>
            </a:r>
            <a:r>
              <a:rPr kumimoji="1" lang="en-US" altLang="ja-JP" sz="2800" dirty="0"/>
              <a:t>1</a:t>
            </a:r>
            <a:r>
              <a:rPr kumimoji="1" lang="ja-JP" altLang="en-US" sz="2800" dirty="0"/>
              <a:t>㎥あたり約</a:t>
            </a:r>
            <a:r>
              <a:rPr kumimoji="1" lang="en-US" altLang="ja-JP" sz="2800" dirty="0">
                <a:solidFill>
                  <a:srgbClr val="FF0000"/>
                </a:solidFill>
              </a:rPr>
              <a:t>30g</a:t>
            </a:r>
            <a:r>
              <a:rPr kumimoji="1" lang="ja-JP" altLang="en-US" sz="2800" dirty="0"/>
              <a:t>の水分を含めるが</a:t>
            </a:r>
          </a:p>
        </p:txBody>
      </p:sp>
      <p:sp>
        <p:nvSpPr>
          <p:cNvPr id="18" name="正方形/長方形 17">
            <a:extLst>
              <a:ext uri="{FF2B5EF4-FFF2-40B4-BE49-F238E27FC236}">
                <a16:creationId xmlns:a16="http://schemas.microsoft.com/office/drawing/2014/main" id="{3B7316DA-4D5B-4627-AC24-F14FAC71B3CC}"/>
              </a:ext>
            </a:extLst>
          </p:cNvPr>
          <p:cNvSpPr/>
          <p:nvPr/>
        </p:nvSpPr>
        <p:spPr>
          <a:xfrm>
            <a:off x="738910" y="92363"/>
            <a:ext cx="8092792" cy="1029151"/>
          </a:xfrm>
          <a:prstGeom prst="rect">
            <a:avLst/>
          </a:prstGeom>
          <a:solidFill>
            <a:schemeClr val="accent1">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インフルエンザウイルスは</a:t>
            </a:r>
            <a:r>
              <a:rPr kumimoji="1" lang="ja-JP" altLang="en-US" sz="2800" dirty="0">
                <a:solidFill>
                  <a:srgbClr val="FF0000"/>
                </a:solidFill>
              </a:rPr>
              <a:t>湿度</a:t>
            </a:r>
            <a:r>
              <a:rPr kumimoji="1" lang="ja-JP" altLang="en-US" sz="2800" dirty="0"/>
              <a:t>に弱いが</a:t>
            </a:r>
            <a:r>
              <a:rPr kumimoji="1" lang="ja-JP" altLang="en-US" sz="2800" dirty="0">
                <a:solidFill>
                  <a:srgbClr val="FF0000"/>
                </a:solidFill>
              </a:rPr>
              <a:t>気温</a:t>
            </a:r>
            <a:r>
              <a:rPr kumimoji="1" lang="ja-JP" altLang="en-US" sz="2800" dirty="0"/>
              <a:t>も大事</a:t>
            </a:r>
            <a:endParaRPr kumimoji="1" lang="en-US" altLang="ja-JP" sz="2800" dirty="0"/>
          </a:p>
          <a:p>
            <a:r>
              <a:rPr kumimoji="1" lang="ja-JP" altLang="en-US" sz="2800" dirty="0"/>
              <a:t>気温が違うと同じ湿度でも水分量が異なる</a:t>
            </a:r>
          </a:p>
        </p:txBody>
      </p:sp>
      <p:grpSp>
        <p:nvGrpSpPr>
          <p:cNvPr id="20" name="グループ化 19">
            <a:extLst>
              <a:ext uri="{FF2B5EF4-FFF2-40B4-BE49-F238E27FC236}">
                <a16:creationId xmlns:a16="http://schemas.microsoft.com/office/drawing/2014/main" id="{7E276BD3-CD7C-4649-93A5-CB7B414376C6}"/>
              </a:ext>
            </a:extLst>
          </p:cNvPr>
          <p:cNvGrpSpPr/>
          <p:nvPr/>
        </p:nvGrpSpPr>
        <p:grpSpPr>
          <a:xfrm>
            <a:off x="4785306" y="2177370"/>
            <a:ext cx="3617322" cy="3590031"/>
            <a:chOff x="3925455" y="2541429"/>
            <a:chExt cx="3617322" cy="3590031"/>
          </a:xfrm>
          <a:solidFill>
            <a:schemeClr val="bg2">
              <a:lumMod val="20000"/>
              <a:lumOff val="80000"/>
            </a:schemeClr>
          </a:solidFill>
        </p:grpSpPr>
        <p:sp>
          <p:nvSpPr>
            <p:cNvPr id="12" name="直方体 11">
              <a:extLst>
                <a:ext uri="{FF2B5EF4-FFF2-40B4-BE49-F238E27FC236}">
                  <a16:creationId xmlns:a16="http://schemas.microsoft.com/office/drawing/2014/main" id="{77672B7F-D6E9-4E50-AC74-E0890B375173}"/>
                </a:ext>
              </a:extLst>
            </p:cNvPr>
            <p:cNvSpPr/>
            <p:nvPr/>
          </p:nvSpPr>
          <p:spPr>
            <a:xfrm>
              <a:off x="3925455" y="2541429"/>
              <a:ext cx="3617322" cy="3590031"/>
            </a:xfrm>
            <a:prstGeom prst="cube">
              <a:avLst/>
            </a:prstGeom>
            <a:gr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図形 16">
              <a:extLst>
                <a:ext uri="{FF2B5EF4-FFF2-40B4-BE49-F238E27FC236}">
                  <a16:creationId xmlns:a16="http://schemas.microsoft.com/office/drawing/2014/main" id="{BF03D892-BD58-4467-AAE6-4C9085EADC20}"/>
                </a:ext>
              </a:extLst>
            </p:cNvPr>
            <p:cNvSpPr/>
            <p:nvPr/>
          </p:nvSpPr>
          <p:spPr>
            <a:xfrm>
              <a:off x="3925455" y="3468581"/>
              <a:ext cx="2678545" cy="512292"/>
            </a:xfrm>
            <a:custGeom>
              <a:avLst/>
              <a:gdLst>
                <a:gd name="connsiteX0" fmla="*/ 0 w 2849190"/>
                <a:gd name="connsiteY0" fmla="*/ 46216 h 526507"/>
                <a:gd name="connsiteX1" fmla="*/ 1357745 w 2849190"/>
                <a:gd name="connsiteY1" fmla="*/ 526507 h 526507"/>
                <a:gd name="connsiteX2" fmla="*/ 2715490 w 2849190"/>
                <a:gd name="connsiteY2" fmla="*/ 46216 h 526507"/>
                <a:gd name="connsiteX3" fmla="*/ 2724727 w 2849190"/>
                <a:gd name="connsiteY3" fmla="*/ 46216 h 526507"/>
              </a:gdLst>
              <a:ahLst/>
              <a:cxnLst>
                <a:cxn ang="0">
                  <a:pos x="connsiteX0" y="connsiteY0"/>
                </a:cxn>
                <a:cxn ang="0">
                  <a:pos x="connsiteX1" y="connsiteY1"/>
                </a:cxn>
                <a:cxn ang="0">
                  <a:pos x="connsiteX2" y="connsiteY2"/>
                </a:cxn>
                <a:cxn ang="0">
                  <a:pos x="connsiteX3" y="connsiteY3"/>
                </a:cxn>
              </a:cxnLst>
              <a:rect l="l" t="t" r="r" b="b"/>
              <a:pathLst>
                <a:path w="2849190" h="526507">
                  <a:moveTo>
                    <a:pt x="0" y="46216"/>
                  </a:moveTo>
                  <a:cubicBezTo>
                    <a:pt x="452581" y="286361"/>
                    <a:pt x="905163" y="526507"/>
                    <a:pt x="1357745" y="526507"/>
                  </a:cubicBezTo>
                  <a:cubicBezTo>
                    <a:pt x="1810327" y="526507"/>
                    <a:pt x="2715490" y="46216"/>
                    <a:pt x="2715490" y="46216"/>
                  </a:cubicBezTo>
                  <a:cubicBezTo>
                    <a:pt x="2943320" y="-33833"/>
                    <a:pt x="2834023" y="6191"/>
                    <a:pt x="2724727" y="46216"/>
                  </a:cubicBezTo>
                </a:path>
              </a:pathLst>
            </a:custGeom>
            <a:grp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53E925FD-AB46-4352-91DF-54563B8CB3A0}"/>
                </a:ext>
              </a:extLst>
            </p:cNvPr>
            <p:cNvSpPr/>
            <p:nvPr/>
          </p:nvSpPr>
          <p:spPr>
            <a:xfrm>
              <a:off x="4248727" y="4064000"/>
              <a:ext cx="1976582" cy="6420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a:solidFill>
                    <a:schemeClr val="tx1"/>
                  </a:solidFill>
                </a:rPr>
                <a:t>1m</a:t>
              </a:r>
              <a:endParaRPr kumimoji="1" lang="ja-JP" altLang="en-US" sz="4000" dirty="0">
                <a:solidFill>
                  <a:schemeClr val="tx1"/>
                </a:solidFill>
              </a:endParaRPr>
            </a:p>
          </p:txBody>
        </p:sp>
      </p:grpSp>
      <p:grpSp>
        <p:nvGrpSpPr>
          <p:cNvPr id="23" name="グループ化 22">
            <a:extLst>
              <a:ext uri="{FF2B5EF4-FFF2-40B4-BE49-F238E27FC236}">
                <a16:creationId xmlns:a16="http://schemas.microsoft.com/office/drawing/2014/main" id="{F64B64EF-E763-4343-9E09-5F413605C325}"/>
              </a:ext>
            </a:extLst>
          </p:cNvPr>
          <p:cNvGrpSpPr/>
          <p:nvPr/>
        </p:nvGrpSpPr>
        <p:grpSpPr>
          <a:xfrm>
            <a:off x="738910" y="2170664"/>
            <a:ext cx="1435858" cy="3470995"/>
            <a:chOff x="738910" y="2170664"/>
            <a:chExt cx="1435858" cy="3470995"/>
          </a:xfrm>
        </p:grpSpPr>
        <p:sp>
          <p:nvSpPr>
            <p:cNvPr id="4" name="直方体 3">
              <a:extLst>
                <a:ext uri="{FF2B5EF4-FFF2-40B4-BE49-F238E27FC236}">
                  <a16:creationId xmlns:a16="http://schemas.microsoft.com/office/drawing/2014/main" id="{4FB79D72-16B1-4D88-940E-24829FD5E8BC}"/>
                </a:ext>
              </a:extLst>
            </p:cNvPr>
            <p:cNvSpPr/>
            <p:nvPr/>
          </p:nvSpPr>
          <p:spPr>
            <a:xfrm>
              <a:off x="810684" y="2170664"/>
              <a:ext cx="1364084" cy="3470995"/>
            </a:xfrm>
            <a:prstGeom prst="cube">
              <a:avLst/>
            </a:prstGeom>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61DF52EB-5E33-4D19-8F3F-FC5533B09E05}"/>
                </a:ext>
              </a:extLst>
            </p:cNvPr>
            <p:cNvSpPr/>
            <p:nvPr/>
          </p:nvSpPr>
          <p:spPr>
            <a:xfrm>
              <a:off x="738910" y="3285656"/>
              <a:ext cx="1431636" cy="67538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600" dirty="0"/>
                <a:t>30g</a:t>
              </a:r>
              <a:endParaRPr kumimoji="1" lang="ja-JP" altLang="en-US" sz="3600" dirty="0"/>
            </a:p>
          </p:txBody>
        </p:sp>
      </p:grpSp>
      <p:grpSp>
        <p:nvGrpSpPr>
          <p:cNvPr id="26" name="グループ化 25">
            <a:extLst>
              <a:ext uri="{FF2B5EF4-FFF2-40B4-BE49-F238E27FC236}">
                <a16:creationId xmlns:a16="http://schemas.microsoft.com/office/drawing/2014/main" id="{E3B192CF-7900-4857-95AB-E2AD45E1D7B8}"/>
              </a:ext>
            </a:extLst>
          </p:cNvPr>
          <p:cNvGrpSpPr/>
          <p:nvPr/>
        </p:nvGrpSpPr>
        <p:grpSpPr>
          <a:xfrm>
            <a:off x="687990" y="4799549"/>
            <a:ext cx="7630975" cy="1682417"/>
            <a:chOff x="687990" y="4799549"/>
            <a:chExt cx="7630975" cy="1682417"/>
          </a:xfrm>
        </p:grpSpPr>
        <p:grpSp>
          <p:nvGrpSpPr>
            <p:cNvPr id="24" name="グループ化 23">
              <a:extLst>
                <a:ext uri="{FF2B5EF4-FFF2-40B4-BE49-F238E27FC236}">
                  <a16:creationId xmlns:a16="http://schemas.microsoft.com/office/drawing/2014/main" id="{124F6762-7B70-43BA-A711-D471ECE45E2E}"/>
                </a:ext>
              </a:extLst>
            </p:cNvPr>
            <p:cNvGrpSpPr/>
            <p:nvPr/>
          </p:nvGrpSpPr>
          <p:grpSpPr>
            <a:xfrm>
              <a:off x="5673997" y="4799549"/>
              <a:ext cx="1431636" cy="792000"/>
              <a:chOff x="5404595" y="3376159"/>
              <a:chExt cx="1431636" cy="792000"/>
            </a:xfrm>
          </p:grpSpPr>
          <p:sp>
            <p:nvSpPr>
              <p:cNvPr id="9" name="直方体 8">
                <a:extLst>
                  <a:ext uri="{FF2B5EF4-FFF2-40B4-BE49-F238E27FC236}">
                    <a16:creationId xmlns:a16="http://schemas.microsoft.com/office/drawing/2014/main" id="{62F3DA4C-0BC3-4F96-A619-1D6FB00381C3}"/>
                  </a:ext>
                </a:extLst>
              </p:cNvPr>
              <p:cNvSpPr/>
              <p:nvPr/>
            </p:nvSpPr>
            <p:spPr>
              <a:xfrm>
                <a:off x="5820648" y="3376159"/>
                <a:ext cx="886691" cy="7920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59A75F1B-8B62-491A-8DBB-BBE34156DB0E}"/>
                  </a:ext>
                </a:extLst>
              </p:cNvPr>
              <p:cNvSpPr/>
              <p:nvPr/>
            </p:nvSpPr>
            <p:spPr>
              <a:xfrm>
                <a:off x="5404595" y="3445339"/>
                <a:ext cx="1431636" cy="67538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600" dirty="0"/>
                  <a:t>6g</a:t>
                </a:r>
                <a:endParaRPr kumimoji="1" lang="ja-JP" altLang="en-US" sz="3600" dirty="0"/>
              </a:p>
            </p:txBody>
          </p:sp>
        </p:grpSp>
        <p:sp>
          <p:nvSpPr>
            <p:cNvPr id="15" name="四角形: 角を丸くする 14">
              <a:extLst>
                <a:ext uri="{FF2B5EF4-FFF2-40B4-BE49-F238E27FC236}">
                  <a16:creationId xmlns:a16="http://schemas.microsoft.com/office/drawing/2014/main" id="{4406FBB7-F90D-4310-9986-806B15B7F09A}"/>
                </a:ext>
              </a:extLst>
            </p:cNvPr>
            <p:cNvSpPr/>
            <p:nvPr/>
          </p:nvSpPr>
          <p:spPr>
            <a:xfrm>
              <a:off x="687990" y="5845358"/>
              <a:ext cx="7630975" cy="636608"/>
            </a:xfrm>
            <a:prstGeom prst="roundRect">
              <a:avLst/>
            </a:prstGeom>
            <a:solidFill>
              <a:schemeClr val="accent1">
                <a:lumMod val="20000"/>
                <a:lumOff val="80000"/>
              </a:schemeClr>
            </a:solidFill>
            <a:ln w="19050"/>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気温</a:t>
              </a:r>
              <a:r>
                <a:rPr kumimoji="1" lang="en-US" altLang="ja-JP" sz="2800" dirty="0"/>
                <a:t>5</a:t>
              </a:r>
              <a:r>
                <a:rPr kumimoji="1" lang="ja-JP" altLang="en-US" sz="2800" dirty="0"/>
                <a:t>℃では約</a:t>
              </a:r>
              <a:r>
                <a:rPr kumimoji="1" lang="en-US" altLang="ja-JP" sz="2800" dirty="0">
                  <a:solidFill>
                    <a:srgbClr val="FF0000"/>
                  </a:solidFill>
                </a:rPr>
                <a:t>6g</a:t>
              </a:r>
              <a:r>
                <a:rPr kumimoji="1" lang="ja-JP" altLang="en-US" sz="2800" dirty="0">
                  <a:solidFill>
                    <a:schemeClr val="tx1"/>
                  </a:solidFill>
                </a:rPr>
                <a:t>の</a:t>
              </a:r>
              <a:r>
                <a:rPr kumimoji="1" lang="ja-JP" altLang="en-US" sz="2800" dirty="0"/>
                <a:t>水分しか含むことが出来ない</a:t>
              </a:r>
            </a:p>
          </p:txBody>
        </p:sp>
      </p:grpSp>
      <p:grpSp>
        <p:nvGrpSpPr>
          <p:cNvPr id="27" name="グループ化 26">
            <a:extLst>
              <a:ext uri="{FF2B5EF4-FFF2-40B4-BE49-F238E27FC236}">
                <a16:creationId xmlns:a16="http://schemas.microsoft.com/office/drawing/2014/main" id="{B2FB472C-9CE7-4FBA-AD01-C2526F0B9D0E}"/>
              </a:ext>
            </a:extLst>
          </p:cNvPr>
          <p:cNvGrpSpPr/>
          <p:nvPr/>
        </p:nvGrpSpPr>
        <p:grpSpPr>
          <a:xfrm>
            <a:off x="1249207" y="1301425"/>
            <a:ext cx="6500095" cy="4797031"/>
            <a:chOff x="820896" y="308600"/>
            <a:chExt cx="7556875" cy="5893502"/>
          </a:xfrm>
        </p:grpSpPr>
        <p:pic>
          <p:nvPicPr>
            <p:cNvPr id="28" name="図 27" descr="画面の領域">
              <a:extLst>
                <a:ext uri="{FF2B5EF4-FFF2-40B4-BE49-F238E27FC236}">
                  <a16:creationId xmlns:a16="http://schemas.microsoft.com/office/drawing/2014/main" id="{36129B14-F78B-4015-991F-2CB77CD5D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 y="308600"/>
              <a:ext cx="7556875" cy="5893502"/>
            </a:xfrm>
            <a:prstGeom prst="rect">
              <a:avLst/>
            </a:prstGeom>
            <a:effectLst>
              <a:outerShdw blurRad="50800" dist="127000" dir="2700000" algn="tl" rotWithShape="0">
                <a:prstClr val="black">
                  <a:alpha val="40000"/>
                </a:prstClr>
              </a:outerShdw>
            </a:effectLst>
          </p:spPr>
        </p:pic>
        <p:pic>
          <p:nvPicPr>
            <p:cNvPr id="29" name="図 28" descr="画面の領域">
              <a:extLst>
                <a:ext uri="{FF2B5EF4-FFF2-40B4-BE49-F238E27FC236}">
                  <a16:creationId xmlns:a16="http://schemas.microsoft.com/office/drawing/2014/main" id="{77D9E081-86D3-4E28-B717-04BC0EF0F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737" y="615610"/>
              <a:ext cx="3744479" cy="2566349"/>
            </a:xfrm>
            <a:prstGeom prst="rect">
              <a:avLst/>
            </a:prstGeom>
          </p:spPr>
        </p:pic>
      </p:grpSp>
      <p:sp>
        <p:nvSpPr>
          <p:cNvPr id="30" name="四角形: 角を丸くする 29">
            <a:extLst>
              <a:ext uri="{FF2B5EF4-FFF2-40B4-BE49-F238E27FC236}">
                <a16:creationId xmlns:a16="http://schemas.microsoft.com/office/drawing/2014/main" id="{2DF200F4-F983-4591-B8CB-E10565739D47}"/>
              </a:ext>
            </a:extLst>
          </p:cNvPr>
          <p:cNvSpPr/>
          <p:nvPr/>
        </p:nvSpPr>
        <p:spPr>
          <a:xfrm>
            <a:off x="4503477" y="2120242"/>
            <a:ext cx="3732361" cy="637542"/>
          </a:xfrm>
          <a:prstGeom prst="roundRect">
            <a:avLst/>
          </a:prstGeom>
          <a:solidFill>
            <a:schemeClr val="accent2">
              <a:lumMod val="20000"/>
              <a:lumOff val="80000"/>
            </a:schemeClr>
          </a:solidFill>
          <a:ln w="28575"/>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飽和水蒸気量と呼ぶ</a:t>
            </a:r>
          </a:p>
        </p:txBody>
      </p:sp>
      <p:sp>
        <p:nvSpPr>
          <p:cNvPr id="2" name="正方形/長方形 1">
            <a:extLst>
              <a:ext uri="{FF2B5EF4-FFF2-40B4-BE49-F238E27FC236}">
                <a16:creationId xmlns:a16="http://schemas.microsoft.com/office/drawing/2014/main" id="{C450D90D-5831-4BD1-A1AA-41B9CC7C7599}"/>
              </a:ext>
            </a:extLst>
          </p:cNvPr>
          <p:cNvSpPr/>
          <p:nvPr/>
        </p:nvSpPr>
        <p:spPr>
          <a:xfrm>
            <a:off x="1819517" y="2804385"/>
            <a:ext cx="6810984" cy="13104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3200" dirty="0">
                <a:solidFill>
                  <a:srgbClr val="FF0000"/>
                </a:solidFill>
              </a:rPr>
              <a:t>30℃</a:t>
            </a:r>
            <a:r>
              <a:rPr kumimoji="1" lang="ja-JP" altLang="en-US" sz="3200" dirty="0">
                <a:solidFill>
                  <a:schemeClr val="tx1"/>
                </a:solidFill>
              </a:rPr>
              <a:t>の湿度</a:t>
            </a:r>
            <a:r>
              <a:rPr kumimoji="1" lang="en-US" altLang="ja-JP" sz="3200" dirty="0">
                <a:solidFill>
                  <a:schemeClr val="tx1"/>
                </a:solidFill>
              </a:rPr>
              <a:t>100</a:t>
            </a:r>
            <a:r>
              <a:rPr kumimoji="1" lang="ja-JP" altLang="en-US" sz="3200" dirty="0">
                <a:solidFill>
                  <a:schemeClr val="tx1"/>
                </a:solidFill>
              </a:rPr>
              <a:t>％は水分を</a:t>
            </a:r>
            <a:r>
              <a:rPr kumimoji="1" lang="en-US" altLang="ja-JP" sz="3200" dirty="0">
                <a:solidFill>
                  <a:srgbClr val="FF0000"/>
                </a:solidFill>
              </a:rPr>
              <a:t>30g</a:t>
            </a:r>
            <a:r>
              <a:rPr kumimoji="1" lang="ja-JP" altLang="en-US" sz="3200" dirty="0">
                <a:solidFill>
                  <a:schemeClr val="tx1"/>
                </a:solidFill>
              </a:rPr>
              <a:t>含むが</a:t>
            </a:r>
            <a:endParaRPr kumimoji="1" lang="en-US" altLang="ja-JP" sz="3200" dirty="0">
              <a:solidFill>
                <a:schemeClr val="tx1"/>
              </a:solidFill>
            </a:endParaRPr>
          </a:p>
          <a:p>
            <a:r>
              <a:rPr kumimoji="1" lang="ja-JP" altLang="en-US" sz="3200" dirty="0">
                <a:solidFill>
                  <a:schemeClr val="tx1"/>
                </a:solidFill>
              </a:rPr>
              <a:t>気温</a:t>
            </a:r>
            <a:r>
              <a:rPr kumimoji="1" lang="en-US" altLang="ja-JP" sz="3200" dirty="0">
                <a:solidFill>
                  <a:srgbClr val="FF0000"/>
                </a:solidFill>
              </a:rPr>
              <a:t>5</a:t>
            </a:r>
            <a:r>
              <a:rPr kumimoji="1" lang="ja-JP" altLang="en-US" sz="3200" dirty="0">
                <a:solidFill>
                  <a:srgbClr val="FF0000"/>
                </a:solidFill>
              </a:rPr>
              <a:t>℃</a:t>
            </a:r>
            <a:r>
              <a:rPr kumimoji="1" lang="ja-JP" altLang="en-US" sz="3200" dirty="0">
                <a:solidFill>
                  <a:schemeClr val="tx1"/>
                </a:solidFill>
              </a:rPr>
              <a:t>の湿度</a:t>
            </a:r>
            <a:r>
              <a:rPr kumimoji="1" lang="en-US" altLang="ja-JP" sz="3200" dirty="0">
                <a:solidFill>
                  <a:schemeClr val="tx1"/>
                </a:solidFill>
              </a:rPr>
              <a:t>100</a:t>
            </a:r>
            <a:r>
              <a:rPr kumimoji="1" lang="ja-JP" altLang="en-US" sz="3200" dirty="0">
                <a:solidFill>
                  <a:schemeClr val="tx1"/>
                </a:solidFill>
              </a:rPr>
              <a:t>％では</a:t>
            </a:r>
            <a:r>
              <a:rPr kumimoji="1" lang="en-US" altLang="ja-JP" sz="3200" dirty="0">
                <a:solidFill>
                  <a:srgbClr val="FF0000"/>
                </a:solidFill>
              </a:rPr>
              <a:t>6g</a:t>
            </a:r>
            <a:r>
              <a:rPr kumimoji="1" lang="ja-JP" altLang="en-US" sz="3200" dirty="0">
                <a:solidFill>
                  <a:schemeClr val="tx1"/>
                </a:solidFill>
              </a:rPr>
              <a:t>の水分</a:t>
            </a:r>
          </a:p>
        </p:txBody>
      </p:sp>
    </p:spTree>
    <p:extLst>
      <p:ext uri="{BB962C8B-B14F-4D97-AF65-F5344CB8AC3E}">
        <p14:creationId xmlns:p14="http://schemas.microsoft.com/office/powerpoint/2010/main" val="70375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30" grpId="0" animBg="1"/>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4DEF904-12A8-4F77-A783-F623825EF7E2}"/>
              </a:ext>
            </a:extLst>
          </p:cNvPr>
          <p:cNvSpPr/>
          <p:nvPr/>
        </p:nvSpPr>
        <p:spPr>
          <a:xfrm>
            <a:off x="154708" y="238867"/>
            <a:ext cx="8756073" cy="1105050"/>
          </a:xfrm>
          <a:prstGeom prst="rect">
            <a:avLst/>
          </a:prstGeom>
          <a:solidFill>
            <a:schemeClr val="accent1">
              <a:lumMod val="20000"/>
              <a:lumOff val="80000"/>
            </a:schemeClr>
          </a:solidFill>
          <a:ln w="28575">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インフルエンザウイルス生存率は</a:t>
            </a:r>
            <a:r>
              <a:rPr kumimoji="1" lang="ja-JP" altLang="en-US" sz="2800" dirty="0">
                <a:solidFill>
                  <a:srgbClr val="FF0000"/>
                </a:solidFill>
              </a:rPr>
              <a:t>相対湿度（％）</a:t>
            </a:r>
            <a:r>
              <a:rPr kumimoji="1" lang="ja-JP" altLang="en-US" sz="2800" dirty="0"/>
              <a:t>では無く、室内に含まれる水分量（</a:t>
            </a:r>
            <a:r>
              <a:rPr kumimoji="1" lang="ja-JP" altLang="en-US" sz="2800" dirty="0">
                <a:solidFill>
                  <a:srgbClr val="FF0000"/>
                </a:solidFill>
              </a:rPr>
              <a:t>絶対湿度</a:t>
            </a:r>
            <a:r>
              <a:rPr kumimoji="1" lang="ja-JP" altLang="en-US" sz="2800" dirty="0"/>
              <a:t>）に左右される</a:t>
            </a:r>
          </a:p>
        </p:txBody>
      </p:sp>
      <p:sp>
        <p:nvSpPr>
          <p:cNvPr id="6" name="正方形/長方形 5">
            <a:extLst>
              <a:ext uri="{FF2B5EF4-FFF2-40B4-BE49-F238E27FC236}">
                <a16:creationId xmlns:a16="http://schemas.microsoft.com/office/drawing/2014/main" id="{F9BF301E-9843-498C-8E3D-49572D3C8EC1}"/>
              </a:ext>
            </a:extLst>
          </p:cNvPr>
          <p:cNvSpPr/>
          <p:nvPr/>
        </p:nvSpPr>
        <p:spPr>
          <a:xfrm>
            <a:off x="-193962" y="1717965"/>
            <a:ext cx="6419272" cy="64654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どういう意味かというと</a:t>
            </a:r>
            <a:r>
              <a:rPr kumimoji="1" lang="ja-JP" altLang="en-US" sz="3200" dirty="0" err="1"/>
              <a:t>、、。</a:t>
            </a:r>
            <a:endParaRPr kumimoji="1" lang="ja-JP" altLang="en-US" sz="3200" dirty="0"/>
          </a:p>
        </p:txBody>
      </p:sp>
      <p:grpSp>
        <p:nvGrpSpPr>
          <p:cNvPr id="31" name="グループ化 30">
            <a:extLst>
              <a:ext uri="{FF2B5EF4-FFF2-40B4-BE49-F238E27FC236}">
                <a16:creationId xmlns:a16="http://schemas.microsoft.com/office/drawing/2014/main" id="{38CB04CE-32FD-41DF-BAD2-9B5915D1507F}"/>
              </a:ext>
            </a:extLst>
          </p:cNvPr>
          <p:cNvGrpSpPr/>
          <p:nvPr/>
        </p:nvGrpSpPr>
        <p:grpSpPr>
          <a:xfrm>
            <a:off x="154708" y="2369720"/>
            <a:ext cx="8495148" cy="1954554"/>
            <a:chOff x="154708" y="2369720"/>
            <a:chExt cx="8495148" cy="1954554"/>
          </a:xfrm>
        </p:grpSpPr>
        <p:grpSp>
          <p:nvGrpSpPr>
            <p:cNvPr id="12" name="グループ化 11">
              <a:extLst>
                <a:ext uri="{FF2B5EF4-FFF2-40B4-BE49-F238E27FC236}">
                  <a16:creationId xmlns:a16="http://schemas.microsoft.com/office/drawing/2014/main" id="{0860D3DC-0E86-490E-89B9-3C9C54714CBF}"/>
                </a:ext>
              </a:extLst>
            </p:cNvPr>
            <p:cNvGrpSpPr/>
            <p:nvPr/>
          </p:nvGrpSpPr>
          <p:grpSpPr>
            <a:xfrm>
              <a:off x="154708" y="2369720"/>
              <a:ext cx="8495148" cy="974672"/>
              <a:chOff x="101600" y="2380311"/>
              <a:chExt cx="8495148" cy="974672"/>
            </a:xfrm>
          </p:grpSpPr>
          <p:grpSp>
            <p:nvGrpSpPr>
              <p:cNvPr id="11" name="グループ化 10">
                <a:extLst>
                  <a:ext uri="{FF2B5EF4-FFF2-40B4-BE49-F238E27FC236}">
                    <a16:creationId xmlns:a16="http://schemas.microsoft.com/office/drawing/2014/main" id="{7C9B5D7B-6339-4DEC-8AD7-634AA5E027F9}"/>
                  </a:ext>
                </a:extLst>
              </p:cNvPr>
              <p:cNvGrpSpPr/>
              <p:nvPr/>
            </p:nvGrpSpPr>
            <p:grpSpPr>
              <a:xfrm>
                <a:off x="101600" y="2382983"/>
                <a:ext cx="5553365" cy="972000"/>
                <a:chOff x="101600" y="2382983"/>
                <a:chExt cx="5553365" cy="972000"/>
              </a:xfrm>
            </p:grpSpPr>
            <p:sp>
              <p:nvSpPr>
                <p:cNvPr id="7" name="正方形/長方形 6">
                  <a:extLst>
                    <a:ext uri="{FF2B5EF4-FFF2-40B4-BE49-F238E27FC236}">
                      <a16:creationId xmlns:a16="http://schemas.microsoft.com/office/drawing/2014/main" id="{25F61D18-E354-4456-A105-B88210A9F0F2}"/>
                    </a:ext>
                  </a:extLst>
                </p:cNvPr>
                <p:cNvSpPr/>
                <p:nvPr/>
              </p:nvSpPr>
              <p:spPr>
                <a:xfrm>
                  <a:off x="101600" y="2382983"/>
                  <a:ext cx="997528" cy="9720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気温</a:t>
                  </a:r>
                  <a:endParaRPr kumimoji="1" lang="en-US" altLang="ja-JP" sz="2800" dirty="0">
                    <a:solidFill>
                      <a:schemeClr val="tx1"/>
                    </a:solidFill>
                  </a:endParaRPr>
                </a:p>
                <a:p>
                  <a:r>
                    <a:rPr kumimoji="1" lang="ja-JP" altLang="en-US" sz="2800" dirty="0">
                      <a:solidFill>
                        <a:schemeClr val="tx1"/>
                      </a:solidFill>
                    </a:rPr>
                    <a:t>℃</a:t>
                  </a:r>
                </a:p>
              </p:txBody>
            </p:sp>
            <p:sp>
              <p:nvSpPr>
                <p:cNvPr id="8" name="正方形/長方形 7">
                  <a:extLst>
                    <a:ext uri="{FF2B5EF4-FFF2-40B4-BE49-F238E27FC236}">
                      <a16:creationId xmlns:a16="http://schemas.microsoft.com/office/drawing/2014/main" id="{386DABAA-0CD5-462B-8904-A61587904B1C}"/>
                    </a:ext>
                  </a:extLst>
                </p:cNvPr>
                <p:cNvSpPr/>
                <p:nvPr/>
              </p:nvSpPr>
              <p:spPr>
                <a:xfrm>
                  <a:off x="1099128" y="2382983"/>
                  <a:ext cx="1736436" cy="9720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相対湿度</a:t>
                  </a:r>
                  <a:endParaRPr kumimoji="1" lang="en-US" altLang="ja-JP" sz="2800" dirty="0">
                    <a:solidFill>
                      <a:schemeClr val="tx1"/>
                    </a:solidFill>
                  </a:endParaRPr>
                </a:p>
                <a:p>
                  <a:r>
                    <a:rPr kumimoji="1" lang="ja-JP" altLang="en-US" sz="2800" dirty="0">
                      <a:solidFill>
                        <a:schemeClr val="tx1"/>
                      </a:solidFill>
                    </a:rPr>
                    <a:t>（％）</a:t>
                  </a:r>
                </a:p>
              </p:txBody>
            </p:sp>
            <p:sp>
              <p:nvSpPr>
                <p:cNvPr id="9" name="正方形/長方形 8">
                  <a:extLst>
                    <a:ext uri="{FF2B5EF4-FFF2-40B4-BE49-F238E27FC236}">
                      <a16:creationId xmlns:a16="http://schemas.microsoft.com/office/drawing/2014/main" id="{4105BEEA-7001-478E-B011-24A258B6909A}"/>
                    </a:ext>
                  </a:extLst>
                </p:cNvPr>
                <p:cNvSpPr/>
                <p:nvPr/>
              </p:nvSpPr>
              <p:spPr>
                <a:xfrm>
                  <a:off x="2835564" y="2382983"/>
                  <a:ext cx="2819401" cy="9720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800" dirty="0">
                    <a:solidFill>
                      <a:schemeClr val="tx1"/>
                    </a:solidFill>
                  </a:endParaRPr>
                </a:p>
                <a:p>
                  <a:pPr algn="ctr"/>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r>
                    <a:rPr kumimoji="1" lang="ja-JP" altLang="en-US" sz="2800" dirty="0">
                      <a:solidFill>
                        <a:schemeClr val="tx1"/>
                      </a:solidFill>
                    </a:rPr>
                    <a:t>室内の水分量</a:t>
                  </a:r>
                  <a:endParaRPr kumimoji="1" lang="en-US" altLang="ja-JP" sz="2800" dirty="0">
                    <a:solidFill>
                      <a:schemeClr val="tx1"/>
                    </a:solidFill>
                  </a:endParaRPr>
                </a:p>
                <a:p>
                  <a:r>
                    <a:rPr kumimoji="1" lang="ja-JP" altLang="en-US" sz="2800" dirty="0">
                      <a:solidFill>
                        <a:schemeClr val="tx1"/>
                      </a:solidFill>
                    </a:rPr>
                    <a:t>絶対湿度（</a:t>
                  </a:r>
                  <a:r>
                    <a:rPr kumimoji="1" lang="en-US" altLang="ja-JP" sz="2800" dirty="0">
                      <a:solidFill>
                        <a:schemeClr val="tx1"/>
                      </a:solidFill>
                    </a:rPr>
                    <a:t>g/</a:t>
                  </a:r>
                  <a:r>
                    <a:rPr kumimoji="1" lang="ja-JP" altLang="en-US" sz="2800" dirty="0">
                      <a:solidFill>
                        <a:schemeClr val="tx1"/>
                      </a:solidFill>
                    </a:rPr>
                    <a:t>㎥）</a:t>
                  </a:r>
                  <a:endParaRPr kumimoji="1" lang="en-US" altLang="ja-JP" sz="2800" dirty="0">
                    <a:solidFill>
                      <a:schemeClr val="tx1"/>
                    </a:solidFill>
                  </a:endParaRPr>
                </a:p>
                <a:p>
                  <a:endParaRPr kumimoji="1" lang="en-US" altLang="ja-JP" sz="2800" dirty="0">
                    <a:solidFill>
                      <a:schemeClr val="tx1"/>
                    </a:solidFill>
                  </a:endParaRPr>
                </a:p>
                <a:p>
                  <a:pPr algn="ctr"/>
                  <a:endParaRPr kumimoji="1" lang="en-US" altLang="ja-JP" sz="2800" dirty="0">
                    <a:solidFill>
                      <a:schemeClr val="tx1"/>
                    </a:solidFill>
                  </a:endParaRPr>
                </a:p>
                <a:p>
                  <a:pPr algn="ctr"/>
                  <a:endParaRPr kumimoji="1" lang="en-US" altLang="ja-JP" sz="2800" dirty="0">
                    <a:solidFill>
                      <a:schemeClr val="tx1"/>
                    </a:solidFill>
                  </a:endParaRPr>
                </a:p>
                <a:p>
                  <a:pPr algn="ctr"/>
                  <a:endParaRPr kumimoji="1" lang="ja-JP" altLang="en-US" sz="2800" dirty="0">
                    <a:solidFill>
                      <a:schemeClr val="tx1"/>
                    </a:solidFill>
                  </a:endParaRPr>
                </a:p>
              </p:txBody>
            </p:sp>
          </p:grpSp>
          <p:sp>
            <p:nvSpPr>
              <p:cNvPr id="10" name="正方形/長方形 9">
                <a:extLst>
                  <a:ext uri="{FF2B5EF4-FFF2-40B4-BE49-F238E27FC236}">
                    <a16:creationId xmlns:a16="http://schemas.microsoft.com/office/drawing/2014/main" id="{D2A54F1B-4D66-4735-B66D-89049573F9A7}"/>
                  </a:ext>
                </a:extLst>
              </p:cNvPr>
              <p:cNvSpPr/>
              <p:nvPr/>
            </p:nvSpPr>
            <p:spPr>
              <a:xfrm>
                <a:off x="5654965" y="2380311"/>
                <a:ext cx="2941783" cy="972000"/>
              </a:xfrm>
              <a:prstGeom prst="rect">
                <a:avLst/>
              </a:prstGeo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ウイルス</a:t>
                </a:r>
                <a:r>
                  <a:rPr kumimoji="1" lang="en-US" altLang="ja-JP" sz="2800" dirty="0">
                    <a:solidFill>
                      <a:schemeClr val="tx1"/>
                    </a:solidFill>
                  </a:rPr>
                  <a:t>6</a:t>
                </a:r>
                <a:r>
                  <a:rPr kumimoji="1" lang="ja-JP" altLang="en-US" sz="2800" dirty="0">
                    <a:solidFill>
                      <a:schemeClr val="tx1"/>
                    </a:solidFill>
                  </a:rPr>
                  <a:t>時間後</a:t>
                </a:r>
                <a:endParaRPr kumimoji="1" lang="en-US" altLang="ja-JP" sz="2800" dirty="0">
                  <a:solidFill>
                    <a:schemeClr val="tx1"/>
                  </a:solidFill>
                </a:endParaRPr>
              </a:p>
              <a:p>
                <a:r>
                  <a:rPr kumimoji="1" lang="ja-JP" altLang="en-US" sz="2800" dirty="0">
                    <a:solidFill>
                      <a:schemeClr val="tx1"/>
                    </a:solidFill>
                  </a:rPr>
                  <a:t>生存率（％）</a:t>
                </a:r>
              </a:p>
            </p:txBody>
          </p:sp>
        </p:grpSp>
        <p:grpSp>
          <p:nvGrpSpPr>
            <p:cNvPr id="13" name="グループ化 12">
              <a:extLst>
                <a:ext uri="{FF2B5EF4-FFF2-40B4-BE49-F238E27FC236}">
                  <a16:creationId xmlns:a16="http://schemas.microsoft.com/office/drawing/2014/main" id="{AC5D76E8-00A6-4109-BA78-F0F4669D3BAE}"/>
                </a:ext>
              </a:extLst>
            </p:cNvPr>
            <p:cNvGrpSpPr/>
            <p:nvPr/>
          </p:nvGrpSpPr>
          <p:grpSpPr>
            <a:xfrm>
              <a:off x="154709" y="3345617"/>
              <a:ext cx="8495147" cy="978657"/>
              <a:chOff x="101600" y="2376326"/>
              <a:chExt cx="8495147" cy="978657"/>
            </a:xfrm>
            <a:solidFill>
              <a:srgbClr val="FFFFCC"/>
            </a:solidFill>
          </p:grpSpPr>
          <p:grpSp>
            <p:nvGrpSpPr>
              <p:cNvPr id="14" name="グループ化 13">
                <a:extLst>
                  <a:ext uri="{FF2B5EF4-FFF2-40B4-BE49-F238E27FC236}">
                    <a16:creationId xmlns:a16="http://schemas.microsoft.com/office/drawing/2014/main" id="{53ECB86E-9D6D-466A-B379-FD0E39A2B54E}"/>
                  </a:ext>
                </a:extLst>
              </p:cNvPr>
              <p:cNvGrpSpPr/>
              <p:nvPr/>
            </p:nvGrpSpPr>
            <p:grpSpPr>
              <a:xfrm>
                <a:off x="101600" y="2376326"/>
                <a:ext cx="5553364" cy="978657"/>
                <a:chOff x="101600" y="2376326"/>
                <a:chExt cx="5553364" cy="978657"/>
              </a:xfrm>
              <a:grpFill/>
            </p:grpSpPr>
            <p:sp>
              <p:nvSpPr>
                <p:cNvPr id="16" name="正方形/長方形 15">
                  <a:extLst>
                    <a:ext uri="{FF2B5EF4-FFF2-40B4-BE49-F238E27FC236}">
                      <a16:creationId xmlns:a16="http://schemas.microsoft.com/office/drawing/2014/main" id="{14E6A0EA-2254-4286-8E78-519656545126}"/>
                    </a:ext>
                  </a:extLst>
                </p:cNvPr>
                <p:cNvSpPr/>
                <p:nvPr/>
              </p:nvSpPr>
              <p:spPr>
                <a:xfrm>
                  <a:off x="101600" y="2382983"/>
                  <a:ext cx="997528" cy="972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ja-JP" altLang="en-US" sz="2800" dirty="0">
                      <a:solidFill>
                        <a:schemeClr val="tx1"/>
                      </a:solidFill>
                    </a:rPr>
                    <a:t>　</a:t>
                  </a:r>
                  <a:r>
                    <a:rPr kumimoji="1" lang="en-US" altLang="ja-JP" sz="3200" dirty="0">
                      <a:solidFill>
                        <a:schemeClr val="tx1"/>
                      </a:solidFill>
                    </a:rPr>
                    <a:t>32</a:t>
                  </a:r>
                  <a:endParaRPr kumimoji="1" lang="en-US" altLang="ja-JP" sz="2800" dirty="0">
                    <a:solidFill>
                      <a:schemeClr val="tx1"/>
                    </a:solidFill>
                  </a:endParaRPr>
                </a:p>
                <a:p>
                  <a:endParaRPr kumimoji="1" lang="ja-JP" altLang="en-US" sz="2800" dirty="0">
                    <a:solidFill>
                      <a:schemeClr val="tx1"/>
                    </a:solidFill>
                  </a:endParaRPr>
                </a:p>
              </p:txBody>
            </p:sp>
            <p:sp>
              <p:nvSpPr>
                <p:cNvPr id="17" name="正方形/長方形 16">
                  <a:extLst>
                    <a:ext uri="{FF2B5EF4-FFF2-40B4-BE49-F238E27FC236}">
                      <a16:creationId xmlns:a16="http://schemas.microsoft.com/office/drawing/2014/main" id="{DC41ACF0-E9D3-4DA4-9345-3BA50E6C491D}"/>
                    </a:ext>
                  </a:extLst>
                </p:cNvPr>
                <p:cNvSpPr/>
                <p:nvPr/>
              </p:nvSpPr>
              <p:spPr>
                <a:xfrm>
                  <a:off x="1099128" y="2382983"/>
                  <a:ext cx="1736436" cy="972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　</a:t>
                  </a:r>
                  <a:r>
                    <a:rPr kumimoji="1" lang="en-US" altLang="ja-JP" sz="3200" dirty="0">
                      <a:solidFill>
                        <a:schemeClr val="tx1"/>
                      </a:solidFill>
                    </a:rPr>
                    <a:t>50</a:t>
                  </a:r>
                  <a:r>
                    <a:rPr kumimoji="1" lang="ja-JP" altLang="en-US" sz="3200" dirty="0">
                      <a:solidFill>
                        <a:schemeClr val="tx1"/>
                      </a:solidFill>
                    </a:rPr>
                    <a:t>％</a:t>
                  </a:r>
                  <a:endParaRPr kumimoji="1" lang="ja-JP" altLang="en-US" sz="2800" dirty="0">
                    <a:solidFill>
                      <a:schemeClr val="tx1"/>
                    </a:solidFill>
                  </a:endParaRPr>
                </a:p>
              </p:txBody>
            </p:sp>
            <p:sp>
              <p:nvSpPr>
                <p:cNvPr id="18" name="正方形/長方形 17">
                  <a:extLst>
                    <a:ext uri="{FF2B5EF4-FFF2-40B4-BE49-F238E27FC236}">
                      <a16:creationId xmlns:a16="http://schemas.microsoft.com/office/drawing/2014/main" id="{85B4CB57-B683-44D8-AAF5-E94E2B605FF5}"/>
                    </a:ext>
                  </a:extLst>
                </p:cNvPr>
                <p:cNvSpPr/>
                <p:nvPr/>
              </p:nvSpPr>
              <p:spPr>
                <a:xfrm>
                  <a:off x="2835563" y="2376326"/>
                  <a:ext cx="2819401" cy="972000"/>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800" dirty="0">
                    <a:solidFill>
                      <a:schemeClr val="tx1"/>
                    </a:solidFill>
                  </a:endParaRPr>
                </a:p>
                <a:p>
                  <a:pPr algn="ctr"/>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r>
                    <a:rPr kumimoji="1" lang="ja-JP" altLang="en-US" sz="3200" dirty="0">
                      <a:solidFill>
                        <a:schemeClr val="tx1"/>
                      </a:solidFill>
                    </a:rPr>
                    <a:t>　　　</a:t>
                  </a:r>
                  <a:r>
                    <a:rPr kumimoji="1" lang="en-US" altLang="ja-JP" sz="3200" dirty="0">
                      <a:solidFill>
                        <a:schemeClr val="tx1"/>
                      </a:solidFill>
                    </a:rPr>
                    <a:t>17g</a:t>
                  </a:r>
                </a:p>
                <a:p>
                  <a:endParaRPr kumimoji="1" lang="en-US" altLang="ja-JP" sz="2800" dirty="0">
                    <a:solidFill>
                      <a:schemeClr val="tx1"/>
                    </a:solidFill>
                  </a:endParaRPr>
                </a:p>
                <a:p>
                  <a:pPr algn="ctr"/>
                  <a:endParaRPr kumimoji="1" lang="en-US" altLang="ja-JP" sz="2800" dirty="0">
                    <a:solidFill>
                      <a:schemeClr val="tx1"/>
                    </a:solidFill>
                  </a:endParaRPr>
                </a:p>
                <a:p>
                  <a:pPr algn="ctr"/>
                  <a:endParaRPr kumimoji="1" lang="en-US" altLang="ja-JP" sz="2800" dirty="0">
                    <a:solidFill>
                      <a:schemeClr val="tx1"/>
                    </a:solidFill>
                  </a:endParaRPr>
                </a:p>
                <a:p>
                  <a:pPr algn="ctr"/>
                  <a:endParaRPr kumimoji="1" lang="ja-JP" altLang="en-US" sz="2800" dirty="0">
                    <a:solidFill>
                      <a:schemeClr val="tx1"/>
                    </a:solidFill>
                  </a:endParaRPr>
                </a:p>
              </p:txBody>
            </p:sp>
          </p:grpSp>
          <p:sp>
            <p:nvSpPr>
              <p:cNvPr id="15" name="正方形/長方形 14">
                <a:extLst>
                  <a:ext uri="{FF2B5EF4-FFF2-40B4-BE49-F238E27FC236}">
                    <a16:creationId xmlns:a16="http://schemas.microsoft.com/office/drawing/2014/main" id="{42A3023E-FE0D-4A1A-8585-25A45C39F76B}"/>
                  </a:ext>
                </a:extLst>
              </p:cNvPr>
              <p:cNvSpPr/>
              <p:nvPr/>
            </p:nvSpPr>
            <p:spPr>
              <a:xfrm>
                <a:off x="5654964" y="2376326"/>
                <a:ext cx="2941783" cy="972000"/>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　　　</a:t>
                </a:r>
                <a:r>
                  <a:rPr kumimoji="1" lang="en-US" altLang="ja-JP" sz="3600" dirty="0">
                    <a:solidFill>
                      <a:srgbClr val="FF0000"/>
                    </a:solidFill>
                  </a:rPr>
                  <a:t>0</a:t>
                </a:r>
                <a:r>
                  <a:rPr kumimoji="1" lang="ja-JP" altLang="en-US" sz="3600" dirty="0">
                    <a:solidFill>
                      <a:srgbClr val="FF0000"/>
                    </a:solidFill>
                  </a:rPr>
                  <a:t>％</a:t>
                </a:r>
                <a:endParaRPr kumimoji="1" lang="ja-JP" altLang="en-US" sz="2800" dirty="0">
                  <a:solidFill>
                    <a:srgbClr val="FF0000"/>
                  </a:solidFill>
                </a:endParaRPr>
              </a:p>
            </p:txBody>
          </p:sp>
        </p:grpSp>
      </p:grpSp>
      <p:sp>
        <p:nvSpPr>
          <p:cNvPr id="34" name="正方形/長方形 33">
            <a:extLst>
              <a:ext uri="{FF2B5EF4-FFF2-40B4-BE49-F238E27FC236}">
                <a16:creationId xmlns:a16="http://schemas.microsoft.com/office/drawing/2014/main" id="{FE7A1B0D-8CDF-44FC-B010-EE30EE377270}"/>
              </a:ext>
            </a:extLst>
          </p:cNvPr>
          <p:cNvSpPr/>
          <p:nvPr/>
        </p:nvSpPr>
        <p:spPr>
          <a:xfrm>
            <a:off x="51260" y="233749"/>
            <a:ext cx="8859521" cy="2093091"/>
          </a:xfrm>
          <a:prstGeom prst="rect">
            <a:avLst/>
          </a:prstGeom>
          <a:solidFill>
            <a:schemeClr val="accent2">
              <a:lumMod val="20000"/>
              <a:lumOff val="8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3200" dirty="0">
              <a:solidFill>
                <a:schemeClr val="tx1"/>
              </a:solidFill>
            </a:endParaRPr>
          </a:p>
        </p:txBody>
      </p:sp>
      <p:sp>
        <p:nvSpPr>
          <p:cNvPr id="37" name="正方形/長方形 36">
            <a:extLst>
              <a:ext uri="{FF2B5EF4-FFF2-40B4-BE49-F238E27FC236}">
                <a16:creationId xmlns:a16="http://schemas.microsoft.com/office/drawing/2014/main" id="{1E6139B8-A5A8-4047-9610-6B7CA79F44EB}"/>
              </a:ext>
            </a:extLst>
          </p:cNvPr>
          <p:cNvSpPr/>
          <p:nvPr/>
        </p:nvSpPr>
        <p:spPr>
          <a:xfrm>
            <a:off x="154708" y="412928"/>
            <a:ext cx="8495148" cy="102027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rPr>
              <a:t>同じ湿度でも</a:t>
            </a:r>
            <a:r>
              <a:rPr kumimoji="1" lang="ja-JP" altLang="en-US" sz="3200" dirty="0">
                <a:solidFill>
                  <a:srgbClr val="FF0000"/>
                </a:solidFill>
              </a:rPr>
              <a:t>気温が低く</a:t>
            </a:r>
            <a:r>
              <a:rPr kumimoji="1" lang="ja-JP" altLang="en-US" sz="3200" dirty="0">
                <a:solidFill>
                  <a:schemeClr val="tx1"/>
                </a:solidFill>
              </a:rPr>
              <a:t>なれば室内の水分量は</a:t>
            </a:r>
            <a:r>
              <a:rPr kumimoji="1" lang="ja-JP" altLang="en-US" sz="3200" dirty="0">
                <a:solidFill>
                  <a:srgbClr val="FF0000"/>
                </a:solidFill>
              </a:rPr>
              <a:t>少なく</a:t>
            </a:r>
            <a:r>
              <a:rPr kumimoji="1" lang="ja-JP" altLang="en-US" sz="3200" dirty="0">
                <a:solidFill>
                  <a:schemeClr val="tx1"/>
                </a:solidFill>
              </a:rPr>
              <a:t>なり</a:t>
            </a:r>
          </a:p>
        </p:txBody>
      </p:sp>
      <p:sp>
        <p:nvSpPr>
          <p:cNvPr id="40" name="正方形/長方形 39">
            <a:extLst>
              <a:ext uri="{FF2B5EF4-FFF2-40B4-BE49-F238E27FC236}">
                <a16:creationId xmlns:a16="http://schemas.microsoft.com/office/drawing/2014/main" id="{E8542DA3-7D9F-4CA6-9500-893130D01A53}"/>
              </a:ext>
            </a:extLst>
          </p:cNvPr>
          <p:cNvSpPr/>
          <p:nvPr/>
        </p:nvSpPr>
        <p:spPr>
          <a:xfrm>
            <a:off x="206433" y="1438256"/>
            <a:ext cx="8495148" cy="9059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3200" dirty="0">
                <a:solidFill>
                  <a:schemeClr val="tx1"/>
                </a:solidFill>
              </a:rPr>
              <a:t>6</a:t>
            </a:r>
            <a:r>
              <a:rPr kumimoji="1" lang="ja-JP" altLang="en-US" sz="3200" dirty="0">
                <a:solidFill>
                  <a:schemeClr val="tx1"/>
                </a:solidFill>
              </a:rPr>
              <a:t>時間後のウイルス生存率が</a:t>
            </a:r>
            <a:r>
              <a:rPr kumimoji="1" lang="ja-JP" altLang="en-US" sz="3200" dirty="0">
                <a:solidFill>
                  <a:srgbClr val="FF0000"/>
                </a:solidFill>
              </a:rPr>
              <a:t>高く</a:t>
            </a:r>
            <a:r>
              <a:rPr kumimoji="1" lang="ja-JP" altLang="en-US" sz="3200" dirty="0">
                <a:solidFill>
                  <a:schemeClr val="tx1"/>
                </a:solidFill>
              </a:rPr>
              <a:t>なる</a:t>
            </a:r>
            <a:r>
              <a:rPr kumimoji="1" lang="ja-JP" altLang="en-US" sz="3200" dirty="0">
                <a:solidFill>
                  <a:srgbClr val="FF0000"/>
                </a:solidFill>
              </a:rPr>
              <a:t>！</a:t>
            </a:r>
          </a:p>
        </p:txBody>
      </p:sp>
      <p:grpSp>
        <p:nvGrpSpPr>
          <p:cNvPr id="4" name="グループ化 3">
            <a:extLst>
              <a:ext uri="{FF2B5EF4-FFF2-40B4-BE49-F238E27FC236}">
                <a16:creationId xmlns:a16="http://schemas.microsoft.com/office/drawing/2014/main" id="{3C1EF189-3E01-4CD1-B63E-E8063AB3F6C3}"/>
              </a:ext>
            </a:extLst>
          </p:cNvPr>
          <p:cNvGrpSpPr/>
          <p:nvPr/>
        </p:nvGrpSpPr>
        <p:grpSpPr>
          <a:xfrm>
            <a:off x="154709" y="4330931"/>
            <a:ext cx="8495147" cy="1950657"/>
            <a:chOff x="154709" y="4330931"/>
            <a:chExt cx="8495147" cy="1950657"/>
          </a:xfrm>
        </p:grpSpPr>
        <p:grpSp>
          <p:nvGrpSpPr>
            <p:cNvPr id="32" name="グループ化 31">
              <a:extLst>
                <a:ext uri="{FF2B5EF4-FFF2-40B4-BE49-F238E27FC236}">
                  <a16:creationId xmlns:a16="http://schemas.microsoft.com/office/drawing/2014/main" id="{34FDEA60-A134-48A5-B194-1BCC5F178A8B}"/>
                </a:ext>
              </a:extLst>
            </p:cNvPr>
            <p:cNvGrpSpPr/>
            <p:nvPr/>
          </p:nvGrpSpPr>
          <p:grpSpPr>
            <a:xfrm>
              <a:off x="154709" y="4330931"/>
              <a:ext cx="8495147" cy="1950657"/>
              <a:chOff x="154709" y="4330931"/>
              <a:chExt cx="8495147" cy="1950657"/>
            </a:xfrm>
          </p:grpSpPr>
          <p:grpSp>
            <p:nvGrpSpPr>
              <p:cNvPr id="19" name="グループ化 18">
                <a:extLst>
                  <a:ext uri="{FF2B5EF4-FFF2-40B4-BE49-F238E27FC236}">
                    <a16:creationId xmlns:a16="http://schemas.microsoft.com/office/drawing/2014/main" id="{738C7A6B-0656-4CAF-8766-E67101A798D5}"/>
                  </a:ext>
                </a:extLst>
              </p:cNvPr>
              <p:cNvGrpSpPr/>
              <p:nvPr/>
            </p:nvGrpSpPr>
            <p:grpSpPr>
              <a:xfrm>
                <a:off x="154709" y="4330931"/>
                <a:ext cx="8495147" cy="978657"/>
                <a:chOff x="101600" y="2376326"/>
                <a:chExt cx="8495147" cy="978657"/>
              </a:xfrm>
              <a:solidFill>
                <a:srgbClr val="FFFFCC"/>
              </a:solidFill>
            </p:grpSpPr>
            <p:sp>
              <p:nvSpPr>
                <p:cNvPr id="21" name="正方形/長方形 20">
                  <a:extLst>
                    <a:ext uri="{FF2B5EF4-FFF2-40B4-BE49-F238E27FC236}">
                      <a16:creationId xmlns:a16="http://schemas.microsoft.com/office/drawing/2014/main" id="{5DBD910F-462A-4C30-81A9-05BC0959FDAF}"/>
                    </a:ext>
                  </a:extLst>
                </p:cNvPr>
                <p:cNvSpPr/>
                <p:nvPr/>
              </p:nvSpPr>
              <p:spPr>
                <a:xfrm>
                  <a:off x="5654964" y="2376326"/>
                  <a:ext cx="2941783" cy="972000"/>
                </a:xfrm>
                <a:prstGeom prst="rect">
                  <a:avLst/>
                </a:prstGeom>
                <a:gr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　　　</a:t>
                  </a:r>
                  <a:r>
                    <a:rPr kumimoji="1" lang="en-US" altLang="ja-JP" sz="3200" dirty="0">
                      <a:solidFill>
                        <a:srgbClr val="FF0000"/>
                      </a:solidFill>
                    </a:rPr>
                    <a:t>3</a:t>
                  </a:r>
                  <a:r>
                    <a:rPr kumimoji="1" lang="ja-JP" altLang="en-US" sz="3200" dirty="0">
                      <a:solidFill>
                        <a:srgbClr val="FF0000"/>
                      </a:solidFill>
                    </a:rPr>
                    <a:t>～</a:t>
                  </a:r>
                  <a:r>
                    <a:rPr kumimoji="1" lang="en-US" altLang="ja-JP" sz="3200" dirty="0">
                      <a:solidFill>
                        <a:srgbClr val="FF0000"/>
                      </a:solidFill>
                    </a:rPr>
                    <a:t>5</a:t>
                  </a:r>
                  <a:r>
                    <a:rPr kumimoji="1" lang="ja-JP" altLang="en-US" sz="3600" dirty="0">
                      <a:solidFill>
                        <a:srgbClr val="FF0000"/>
                      </a:solidFill>
                    </a:rPr>
                    <a:t>％</a:t>
                  </a:r>
                  <a:endParaRPr kumimoji="1" lang="ja-JP" altLang="en-US" sz="2800" dirty="0">
                    <a:solidFill>
                      <a:srgbClr val="FF0000"/>
                    </a:solidFill>
                  </a:endParaRPr>
                </a:p>
              </p:txBody>
            </p:sp>
            <p:grpSp>
              <p:nvGrpSpPr>
                <p:cNvPr id="20" name="グループ化 19">
                  <a:extLst>
                    <a:ext uri="{FF2B5EF4-FFF2-40B4-BE49-F238E27FC236}">
                      <a16:creationId xmlns:a16="http://schemas.microsoft.com/office/drawing/2014/main" id="{DC7720AC-33C5-4250-9BE8-92A674F86928}"/>
                    </a:ext>
                  </a:extLst>
                </p:cNvPr>
                <p:cNvGrpSpPr/>
                <p:nvPr/>
              </p:nvGrpSpPr>
              <p:grpSpPr>
                <a:xfrm>
                  <a:off x="101600" y="2376326"/>
                  <a:ext cx="5553364" cy="978657"/>
                  <a:chOff x="101600" y="2376326"/>
                  <a:chExt cx="5553364" cy="978657"/>
                </a:xfrm>
                <a:grpFill/>
              </p:grpSpPr>
              <p:sp>
                <p:nvSpPr>
                  <p:cNvPr id="22" name="正方形/長方形 21">
                    <a:extLst>
                      <a:ext uri="{FF2B5EF4-FFF2-40B4-BE49-F238E27FC236}">
                        <a16:creationId xmlns:a16="http://schemas.microsoft.com/office/drawing/2014/main" id="{0BAD2D3A-1AC7-40FF-ADDC-A5841944A517}"/>
                      </a:ext>
                    </a:extLst>
                  </p:cNvPr>
                  <p:cNvSpPr/>
                  <p:nvPr/>
                </p:nvSpPr>
                <p:spPr>
                  <a:xfrm>
                    <a:off x="101600" y="2382983"/>
                    <a:ext cx="997528" cy="972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ja-JP" altLang="en-US" sz="2800" dirty="0">
                        <a:solidFill>
                          <a:schemeClr val="tx1"/>
                        </a:solidFill>
                      </a:rPr>
                      <a:t>　</a:t>
                    </a:r>
                    <a:r>
                      <a:rPr kumimoji="1" lang="en-US" altLang="ja-JP" sz="3200" dirty="0">
                        <a:solidFill>
                          <a:schemeClr val="tx1"/>
                        </a:solidFill>
                      </a:rPr>
                      <a:t>22</a:t>
                    </a:r>
                    <a:endParaRPr kumimoji="1" lang="en-US" altLang="ja-JP" sz="2800" dirty="0">
                      <a:solidFill>
                        <a:schemeClr val="tx1"/>
                      </a:solidFill>
                    </a:endParaRPr>
                  </a:p>
                  <a:p>
                    <a:endParaRPr kumimoji="1" lang="ja-JP" altLang="en-US" sz="2800" dirty="0">
                      <a:solidFill>
                        <a:schemeClr val="tx1"/>
                      </a:solidFill>
                    </a:endParaRPr>
                  </a:p>
                </p:txBody>
              </p:sp>
              <p:sp>
                <p:nvSpPr>
                  <p:cNvPr id="23" name="正方形/長方形 22">
                    <a:extLst>
                      <a:ext uri="{FF2B5EF4-FFF2-40B4-BE49-F238E27FC236}">
                        <a16:creationId xmlns:a16="http://schemas.microsoft.com/office/drawing/2014/main" id="{A1E077E8-A8DA-4BE2-9FA3-B8E6FB7EF4F9}"/>
                      </a:ext>
                    </a:extLst>
                  </p:cNvPr>
                  <p:cNvSpPr/>
                  <p:nvPr/>
                </p:nvSpPr>
                <p:spPr>
                  <a:xfrm>
                    <a:off x="1099128" y="2382983"/>
                    <a:ext cx="1736436" cy="972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　</a:t>
                    </a:r>
                    <a:r>
                      <a:rPr kumimoji="1" lang="en-US" altLang="ja-JP" sz="3200" dirty="0">
                        <a:solidFill>
                          <a:schemeClr val="tx1"/>
                        </a:solidFill>
                      </a:rPr>
                      <a:t>50</a:t>
                    </a:r>
                    <a:r>
                      <a:rPr kumimoji="1" lang="ja-JP" altLang="en-US" sz="3200" dirty="0">
                        <a:solidFill>
                          <a:schemeClr val="tx1"/>
                        </a:solidFill>
                      </a:rPr>
                      <a:t>％</a:t>
                    </a:r>
                    <a:endParaRPr kumimoji="1" lang="ja-JP" altLang="en-US" sz="2800" dirty="0">
                      <a:solidFill>
                        <a:schemeClr val="tx1"/>
                      </a:solidFill>
                    </a:endParaRPr>
                  </a:p>
                </p:txBody>
              </p:sp>
              <p:sp>
                <p:nvSpPr>
                  <p:cNvPr id="24" name="正方形/長方形 23">
                    <a:extLst>
                      <a:ext uri="{FF2B5EF4-FFF2-40B4-BE49-F238E27FC236}">
                        <a16:creationId xmlns:a16="http://schemas.microsoft.com/office/drawing/2014/main" id="{E3B28389-032F-4748-831A-FEB14C4378FD}"/>
                      </a:ext>
                    </a:extLst>
                  </p:cNvPr>
                  <p:cNvSpPr/>
                  <p:nvPr/>
                </p:nvSpPr>
                <p:spPr>
                  <a:xfrm>
                    <a:off x="2835563" y="2376326"/>
                    <a:ext cx="2819401" cy="972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800" dirty="0">
                      <a:solidFill>
                        <a:schemeClr val="tx1"/>
                      </a:solidFill>
                    </a:endParaRPr>
                  </a:p>
                  <a:p>
                    <a:pPr algn="ctr"/>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r>
                      <a:rPr kumimoji="1" lang="ja-JP" altLang="en-US" sz="3200" dirty="0">
                        <a:solidFill>
                          <a:schemeClr val="tx1"/>
                        </a:solidFill>
                      </a:rPr>
                      <a:t>　　　</a:t>
                    </a:r>
                    <a:r>
                      <a:rPr kumimoji="1" lang="en-US" altLang="ja-JP" sz="3200" dirty="0">
                        <a:solidFill>
                          <a:schemeClr val="tx1"/>
                        </a:solidFill>
                      </a:rPr>
                      <a:t>4g</a:t>
                    </a:r>
                  </a:p>
                  <a:p>
                    <a:endParaRPr kumimoji="1" lang="en-US" altLang="ja-JP" sz="2800" dirty="0">
                      <a:solidFill>
                        <a:schemeClr val="tx1"/>
                      </a:solidFill>
                    </a:endParaRPr>
                  </a:p>
                  <a:p>
                    <a:pPr algn="ctr"/>
                    <a:endParaRPr kumimoji="1" lang="en-US" altLang="ja-JP" sz="2800" dirty="0">
                      <a:solidFill>
                        <a:schemeClr val="tx1"/>
                      </a:solidFill>
                    </a:endParaRPr>
                  </a:p>
                  <a:p>
                    <a:pPr algn="ctr"/>
                    <a:endParaRPr kumimoji="1" lang="en-US" altLang="ja-JP" sz="2800" dirty="0">
                      <a:solidFill>
                        <a:schemeClr val="tx1"/>
                      </a:solidFill>
                    </a:endParaRPr>
                  </a:p>
                  <a:p>
                    <a:pPr algn="ctr"/>
                    <a:endParaRPr kumimoji="1" lang="ja-JP" altLang="en-US" sz="2800" dirty="0">
                      <a:solidFill>
                        <a:schemeClr val="tx1"/>
                      </a:solidFill>
                    </a:endParaRPr>
                  </a:p>
                </p:txBody>
              </p:sp>
            </p:grpSp>
          </p:grpSp>
          <p:grpSp>
            <p:nvGrpSpPr>
              <p:cNvPr id="25" name="グループ化 24">
                <a:extLst>
                  <a:ext uri="{FF2B5EF4-FFF2-40B4-BE49-F238E27FC236}">
                    <a16:creationId xmlns:a16="http://schemas.microsoft.com/office/drawing/2014/main" id="{5D5EDF5A-6F0A-4716-8345-34C33DB5065F}"/>
                  </a:ext>
                </a:extLst>
              </p:cNvPr>
              <p:cNvGrpSpPr/>
              <p:nvPr/>
            </p:nvGrpSpPr>
            <p:grpSpPr>
              <a:xfrm>
                <a:off x="154709" y="5302931"/>
                <a:ext cx="8495147" cy="978657"/>
                <a:chOff x="101600" y="2376326"/>
                <a:chExt cx="8495147" cy="978657"/>
              </a:xfrm>
              <a:solidFill>
                <a:srgbClr val="FFFFCC"/>
              </a:solidFill>
            </p:grpSpPr>
            <p:grpSp>
              <p:nvGrpSpPr>
                <p:cNvPr id="26" name="グループ化 25">
                  <a:extLst>
                    <a:ext uri="{FF2B5EF4-FFF2-40B4-BE49-F238E27FC236}">
                      <a16:creationId xmlns:a16="http://schemas.microsoft.com/office/drawing/2014/main" id="{32078789-1115-4561-9F2A-4CE34067A3AF}"/>
                    </a:ext>
                  </a:extLst>
                </p:cNvPr>
                <p:cNvGrpSpPr/>
                <p:nvPr/>
              </p:nvGrpSpPr>
              <p:grpSpPr>
                <a:xfrm>
                  <a:off x="101600" y="2376326"/>
                  <a:ext cx="5553364" cy="978657"/>
                  <a:chOff x="101600" y="2376326"/>
                  <a:chExt cx="5553364" cy="978657"/>
                </a:xfrm>
                <a:grpFill/>
              </p:grpSpPr>
              <p:sp>
                <p:nvSpPr>
                  <p:cNvPr id="28" name="正方形/長方形 27">
                    <a:extLst>
                      <a:ext uri="{FF2B5EF4-FFF2-40B4-BE49-F238E27FC236}">
                        <a16:creationId xmlns:a16="http://schemas.microsoft.com/office/drawing/2014/main" id="{1550259F-5A4C-48ED-9210-2AE2FBF36909}"/>
                      </a:ext>
                    </a:extLst>
                  </p:cNvPr>
                  <p:cNvSpPr/>
                  <p:nvPr/>
                </p:nvSpPr>
                <p:spPr>
                  <a:xfrm>
                    <a:off x="101600" y="2382983"/>
                    <a:ext cx="997528" cy="972000"/>
                  </a:xfrm>
                  <a:prstGeom prst="rect">
                    <a:avLst/>
                  </a:prstGeom>
                  <a:gr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ja-JP" altLang="en-US" sz="2800" dirty="0">
                        <a:solidFill>
                          <a:schemeClr val="tx1"/>
                        </a:solidFill>
                      </a:rPr>
                      <a:t>　</a:t>
                    </a:r>
                    <a:r>
                      <a:rPr kumimoji="1" lang="en-US" altLang="ja-JP" sz="2800" dirty="0">
                        <a:solidFill>
                          <a:schemeClr val="tx1"/>
                        </a:solidFill>
                      </a:rPr>
                      <a:t>7</a:t>
                    </a:r>
                  </a:p>
                  <a:p>
                    <a:endParaRPr kumimoji="1" lang="ja-JP" altLang="en-US" sz="2800" dirty="0">
                      <a:solidFill>
                        <a:schemeClr val="tx1"/>
                      </a:solidFill>
                    </a:endParaRPr>
                  </a:p>
                </p:txBody>
              </p:sp>
              <p:sp>
                <p:nvSpPr>
                  <p:cNvPr id="29" name="正方形/長方形 28">
                    <a:extLst>
                      <a:ext uri="{FF2B5EF4-FFF2-40B4-BE49-F238E27FC236}">
                        <a16:creationId xmlns:a16="http://schemas.microsoft.com/office/drawing/2014/main" id="{08B94586-F028-4CBB-A0DE-B4150CA767E6}"/>
                      </a:ext>
                    </a:extLst>
                  </p:cNvPr>
                  <p:cNvSpPr/>
                  <p:nvPr/>
                </p:nvSpPr>
                <p:spPr>
                  <a:xfrm>
                    <a:off x="1099128" y="2382983"/>
                    <a:ext cx="1736436" cy="972000"/>
                  </a:xfrm>
                  <a:prstGeom prst="rect">
                    <a:avLst/>
                  </a:prstGeom>
                  <a:gr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　</a:t>
                    </a:r>
                    <a:r>
                      <a:rPr kumimoji="1" lang="en-US" altLang="ja-JP" sz="3200" dirty="0">
                        <a:solidFill>
                          <a:schemeClr val="tx1"/>
                        </a:solidFill>
                      </a:rPr>
                      <a:t>50</a:t>
                    </a:r>
                    <a:r>
                      <a:rPr kumimoji="1" lang="ja-JP" altLang="en-US" sz="3200" dirty="0">
                        <a:solidFill>
                          <a:schemeClr val="tx1"/>
                        </a:solidFill>
                      </a:rPr>
                      <a:t>％</a:t>
                    </a:r>
                    <a:endParaRPr kumimoji="1" lang="ja-JP" altLang="en-US" sz="2800" dirty="0">
                      <a:solidFill>
                        <a:schemeClr val="tx1"/>
                      </a:solidFill>
                    </a:endParaRPr>
                  </a:p>
                </p:txBody>
              </p:sp>
              <p:sp>
                <p:nvSpPr>
                  <p:cNvPr id="30" name="正方形/長方形 29">
                    <a:extLst>
                      <a:ext uri="{FF2B5EF4-FFF2-40B4-BE49-F238E27FC236}">
                        <a16:creationId xmlns:a16="http://schemas.microsoft.com/office/drawing/2014/main" id="{709C1C1A-C65F-45E9-B680-8655A7C6B498}"/>
                      </a:ext>
                    </a:extLst>
                  </p:cNvPr>
                  <p:cNvSpPr/>
                  <p:nvPr/>
                </p:nvSpPr>
                <p:spPr>
                  <a:xfrm>
                    <a:off x="2835563" y="2376326"/>
                    <a:ext cx="2819401" cy="972000"/>
                  </a:xfrm>
                  <a:prstGeom prst="rect">
                    <a:avLst/>
                  </a:prstGeom>
                  <a:gr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800" dirty="0">
                      <a:solidFill>
                        <a:schemeClr val="tx1"/>
                      </a:solidFill>
                    </a:endParaRPr>
                  </a:p>
                  <a:p>
                    <a:pPr algn="ctr"/>
                    <a:endParaRPr kumimoji="1" lang="en-US" altLang="ja-JP" sz="2800" dirty="0">
                      <a:solidFill>
                        <a:schemeClr val="tx1"/>
                      </a:solidFill>
                    </a:endParaRPr>
                  </a:p>
                  <a:p>
                    <a:r>
                      <a:rPr kumimoji="1" lang="ja-JP" altLang="en-US" sz="2800" dirty="0">
                        <a:solidFill>
                          <a:schemeClr val="tx1"/>
                        </a:solidFill>
                      </a:rPr>
                      <a:t>　　　</a:t>
                    </a:r>
                    <a:endParaRPr kumimoji="1" lang="en-US" altLang="ja-JP" sz="2800" dirty="0">
                      <a:solidFill>
                        <a:schemeClr val="tx1"/>
                      </a:solidFill>
                    </a:endParaRPr>
                  </a:p>
                  <a:p>
                    <a:endParaRPr kumimoji="1" lang="en-US" altLang="ja-JP" sz="2800" dirty="0">
                      <a:solidFill>
                        <a:schemeClr val="tx1"/>
                      </a:solidFill>
                    </a:endParaRPr>
                  </a:p>
                  <a:p>
                    <a:r>
                      <a:rPr kumimoji="1" lang="ja-JP" altLang="en-US" sz="3200" dirty="0">
                        <a:solidFill>
                          <a:schemeClr val="tx1"/>
                        </a:solidFill>
                      </a:rPr>
                      <a:t>　　　</a:t>
                    </a:r>
                    <a:r>
                      <a:rPr kumimoji="1" lang="en-US" altLang="ja-JP" sz="3200" dirty="0" err="1">
                        <a:solidFill>
                          <a:schemeClr val="tx1"/>
                        </a:solidFill>
                      </a:rPr>
                      <a:t>3g</a:t>
                    </a:r>
                    <a:endParaRPr kumimoji="1" lang="en-US" altLang="ja-JP" sz="3200" dirty="0">
                      <a:solidFill>
                        <a:schemeClr val="tx1"/>
                      </a:solidFill>
                    </a:endParaRPr>
                  </a:p>
                  <a:p>
                    <a:endParaRPr kumimoji="1" lang="en-US" altLang="ja-JP" sz="2800" dirty="0">
                      <a:solidFill>
                        <a:schemeClr val="tx1"/>
                      </a:solidFill>
                    </a:endParaRPr>
                  </a:p>
                  <a:p>
                    <a:pPr algn="ctr"/>
                    <a:endParaRPr kumimoji="1" lang="en-US" altLang="ja-JP" sz="2800" dirty="0">
                      <a:solidFill>
                        <a:schemeClr val="tx1"/>
                      </a:solidFill>
                    </a:endParaRPr>
                  </a:p>
                  <a:p>
                    <a:pPr algn="ctr"/>
                    <a:endParaRPr kumimoji="1" lang="en-US" altLang="ja-JP" sz="2800" dirty="0">
                      <a:solidFill>
                        <a:schemeClr val="tx1"/>
                      </a:solidFill>
                    </a:endParaRPr>
                  </a:p>
                  <a:p>
                    <a:pPr algn="ctr"/>
                    <a:endParaRPr kumimoji="1" lang="ja-JP" altLang="en-US" sz="2800" dirty="0">
                      <a:solidFill>
                        <a:schemeClr val="tx1"/>
                      </a:solidFill>
                    </a:endParaRPr>
                  </a:p>
                </p:txBody>
              </p:sp>
            </p:grpSp>
            <p:sp>
              <p:nvSpPr>
                <p:cNvPr id="27" name="正方形/長方形 26">
                  <a:extLst>
                    <a:ext uri="{FF2B5EF4-FFF2-40B4-BE49-F238E27FC236}">
                      <a16:creationId xmlns:a16="http://schemas.microsoft.com/office/drawing/2014/main" id="{1C88B590-9BB2-415B-93E9-E8C06CF5F299}"/>
                    </a:ext>
                  </a:extLst>
                </p:cNvPr>
                <p:cNvSpPr/>
                <p:nvPr/>
              </p:nvSpPr>
              <p:spPr>
                <a:xfrm>
                  <a:off x="5654964" y="2376326"/>
                  <a:ext cx="2941783" cy="972000"/>
                </a:xfrm>
                <a:prstGeom prst="rect">
                  <a:avLst/>
                </a:prstGeom>
                <a:gr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　　　</a:t>
                  </a:r>
                  <a:r>
                    <a:rPr kumimoji="1" lang="en-US" altLang="ja-JP" sz="3200" dirty="0">
                      <a:solidFill>
                        <a:srgbClr val="FF0000"/>
                      </a:solidFill>
                    </a:rPr>
                    <a:t>35</a:t>
                  </a:r>
                  <a:r>
                    <a:rPr kumimoji="1" lang="ja-JP" altLang="en-US" sz="3200" dirty="0">
                      <a:solidFill>
                        <a:srgbClr val="FF0000"/>
                      </a:solidFill>
                    </a:rPr>
                    <a:t>～</a:t>
                  </a:r>
                  <a:r>
                    <a:rPr kumimoji="1" lang="en-US" altLang="ja-JP" sz="3200" dirty="0">
                      <a:solidFill>
                        <a:srgbClr val="FF0000"/>
                      </a:solidFill>
                    </a:rPr>
                    <a:t>42</a:t>
                  </a:r>
                  <a:r>
                    <a:rPr kumimoji="1" lang="ja-JP" altLang="en-US" sz="3600" dirty="0">
                      <a:solidFill>
                        <a:srgbClr val="FF0000"/>
                      </a:solidFill>
                    </a:rPr>
                    <a:t>％</a:t>
                  </a:r>
                  <a:endParaRPr kumimoji="1" lang="ja-JP" altLang="en-US" sz="2800" dirty="0">
                    <a:solidFill>
                      <a:srgbClr val="FF0000"/>
                    </a:solidFill>
                  </a:endParaRPr>
                </a:p>
              </p:txBody>
            </p:sp>
          </p:grpSp>
        </p:grpSp>
        <p:sp>
          <p:nvSpPr>
            <p:cNvPr id="3" name="正方形/長方形 2">
              <a:extLst>
                <a:ext uri="{FF2B5EF4-FFF2-40B4-BE49-F238E27FC236}">
                  <a16:creationId xmlns:a16="http://schemas.microsoft.com/office/drawing/2014/main" id="{8E62080A-CC26-4946-801B-197CC760D5C1}"/>
                </a:ext>
              </a:extLst>
            </p:cNvPr>
            <p:cNvSpPr/>
            <p:nvPr/>
          </p:nvSpPr>
          <p:spPr>
            <a:xfrm>
              <a:off x="3536715" y="4595059"/>
              <a:ext cx="1072187" cy="474134"/>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１０ｇ</a:t>
              </a:r>
            </a:p>
          </p:txBody>
        </p:sp>
      </p:grpSp>
      <p:sp>
        <p:nvSpPr>
          <p:cNvPr id="42" name="矢印: 下 41">
            <a:extLst>
              <a:ext uri="{FF2B5EF4-FFF2-40B4-BE49-F238E27FC236}">
                <a16:creationId xmlns:a16="http://schemas.microsoft.com/office/drawing/2014/main" id="{E8C167E8-A103-4541-9468-E32397942A6F}"/>
              </a:ext>
            </a:extLst>
          </p:cNvPr>
          <p:cNvSpPr/>
          <p:nvPr/>
        </p:nvSpPr>
        <p:spPr>
          <a:xfrm>
            <a:off x="2888671" y="3334853"/>
            <a:ext cx="480291" cy="3250657"/>
          </a:xfrm>
          <a:prstGeom prst="downArrow">
            <a:avLst/>
          </a:prstGeom>
          <a:solidFill>
            <a:schemeClr val="tx1"/>
          </a:solidFill>
          <a:ln>
            <a:solidFill>
              <a:schemeClr val="bg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矢印: 下 40">
            <a:extLst>
              <a:ext uri="{FF2B5EF4-FFF2-40B4-BE49-F238E27FC236}">
                <a16:creationId xmlns:a16="http://schemas.microsoft.com/office/drawing/2014/main" id="{126E9352-B1A1-44E0-8AA6-40EB87D3801B}"/>
              </a:ext>
            </a:extLst>
          </p:cNvPr>
          <p:cNvSpPr/>
          <p:nvPr/>
        </p:nvSpPr>
        <p:spPr>
          <a:xfrm>
            <a:off x="1018651" y="3334855"/>
            <a:ext cx="480291" cy="3250657"/>
          </a:xfrm>
          <a:prstGeom prst="downArrow">
            <a:avLst/>
          </a:prstGeom>
          <a:solidFill>
            <a:schemeClr val="tx1"/>
          </a:solidFill>
          <a:ln>
            <a:solidFill>
              <a:schemeClr val="bg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グループ化 37">
            <a:extLst>
              <a:ext uri="{FF2B5EF4-FFF2-40B4-BE49-F238E27FC236}">
                <a16:creationId xmlns:a16="http://schemas.microsoft.com/office/drawing/2014/main" id="{F953BEB3-5442-49EF-A456-C9CB46F6E8FB}"/>
              </a:ext>
            </a:extLst>
          </p:cNvPr>
          <p:cNvGrpSpPr/>
          <p:nvPr/>
        </p:nvGrpSpPr>
        <p:grpSpPr>
          <a:xfrm>
            <a:off x="154708" y="3160660"/>
            <a:ext cx="4648298" cy="3424853"/>
            <a:chOff x="154708" y="3178078"/>
            <a:chExt cx="4648298" cy="3424853"/>
          </a:xfrm>
        </p:grpSpPr>
        <p:sp>
          <p:nvSpPr>
            <p:cNvPr id="35" name="楕円 34">
              <a:extLst>
                <a:ext uri="{FF2B5EF4-FFF2-40B4-BE49-F238E27FC236}">
                  <a16:creationId xmlns:a16="http://schemas.microsoft.com/office/drawing/2014/main" id="{74A983D2-F3A6-4F30-A818-B16BB3890AE6}"/>
                </a:ext>
              </a:extLst>
            </p:cNvPr>
            <p:cNvSpPr/>
            <p:nvPr/>
          </p:nvSpPr>
          <p:spPr>
            <a:xfrm>
              <a:off x="154708" y="3178078"/>
              <a:ext cx="1096576" cy="3424853"/>
            </a:xfrm>
            <a:prstGeom prst="ellipse">
              <a:avLst/>
            </a:prstGeom>
            <a:noFill/>
            <a:ln w="28575">
              <a:solidFill>
                <a:srgbClr val="FF00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4A53D35B-9D62-4805-BE5A-6D73881E49E9}"/>
                </a:ext>
              </a:extLst>
            </p:cNvPr>
            <p:cNvSpPr/>
            <p:nvPr/>
          </p:nvSpPr>
          <p:spPr>
            <a:xfrm>
              <a:off x="3436219" y="3352274"/>
              <a:ext cx="1366787" cy="2929314"/>
            </a:xfrm>
            <a:prstGeom prst="ellipse">
              <a:avLst/>
            </a:prstGeom>
            <a:noFill/>
            <a:ln w="28575">
              <a:solidFill>
                <a:srgbClr val="FF00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楕円 38">
            <a:extLst>
              <a:ext uri="{FF2B5EF4-FFF2-40B4-BE49-F238E27FC236}">
                <a16:creationId xmlns:a16="http://schemas.microsoft.com/office/drawing/2014/main" id="{2F24EC3B-FB25-4C36-9986-4A00A3B02ACC}"/>
              </a:ext>
            </a:extLst>
          </p:cNvPr>
          <p:cNvSpPr/>
          <p:nvPr/>
        </p:nvSpPr>
        <p:spPr>
          <a:xfrm>
            <a:off x="6054779" y="3178078"/>
            <a:ext cx="2595077" cy="3232347"/>
          </a:xfrm>
          <a:prstGeom prst="ellipse">
            <a:avLst/>
          </a:prstGeom>
          <a:noFill/>
          <a:ln w="381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矢印: 下 42">
            <a:extLst>
              <a:ext uri="{FF2B5EF4-FFF2-40B4-BE49-F238E27FC236}">
                <a16:creationId xmlns:a16="http://schemas.microsoft.com/office/drawing/2014/main" id="{FEBC40B7-84F6-4219-B357-DD51B25DA9DB}"/>
              </a:ext>
            </a:extLst>
          </p:cNvPr>
          <p:cNvSpPr/>
          <p:nvPr/>
        </p:nvSpPr>
        <p:spPr>
          <a:xfrm>
            <a:off x="5646771" y="3334854"/>
            <a:ext cx="480291" cy="3250657"/>
          </a:xfrm>
          <a:prstGeom prst="downArrow">
            <a:avLst/>
          </a:prstGeom>
          <a:solidFill>
            <a:schemeClr val="accent6">
              <a:lumMod val="50000"/>
            </a:schemeClr>
          </a:solidFill>
          <a:ln>
            <a:solidFill>
              <a:schemeClr val="bg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2063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up)">
                                      <p:cBhvr>
                                        <p:cTn id="35" dur="1000"/>
                                        <p:tgtEl>
                                          <p:spTgt spid="41"/>
                                        </p:tgtEl>
                                      </p:cBhvr>
                                    </p:animEffect>
                                  </p:childTnLst>
                                </p:cTn>
                              </p:par>
                            </p:childTnLst>
                          </p:cTn>
                        </p:par>
                        <p:par>
                          <p:cTn id="36" fill="hold">
                            <p:stCondLst>
                              <p:cond delay="2000"/>
                            </p:stCondLst>
                            <p:childTnLst>
                              <p:par>
                                <p:cTn id="37" presetID="22" presetClass="entr" presetSubtype="1" fill="hold" grpId="0"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up)">
                                      <p:cBhvr>
                                        <p:cTn id="39" dur="10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childTnLst>
                          </p:cTn>
                        </p:par>
                        <p:par>
                          <p:cTn id="49" fill="hold">
                            <p:stCondLst>
                              <p:cond delay="1000"/>
                            </p:stCondLst>
                            <p:childTnLst>
                              <p:par>
                                <p:cTn id="50" presetID="22" presetClass="entr" presetSubtype="1" fill="hold" grpId="0" nodeType="after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up)">
                                      <p:cBhvr>
                                        <p:cTn id="52"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4" grpId="0" animBg="1"/>
      <p:bldP spid="37" grpId="0" animBg="1"/>
      <p:bldP spid="40" grpId="0" animBg="1"/>
      <p:bldP spid="42" grpId="0" animBg="1"/>
      <p:bldP spid="41" grpId="0" animBg="1"/>
      <p:bldP spid="39" grpId="0" animBg="1"/>
      <p:bldP spid="4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BACB84B6-A557-4E78-83F2-9526681B3961}"/>
              </a:ext>
            </a:extLst>
          </p:cNvPr>
          <p:cNvPicPr>
            <a:picLocks noChangeAspect="1"/>
          </p:cNvPicPr>
          <p:nvPr/>
        </p:nvPicPr>
        <p:blipFill rotWithShape="1">
          <a:blip r:embed="rId2">
            <a:extLst>
              <a:ext uri="{28A0092B-C50C-407E-A947-70E740481C1C}">
                <a14:useLocalDpi xmlns:a14="http://schemas.microsoft.com/office/drawing/2010/main" val="0"/>
              </a:ext>
            </a:extLst>
          </a:blip>
          <a:srcRect b="22811"/>
          <a:stretch/>
        </p:blipFill>
        <p:spPr>
          <a:xfrm>
            <a:off x="176468" y="1409334"/>
            <a:ext cx="4324350" cy="4323130"/>
          </a:xfrm>
          <a:prstGeom prst="rect">
            <a:avLst/>
          </a:prstGeom>
          <a:ln w="28575">
            <a:noFill/>
          </a:ln>
          <a:effectLst>
            <a:outerShdw blurRad="50800" dist="76200" dir="2700000" algn="tl" rotWithShape="0">
              <a:prstClr val="black">
                <a:alpha val="40000"/>
              </a:prstClr>
            </a:outerShdw>
          </a:effectLst>
        </p:spPr>
      </p:pic>
      <p:pic>
        <p:nvPicPr>
          <p:cNvPr id="7" name="図 6" descr="画面の領域">
            <a:extLst>
              <a:ext uri="{FF2B5EF4-FFF2-40B4-BE49-F238E27FC236}">
                <a16:creationId xmlns:a16="http://schemas.microsoft.com/office/drawing/2014/main" id="{B8002389-700C-4015-96AC-3316DCD83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2532" y="1253108"/>
            <a:ext cx="3703302" cy="3195591"/>
          </a:xfrm>
          <a:prstGeom prst="rect">
            <a:avLst/>
          </a:prstGeom>
          <a:ln w="28575">
            <a:noFill/>
          </a:ln>
          <a:effectLst>
            <a:outerShdw blurRad="50800" dist="76200" dir="2700000" algn="tl" rotWithShape="0">
              <a:prstClr val="black">
                <a:alpha val="40000"/>
              </a:prstClr>
            </a:outerShdw>
          </a:effectLst>
        </p:spPr>
      </p:pic>
      <p:sp>
        <p:nvSpPr>
          <p:cNvPr id="4" name="正方形/長方形 3">
            <a:extLst>
              <a:ext uri="{FF2B5EF4-FFF2-40B4-BE49-F238E27FC236}">
                <a16:creationId xmlns:a16="http://schemas.microsoft.com/office/drawing/2014/main" id="{BEA7A27E-9CAF-400F-B1D3-D0E2C9765929}"/>
              </a:ext>
            </a:extLst>
          </p:cNvPr>
          <p:cNvSpPr/>
          <p:nvPr/>
        </p:nvSpPr>
        <p:spPr>
          <a:xfrm>
            <a:off x="1559353" y="227909"/>
            <a:ext cx="5178414" cy="697933"/>
          </a:xfrm>
          <a:prstGeom prst="rect">
            <a:avLst/>
          </a:prstGeom>
          <a:solidFill>
            <a:schemeClr val="accent4">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飛沫感染と飛沫核感染について</a:t>
            </a:r>
          </a:p>
        </p:txBody>
      </p:sp>
      <p:sp>
        <p:nvSpPr>
          <p:cNvPr id="10" name="正方形/長方形 9">
            <a:extLst>
              <a:ext uri="{FF2B5EF4-FFF2-40B4-BE49-F238E27FC236}">
                <a16:creationId xmlns:a16="http://schemas.microsoft.com/office/drawing/2014/main" id="{68E9C255-D6FC-4779-8662-853CDFE801E7}"/>
              </a:ext>
            </a:extLst>
          </p:cNvPr>
          <p:cNvSpPr/>
          <p:nvPr/>
        </p:nvSpPr>
        <p:spPr>
          <a:xfrm>
            <a:off x="0" y="6117021"/>
            <a:ext cx="9144000" cy="740979"/>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a:extLst>
              <a:ext uri="{FF2B5EF4-FFF2-40B4-BE49-F238E27FC236}">
                <a16:creationId xmlns:a16="http://schemas.microsoft.com/office/drawing/2014/main" id="{892C5DC2-FA0E-4B83-8E78-483CE83CFBF5}"/>
              </a:ext>
            </a:extLst>
          </p:cNvPr>
          <p:cNvGrpSpPr/>
          <p:nvPr/>
        </p:nvGrpSpPr>
        <p:grpSpPr>
          <a:xfrm>
            <a:off x="4572000" y="2350527"/>
            <a:ext cx="1954924" cy="1539766"/>
            <a:chOff x="1190452" y="5085365"/>
            <a:chExt cx="1954924" cy="1539766"/>
          </a:xfrm>
          <a:effectLst/>
        </p:grpSpPr>
        <p:sp>
          <p:nvSpPr>
            <p:cNvPr id="20" name="星: 32 pt 19">
              <a:extLst>
                <a:ext uri="{FF2B5EF4-FFF2-40B4-BE49-F238E27FC236}">
                  <a16:creationId xmlns:a16="http://schemas.microsoft.com/office/drawing/2014/main" id="{84FC4E24-5C64-4F16-9590-E2DBCEBE4BCF}"/>
                </a:ext>
              </a:extLst>
            </p:cNvPr>
            <p:cNvSpPr/>
            <p:nvPr/>
          </p:nvSpPr>
          <p:spPr>
            <a:xfrm>
              <a:off x="1685235" y="5458164"/>
              <a:ext cx="965358" cy="769883"/>
            </a:xfrm>
            <a:prstGeom prst="star32">
              <a:avLst/>
            </a:prstGeom>
            <a:solidFill>
              <a:schemeClr val="tx1"/>
            </a:solidFill>
            <a:ln w="19050">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楕円 20">
              <a:extLst>
                <a:ext uri="{FF2B5EF4-FFF2-40B4-BE49-F238E27FC236}">
                  <a16:creationId xmlns:a16="http://schemas.microsoft.com/office/drawing/2014/main" id="{F09EE7D9-965E-4129-BCB1-763B23A8FD9F}"/>
                </a:ext>
              </a:extLst>
            </p:cNvPr>
            <p:cNvSpPr/>
            <p:nvPr/>
          </p:nvSpPr>
          <p:spPr>
            <a:xfrm>
              <a:off x="1190452" y="5085365"/>
              <a:ext cx="1954924" cy="1539766"/>
            </a:xfrm>
            <a:prstGeom prst="ellipse">
              <a:avLst/>
            </a:prstGeom>
            <a:gradFill flip="none" rotWithShape="1">
              <a:gsLst>
                <a:gs pos="0">
                  <a:schemeClr val="accent1">
                    <a:tint val="66000"/>
                    <a:satMod val="160000"/>
                    <a:alpha val="0"/>
                  </a:schemeClr>
                </a:gs>
                <a:gs pos="97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3" name="正方形/長方形 22">
            <a:extLst>
              <a:ext uri="{FF2B5EF4-FFF2-40B4-BE49-F238E27FC236}">
                <a16:creationId xmlns:a16="http://schemas.microsoft.com/office/drawing/2014/main" id="{1F2B1D0C-5EE3-4394-BF45-6C61A630C900}"/>
              </a:ext>
            </a:extLst>
          </p:cNvPr>
          <p:cNvSpPr/>
          <p:nvPr/>
        </p:nvSpPr>
        <p:spPr>
          <a:xfrm>
            <a:off x="1933426" y="1409334"/>
            <a:ext cx="2287592" cy="697933"/>
          </a:xfrm>
          <a:prstGeom prst="rect">
            <a:avLst/>
          </a:prstGeom>
          <a:solidFill>
            <a:schemeClr val="accent2">
              <a:lumMod val="20000"/>
              <a:lumOff val="80000"/>
            </a:schemeClr>
          </a:solidFill>
          <a:ln w="19050">
            <a:solidFill>
              <a:schemeClr val="tx2">
                <a:lumMod val="50000"/>
              </a:schemeClr>
            </a:solid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600" dirty="0"/>
              <a:t>飛沫感染</a:t>
            </a:r>
          </a:p>
        </p:txBody>
      </p:sp>
    </p:spTree>
    <p:extLst>
      <p:ext uri="{BB962C8B-B14F-4D97-AF65-F5344CB8AC3E}">
        <p14:creationId xmlns:p14="http://schemas.microsoft.com/office/powerpoint/2010/main" val="190901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35" presetClass="path" presetSubtype="0" accel="50000" decel="50000" fill="hold" nodeType="afterEffect">
                                  <p:stCondLst>
                                    <p:cond delay="0"/>
                                  </p:stCondLst>
                                  <p:childTnLst>
                                    <p:animMotion origin="layout" path="M -8.33333E-7 -2.59259E-6 L -0.25 -2.59259E-6 " pathEditMode="relative" rAng="0" ptsTypes="AA">
                                      <p:cBhvr>
                                        <p:cTn id="15" dur="1000" fill="hold"/>
                                        <p:tgtEl>
                                          <p:spTgt spid="19"/>
                                        </p:tgtEl>
                                        <p:attrNameLst>
                                          <p:attrName>ppt_x</p:attrName>
                                          <p:attrName>ppt_y</p:attrName>
                                        </p:attrNameLst>
                                      </p:cBhvr>
                                      <p:rCtr x="-12500" y="0"/>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画面の領域">
            <a:extLst>
              <a:ext uri="{FF2B5EF4-FFF2-40B4-BE49-F238E27FC236}">
                <a16:creationId xmlns:a16="http://schemas.microsoft.com/office/drawing/2014/main" id="{B8002389-700C-4015-96AC-3316DCD83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2532" y="1253108"/>
            <a:ext cx="3703302" cy="3195591"/>
          </a:xfrm>
          <a:prstGeom prst="rect">
            <a:avLst/>
          </a:prstGeom>
          <a:ln w="28575">
            <a:noFill/>
          </a:ln>
          <a:effectLst>
            <a:outerShdw blurRad="50800" dist="76200" dir="2700000" algn="tl" rotWithShape="0">
              <a:prstClr val="black">
                <a:alpha val="40000"/>
              </a:prstClr>
            </a:outerShdw>
          </a:effectLst>
        </p:spPr>
      </p:pic>
      <p:sp>
        <p:nvSpPr>
          <p:cNvPr id="4" name="正方形/長方形 3">
            <a:extLst>
              <a:ext uri="{FF2B5EF4-FFF2-40B4-BE49-F238E27FC236}">
                <a16:creationId xmlns:a16="http://schemas.microsoft.com/office/drawing/2014/main" id="{BEA7A27E-9CAF-400F-B1D3-D0E2C9765929}"/>
              </a:ext>
            </a:extLst>
          </p:cNvPr>
          <p:cNvSpPr/>
          <p:nvPr/>
        </p:nvSpPr>
        <p:spPr>
          <a:xfrm>
            <a:off x="1559353" y="227909"/>
            <a:ext cx="5178414" cy="697933"/>
          </a:xfrm>
          <a:prstGeom prst="rect">
            <a:avLst/>
          </a:prstGeom>
          <a:solidFill>
            <a:schemeClr val="accent4">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飛沫感染と飛沫核感染について</a:t>
            </a:r>
          </a:p>
        </p:txBody>
      </p:sp>
      <p:grpSp>
        <p:nvGrpSpPr>
          <p:cNvPr id="9" name="グループ化 8">
            <a:extLst>
              <a:ext uri="{FF2B5EF4-FFF2-40B4-BE49-F238E27FC236}">
                <a16:creationId xmlns:a16="http://schemas.microsoft.com/office/drawing/2014/main" id="{7238785B-1297-46D5-AE27-4EFB747DFDE9}"/>
              </a:ext>
            </a:extLst>
          </p:cNvPr>
          <p:cNvGrpSpPr/>
          <p:nvPr/>
        </p:nvGrpSpPr>
        <p:grpSpPr>
          <a:xfrm>
            <a:off x="4463235" y="2624763"/>
            <a:ext cx="1954924" cy="1539766"/>
            <a:chOff x="593193" y="3697385"/>
            <a:chExt cx="1954924" cy="1539766"/>
          </a:xfrm>
          <a:effectLst/>
        </p:grpSpPr>
        <p:sp>
          <p:nvSpPr>
            <p:cNvPr id="5" name="星: 32 pt 4">
              <a:extLst>
                <a:ext uri="{FF2B5EF4-FFF2-40B4-BE49-F238E27FC236}">
                  <a16:creationId xmlns:a16="http://schemas.microsoft.com/office/drawing/2014/main" id="{C6005DF8-978B-4EDA-8C2B-41A3E83D8318}"/>
                </a:ext>
              </a:extLst>
            </p:cNvPr>
            <p:cNvSpPr/>
            <p:nvPr/>
          </p:nvSpPr>
          <p:spPr>
            <a:xfrm>
              <a:off x="1035424" y="4052600"/>
              <a:ext cx="965358" cy="769883"/>
            </a:xfrm>
            <a:prstGeom prst="star32">
              <a:avLst/>
            </a:prstGeom>
            <a:solidFill>
              <a:schemeClr val="tx1"/>
            </a:solidFill>
            <a:ln w="19050">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楕円 7">
              <a:extLst>
                <a:ext uri="{FF2B5EF4-FFF2-40B4-BE49-F238E27FC236}">
                  <a16:creationId xmlns:a16="http://schemas.microsoft.com/office/drawing/2014/main" id="{0C9BE92A-AD83-4612-90C5-ABF17DF6786E}"/>
                </a:ext>
              </a:extLst>
            </p:cNvPr>
            <p:cNvSpPr/>
            <p:nvPr/>
          </p:nvSpPr>
          <p:spPr>
            <a:xfrm>
              <a:off x="593193" y="3697385"/>
              <a:ext cx="1954924" cy="1539766"/>
            </a:xfrm>
            <a:prstGeom prst="ellipse">
              <a:avLst/>
            </a:prstGeom>
            <a:gradFill flip="none" rotWithShape="1">
              <a:gsLst>
                <a:gs pos="0">
                  <a:schemeClr val="accent1">
                    <a:tint val="66000"/>
                    <a:satMod val="160000"/>
                    <a:alpha val="0"/>
                  </a:schemeClr>
                </a:gs>
                <a:gs pos="97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0" name="正方形/長方形 9">
            <a:extLst>
              <a:ext uri="{FF2B5EF4-FFF2-40B4-BE49-F238E27FC236}">
                <a16:creationId xmlns:a16="http://schemas.microsoft.com/office/drawing/2014/main" id="{68E9C255-D6FC-4779-8662-853CDFE801E7}"/>
              </a:ext>
            </a:extLst>
          </p:cNvPr>
          <p:cNvSpPr/>
          <p:nvPr/>
        </p:nvSpPr>
        <p:spPr>
          <a:xfrm>
            <a:off x="0" y="6117021"/>
            <a:ext cx="9144000" cy="740979"/>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3E1A89F7-D7C4-43A0-A482-A8B085746F83}"/>
              </a:ext>
            </a:extLst>
          </p:cNvPr>
          <p:cNvSpPr/>
          <p:nvPr/>
        </p:nvSpPr>
        <p:spPr>
          <a:xfrm>
            <a:off x="981045" y="1173488"/>
            <a:ext cx="5364337" cy="609534"/>
          </a:xfrm>
          <a:prstGeom prst="rect">
            <a:avLst/>
          </a:prstGeom>
          <a:solidFill>
            <a:schemeClr val="accent1">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p>
          <a:p>
            <a:r>
              <a:rPr kumimoji="1" lang="ja-JP" altLang="en-US" sz="2800" dirty="0">
                <a:solidFill>
                  <a:srgbClr val="FF0000"/>
                </a:solidFill>
              </a:rPr>
              <a:t>飛沫核</a:t>
            </a:r>
            <a:r>
              <a:rPr kumimoji="1" lang="ja-JP" altLang="en-US" sz="2800" dirty="0">
                <a:solidFill>
                  <a:schemeClr val="tx1"/>
                </a:solidFill>
              </a:rPr>
              <a:t>は</a:t>
            </a:r>
            <a:r>
              <a:rPr kumimoji="1" lang="en-US" altLang="ja-JP" sz="2800" dirty="0" err="1">
                <a:solidFill>
                  <a:schemeClr val="tx1"/>
                </a:solidFill>
              </a:rPr>
              <a:t>5μ</a:t>
            </a:r>
            <a:r>
              <a:rPr kumimoji="1" lang="ja-JP" altLang="en-US" sz="2800" dirty="0">
                <a:solidFill>
                  <a:schemeClr val="tx1"/>
                </a:solidFill>
              </a:rPr>
              <a:t>（</a:t>
            </a:r>
            <a:r>
              <a:rPr kumimoji="1" lang="ja-JP" altLang="en-US" sz="2000" dirty="0">
                <a:solidFill>
                  <a:schemeClr val="tx1"/>
                </a:solidFill>
              </a:rPr>
              <a:t>マイクロ</a:t>
            </a:r>
            <a:r>
              <a:rPr kumimoji="1" lang="ja-JP" altLang="en-US" sz="2800" dirty="0">
                <a:solidFill>
                  <a:schemeClr val="tx1"/>
                </a:solidFill>
              </a:rPr>
              <a:t>）</a:t>
            </a:r>
            <a:r>
              <a:rPr kumimoji="1" lang="ja-JP" altLang="en-US" sz="2800" dirty="0" err="1">
                <a:solidFill>
                  <a:schemeClr val="tx1"/>
                </a:solidFill>
              </a:rPr>
              <a:t>ｍ</a:t>
            </a:r>
            <a:r>
              <a:rPr kumimoji="1" lang="ja-JP" altLang="en-US" sz="2800" dirty="0">
                <a:solidFill>
                  <a:schemeClr val="tx1"/>
                </a:solidFill>
              </a:rPr>
              <a:t>より小さい。</a:t>
            </a:r>
            <a:endParaRPr kumimoji="1" lang="en-US" altLang="ja-JP" sz="2800" dirty="0">
              <a:solidFill>
                <a:schemeClr val="tx1"/>
              </a:solidFill>
            </a:endParaRPr>
          </a:p>
          <a:p>
            <a:endParaRPr kumimoji="1" lang="ja-JP" altLang="en-US" sz="2800" dirty="0"/>
          </a:p>
        </p:txBody>
      </p:sp>
      <p:grpSp>
        <p:nvGrpSpPr>
          <p:cNvPr id="6" name="グループ化 5">
            <a:extLst>
              <a:ext uri="{FF2B5EF4-FFF2-40B4-BE49-F238E27FC236}">
                <a16:creationId xmlns:a16="http://schemas.microsoft.com/office/drawing/2014/main" id="{13F94A42-A51F-49F9-BADE-B8CECB2CD9AE}"/>
              </a:ext>
            </a:extLst>
          </p:cNvPr>
          <p:cNvGrpSpPr/>
          <p:nvPr/>
        </p:nvGrpSpPr>
        <p:grpSpPr>
          <a:xfrm>
            <a:off x="1355831" y="5275278"/>
            <a:ext cx="2109396" cy="774377"/>
            <a:chOff x="1355831" y="5275278"/>
            <a:chExt cx="2109396" cy="774377"/>
          </a:xfrm>
        </p:grpSpPr>
        <p:cxnSp>
          <p:nvCxnSpPr>
            <p:cNvPr id="13" name="直線矢印コネクタ 12">
              <a:extLst>
                <a:ext uri="{FF2B5EF4-FFF2-40B4-BE49-F238E27FC236}">
                  <a16:creationId xmlns:a16="http://schemas.microsoft.com/office/drawing/2014/main" id="{56F43B5B-3E23-49E4-B0C8-F20AB34DAC4E}"/>
                </a:ext>
              </a:extLst>
            </p:cNvPr>
            <p:cNvCxnSpPr>
              <a:cxnSpLocks/>
            </p:cNvCxnSpPr>
            <p:nvPr/>
          </p:nvCxnSpPr>
          <p:spPr>
            <a:xfrm>
              <a:off x="1355831" y="5275278"/>
              <a:ext cx="2024835"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702159FF-3E8A-4561-8E32-07E0B2810DC5}"/>
                </a:ext>
              </a:extLst>
            </p:cNvPr>
            <p:cNvSpPr/>
            <p:nvPr/>
          </p:nvSpPr>
          <p:spPr>
            <a:xfrm>
              <a:off x="1433228" y="5414633"/>
              <a:ext cx="2031999" cy="6350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5μm</a:t>
              </a:r>
              <a:r>
                <a:rPr kumimoji="1" lang="ja-JP" altLang="en-US" sz="2800" dirty="0">
                  <a:solidFill>
                    <a:schemeClr val="tx1"/>
                  </a:solidFill>
                </a:rPr>
                <a:t>以上</a:t>
              </a:r>
            </a:p>
          </p:txBody>
        </p:sp>
      </p:grpSp>
      <p:grpSp>
        <p:nvGrpSpPr>
          <p:cNvPr id="11" name="グループ化 10">
            <a:extLst>
              <a:ext uri="{FF2B5EF4-FFF2-40B4-BE49-F238E27FC236}">
                <a16:creationId xmlns:a16="http://schemas.microsoft.com/office/drawing/2014/main" id="{8F664F08-FAC3-4B18-9D26-AE49A85DD64F}"/>
              </a:ext>
            </a:extLst>
          </p:cNvPr>
          <p:cNvGrpSpPr/>
          <p:nvPr/>
        </p:nvGrpSpPr>
        <p:grpSpPr>
          <a:xfrm>
            <a:off x="288399" y="3577238"/>
            <a:ext cx="8420895" cy="1805494"/>
            <a:chOff x="288399" y="3577238"/>
            <a:chExt cx="8420895" cy="1805494"/>
          </a:xfrm>
          <a:solidFill>
            <a:schemeClr val="accent4">
              <a:lumMod val="20000"/>
              <a:lumOff val="80000"/>
            </a:schemeClr>
          </a:solidFill>
        </p:grpSpPr>
        <p:sp>
          <p:nvSpPr>
            <p:cNvPr id="15" name="四角形: 角を丸くする 14">
              <a:extLst>
                <a:ext uri="{FF2B5EF4-FFF2-40B4-BE49-F238E27FC236}">
                  <a16:creationId xmlns:a16="http://schemas.microsoft.com/office/drawing/2014/main" id="{3C02DFA9-7E0C-48FA-8BBD-FDFCDB608394}"/>
                </a:ext>
              </a:extLst>
            </p:cNvPr>
            <p:cNvSpPr/>
            <p:nvPr/>
          </p:nvSpPr>
          <p:spPr>
            <a:xfrm>
              <a:off x="288399" y="3577238"/>
              <a:ext cx="8349672" cy="1109227"/>
            </a:xfrm>
            <a:prstGeom prst="roundRect">
              <a:avLst/>
            </a:prstGeom>
            <a:grp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水分などを伴った</a:t>
              </a:r>
              <a:r>
                <a:rPr kumimoji="1" lang="ja-JP" altLang="en-US" sz="2800" dirty="0">
                  <a:solidFill>
                    <a:srgbClr val="FF0000"/>
                  </a:solidFill>
                </a:rPr>
                <a:t>飛沫感染</a:t>
              </a:r>
              <a:r>
                <a:rPr kumimoji="1" lang="ja-JP" altLang="en-US" sz="2800" dirty="0">
                  <a:solidFill>
                    <a:schemeClr val="tx1"/>
                  </a:solidFill>
                </a:rPr>
                <a:t>は</a:t>
              </a:r>
              <a:r>
                <a:rPr kumimoji="1" lang="en-US" altLang="ja-JP" sz="2800" dirty="0">
                  <a:solidFill>
                    <a:srgbClr val="FF0000"/>
                  </a:solidFill>
                </a:rPr>
                <a:t>5μ</a:t>
              </a:r>
              <a:r>
                <a:rPr kumimoji="1" lang="ja-JP" altLang="en-US" sz="2800" dirty="0"/>
                <a:t>（</a:t>
              </a:r>
              <a:r>
                <a:rPr kumimoji="1" lang="ja-JP" altLang="en-US" sz="2000" dirty="0"/>
                <a:t>マイクロ</a:t>
              </a:r>
              <a:r>
                <a:rPr kumimoji="1" lang="ja-JP" altLang="en-US" sz="2800" dirty="0"/>
                <a:t>）</a:t>
              </a:r>
              <a:r>
                <a:rPr kumimoji="1" lang="ja-JP" altLang="en-US" sz="2800" dirty="0" err="1"/>
                <a:t>ｍ</a:t>
              </a:r>
              <a:r>
                <a:rPr kumimoji="1" lang="ja-JP" altLang="en-US" sz="2800" dirty="0"/>
                <a:t>より大きい。</a:t>
              </a:r>
              <a:endParaRPr kumimoji="1" lang="en-US" altLang="ja-JP" sz="2800" dirty="0"/>
            </a:p>
            <a:p>
              <a:r>
                <a:rPr kumimoji="1" lang="ja-JP" altLang="en-US" sz="2400" dirty="0"/>
                <a:t>（インフルエンザの大きさは</a:t>
              </a:r>
              <a:r>
                <a:rPr kumimoji="1" lang="en-US" altLang="ja-JP" sz="2400" dirty="0" err="1"/>
                <a:t>0.1μ</a:t>
              </a:r>
              <a:r>
                <a:rPr kumimoji="1" lang="ja-JP" altLang="en-US" sz="2400" dirty="0"/>
                <a:t>ｍ）</a:t>
              </a:r>
            </a:p>
          </p:txBody>
        </p:sp>
        <p:sp>
          <p:nvSpPr>
            <p:cNvPr id="23" name="四角形: 角を丸くする 22">
              <a:extLst>
                <a:ext uri="{FF2B5EF4-FFF2-40B4-BE49-F238E27FC236}">
                  <a16:creationId xmlns:a16="http://schemas.microsoft.com/office/drawing/2014/main" id="{D554300D-2CA0-4FAE-A145-1D1A35C11B28}"/>
                </a:ext>
              </a:extLst>
            </p:cNvPr>
            <p:cNvSpPr/>
            <p:nvPr/>
          </p:nvSpPr>
          <p:spPr>
            <a:xfrm>
              <a:off x="3937678" y="4878779"/>
              <a:ext cx="4771616" cy="503953"/>
            </a:xfrm>
            <a:prstGeom prst="roundRect">
              <a:avLst/>
            </a:prstGeom>
            <a:grp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400" dirty="0"/>
                <a:t>飛沫は重いので床や地面に落ちる</a:t>
              </a:r>
            </a:p>
          </p:txBody>
        </p:sp>
      </p:grpSp>
      <p:sp>
        <p:nvSpPr>
          <p:cNvPr id="17" name="星: 32 pt 16">
            <a:extLst>
              <a:ext uri="{FF2B5EF4-FFF2-40B4-BE49-F238E27FC236}">
                <a16:creationId xmlns:a16="http://schemas.microsoft.com/office/drawing/2014/main" id="{5D8FD5F6-7C8A-45D4-AF3A-70F1366538CA}"/>
              </a:ext>
            </a:extLst>
          </p:cNvPr>
          <p:cNvSpPr/>
          <p:nvPr/>
        </p:nvSpPr>
        <p:spPr>
          <a:xfrm>
            <a:off x="1912843" y="4907722"/>
            <a:ext cx="910813" cy="735112"/>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41006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50" presetClass="path" presetSubtype="0" accel="50000" decel="50000" fill="hold" nodeType="afterEffect">
                                  <p:stCondLst>
                                    <p:cond delay="0"/>
                                  </p:stCondLst>
                                  <p:childTnLst>
                                    <p:animMotion origin="layout" path="M 4.72222E-6 2.59259E-6 L -0.1691 2.59259E-6 C -0.24497 2.59259E-6 -0.3382 0.07453 -0.3382 0.13541 L -0.3382 0.27129 " pathEditMode="relative" rAng="0" ptsTypes="AAAA">
                                      <p:cBhvr>
                                        <p:cTn id="10" dur="2000" fill="hold"/>
                                        <p:tgtEl>
                                          <p:spTgt spid="9"/>
                                        </p:tgtEl>
                                        <p:attrNameLst>
                                          <p:attrName>ppt_x</p:attrName>
                                          <p:attrName>ppt_y</p:attrName>
                                        </p:attrNameLst>
                                      </p:cBhvr>
                                      <p:rCtr x="-16910" y="13565"/>
                                    </p:animMotion>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500"/>
                            </p:stCondLst>
                            <p:childTnLst>
                              <p:par>
                                <p:cTn id="25" presetID="42" presetClass="path" presetSubtype="0" accel="50000" decel="50000" fill="hold" grpId="1" nodeType="afterEffect">
                                  <p:stCondLst>
                                    <p:cond delay="0"/>
                                  </p:stCondLst>
                                  <p:childTnLst>
                                    <p:animMotion origin="layout" path="M 2.22222E-6 -2.96296E-6 L -0.00278 -0.41342 " pathEditMode="relative" rAng="0" ptsTypes="AA">
                                      <p:cBhvr>
                                        <p:cTn id="26" dur="2000" fill="hold"/>
                                        <p:tgtEl>
                                          <p:spTgt spid="17"/>
                                        </p:tgtEl>
                                        <p:attrNameLst>
                                          <p:attrName>ppt_x</p:attrName>
                                          <p:attrName>ppt_y</p:attrName>
                                        </p:attrNameLst>
                                      </p:cBhvr>
                                      <p:rCtr x="-139" y="-20671"/>
                                    </p:animMotion>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7"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108CD53-9D36-4730-B750-3DD948635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714" y="1101615"/>
            <a:ext cx="4324350" cy="5600700"/>
          </a:xfrm>
          <a:prstGeom prst="rect">
            <a:avLst/>
          </a:prstGeom>
          <a:ln w="28575">
            <a:solidFill>
              <a:schemeClr val="accent1">
                <a:shade val="60000"/>
              </a:schemeClr>
            </a:solidFill>
          </a:ln>
          <a:effectLst>
            <a:outerShdw blurRad="50800" dist="76200" dir="2700000" algn="tl" rotWithShape="0">
              <a:prstClr val="black">
                <a:alpha val="40000"/>
              </a:prstClr>
            </a:outerShdw>
          </a:effectLst>
        </p:spPr>
      </p:pic>
      <p:sp>
        <p:nvSpPr>
          <p:cNvPr id="6" name="星: 32 pt 5">
            <a:extLst>
              <a:ext uri="{FF2B5EF4-FFF2-40B4-BE49-F238E27FC236}">
                <a16:creationId xmlns:a16="http://schemas.microsoft.com/office/drawing/2014/main" id="{04DBB586-CE72-4A16-9B6C-AFF4ED3B3CBA}"/>
              </a:ext>
            </a:extLst>
          </p:cNvPr>
          <p:cNvSpPr/>
          <p:nvPr/>
        </p:nvSpPr>
        <p:spPr>
          <a:xfrm>
            <a:off x="6197620" y="1832191"/>
            <a:ext cx="910813" cy="735112"/>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9A994FAF-0303-40A8-B683-245EC821293C}"/>
              </a:ext>
            </a:extLst>
          </p:cNvPr>
          <p:cNvSpPr/>
          <p:nvPr/>
        </p:nvSpPr>
        <p:spPr>
          <a:xfrm>
            <a:off x="265714" y="196347"/>
            <a:ext cx="7617045" cy="657970"/>
          </a:xfrm>
          <a:prstGeom prst="rect">
            <a:avLst/>
          </a:prstGeom>
          <a:solidFill>
            <a:schemeClr val="accent1">
              <a:lumMod val="20000"/>
              <a:lumOff val="80000"/>
            </a:schemeClr>
          </a:solidFill>
          <a:ln w="19050"/>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飛沫核感染の方が空気中を漂い感染しやすい。</a:t>
            </a:r>
          </a:p>
        </p:txBody>
      </p:sp>
      <p:sp>
        <p:nvSpPr>
          <p:cNvPr id="11" name="正方形/長方形 10">
            <a:extLst>
              <a:ext uri="{FF2B5EF4-FFF2-40B4-BE49-F238E27FC236}">
                <a16:creationId xmlns:a16="http://schemas.microsoft.com/office/drawing/2014/main" id="{207E60C8-3972-4840-A718-6BC31E33471A}"/>
              </a:ext>
            </a:extLst>
          </p:cNvPr>
          <p:cNvSpPr/>
          <p:nvPr/>
        </p:nvSpPr>
        <p:spPr>
          <a:xfrm>
            <a:off x="237623" y="196347"/>
            <a:ext cx="7617045" cy="657970"/>
          </a:xfrm>
          <a:prstGeom prst="rect">
            <a:avLst/>
          </a:prstGeom>
          <a:solidFill>
            <a:schemeClr val="accent4">
              <a:lumMod val="20000"/>
              <a:lumOff val="80000"/>
            </a:schemeClr>
          </a:solidFill>
          <a:ln w="19050">
            <a:solidFill>
              <a:schemeClr val="accent4">
                <a:lumMod val="50000"/>
              </a:schemeClr>
            </a:solid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飛沫核感染には</a:t>
            </a:r>
            <a:r>
              <a:rPr kumimoji="1" lang="ja-JP" altLang="en-US" sz="2800" dirty="0">
                <a:solidFill>
                  <a:srgbClr val="FF0000"/>
                </a:solidFill>
              </a:rPr>
              <a:t>結核</a:t>
            </a:r>
            <a:r>
              <a:rPr kumimoji="1" lang="ja-JP" altLang="en-US" sz="2800" dirty="0"/>
              <a:t>、麻疹、水痘などもある。</a:t>
            </a:r>
          </a:p>
        </p:txBody>
      </p:sp>
      <p:grpSp>
        <p:nvGrpSpPr>
          <p:cNvPr id="20" name="グループ化 19">
            <a:extLst>
              <a:ext uri="{FF2B5EF4-FFF2-40B4-BE49-F238E27FC236}">
                <a16:creationId xmlns:a16="http://schemas.microsoft.com/office/drawing/2014/main" id="{B33590E8-9F4F-4F3B-85CC-C0D787ACA5D8}"/>
              </a:ext>
            </a:extLst>
          </p:cNvPr>
          <p:cNvGrpSpPr/>
          <p:nvPr/>
        </p:nvGrpSpPr>
        <p:grpSpPr>
          <a:xfrm>
            <a:off x="4646056" y="433984"/>
            <a:ext cx="4012390" cy="4161180"/>
            <a:chOff x="4646056" y="433984"/>
            <a:chExt cx="4012390" cy="4161180"/>
          </a:xfrm>
        </p:grpSpPr>
        <p:grpSp>
          <p:nvGrpSpPr>
            <p:cNvPr id="17" name="グループ化 16">
              <a:extLst>
                <a:ext uri="{FF2B5EF4-FFF2-40B4-BE49-F238E27FC236}">
                  <a16:creationId xmlns:a16="http://schemas.microsoft.com/office/drawing/2014/main" id="{A8739F32-2A6A-407B-989F-6CCD0719F2DD}"/>
                </a:ext>
              </a:extLst>
            </p:cNvPr>
            <p:cNvGrpSpPr/>
            <p:nvPr/>
          </p:nvGrpSpPr>
          <p:grpSpPr>
            <a:xfrm>
              <a:off x="4646056" y="433984"/>
              <a:ext cx="4012390" cy="4161180"/>
              <a:chOff x="4646056" y="433984"/>
              <a:chExt cx="4012390" cy="4161180"/>
            </a:xfrm>
          </p:grpSpPr>
          <p:pic>
            <p:nvPicPr>
              <p:cNvPr id="3" name="図 2" descr="画面の領域">
                <a:extLst>
                  <a:ext uri="{FF2B5EF4-FFF2-40B4-BE49-F238E27FC236}">
                    <a16:creationId xmlns:a16="http://schemas.microsoft.com/office/drawing/2014/main" id="{A0D9B037-082D-48F6-AE1E-43A5F0B5A0D3}"/>
                  </a:ext>
                </a:extLst>
              </p:cNvPr>
              <p:cNvPicPr>
                <a:picLocks noChangeAspect="1"/>
              </p:cNvPicPr>
              <p:nvPr/>
            </p:nvPicPr>
            <p:blipFill rotWithShape="1">
              <a:blip r:embed="rId3">
                <a:extLst>
                  <a:ext uri="{28A0092B-C50C-407E-A947-70E740481C1C}">
                    <a14:useLocalDpi xmlns:a14="http://schemas.microsoft.com/office/drawing/2010/main" val="0"/>
                  </a:ext>
                </a:extLst>
              </a:blip>
              <a:srcRect l="26993" t="-19597" r="-2167" b="19597"/>
              <a:stretch/>
            </p:blipFill>
            <p:spPr>
              <a:xfrm>
                <a:off x="4704080" y="433984"/>
                <a:ext cx="3954366" cy="3531526"/>
              </a:xfrm>
              <a:prstGeom prst="rect">
                <a:avLst/>
              </a:prstGeom>
              <a:ln w="34925">
                <a:noFill/>
              </a:ln>
              <a:effectLst>
                <a:outerShdw blurRad="50800" dist="114300" dir="2700000" algn="tl" rotWithShape="0">
                  <a:prstClr val="black">
                    <a:alpha val="40000"/>
                  </a:prstClr>
                </a:outerShdw>
              </a:effectLst>
            </p:spPr>
          </p:pic>
          <p:cxnSp>
            <p:nvCxnSpPr>
              <p:cNvPr id="12" name="直線矢印コネクタ 11">
                <a:extLst>
                  <a:ext uri="{FF2B5EF4-FFF2-40B4-BE49-F238E27FC236}">
                    <a16:creationId xmlns:a16="http://schemas.microsoft.com/office/drawing/2014/main" id="{756AC992-9A8F-44B0-B82B-A7B1B1EACE71}"/>
                  </a:ext>
                </a:extLst>
              </p:cNvPr>
              <p:cNvCxnSpPr>
                <a:cxnSpLocks/>
              </p:cNvCxnSpPr>
              <p:nvPr/>
            </p:nvCxnSpPr>
            <p:spPr>
              <a:xfrm>
                <a:off x="4874558" y="3901965"/>
                <a:ext cx="1417657" cy="0"/>
              </a:xfrm>
              <a:prstGeom prst="straightConnector1">
                <a:avLst/>
              </a:prstGeom>
              <a:ln w="571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935214CD-3AD7-464C-B9C9-CE5A21D42D70}"/>
                  </a:ext>
                </a:extLst>
              </p:cNvPr>
              <p:cNvSpPr/>
              <p:nvPr/>
            </p:nvSpPr>
            <p:spPr>
              <a:xfrm>
                <a:off x="4646056" y="3901965"/>
                <a:ext cx="2953407" cy="693199"/>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err="1"/>
                  <a:t>2μ</a:t>
                </a:r>
                <a:r>
                  <a:rPr kumimoji="1" lang="ja-JP" altLang="en-US" sz="3200" dirty="0"/>
                  <a:t>（</a:t>
                </a:r>
                <a:r>
                  <a:rPr kumimoji="1" lang="ja-JP" altLang="en-US" sz="2000" dirty="0"/>
                  <a:t>マイクロ</a:t>
                </a:r>
                <a:r>
                  <a:rPr kumimoji="1" lang="ja-JP" altLang="en-US" sz="3200" dirty="0"/>
                  <a:t>）ｍ</a:t>
                </a:r>
              </a:p>
            </p:txBody>
          </p:sp>
        </p:grpSp>
        <p:sp>
          <p:nvSpPr>
            <p:cNvPr id="19" name="正方形/長方形 18">
              <a:extLst>
                <a:ext uri="{FF2B5EF4-FFF2-40B4-BE49-F238E27FC236}">
                  <a16:creationId xmlns:a16="http://schemas.microsoft.com/office/drawing/2014/main" id="{75797892-F3F4-4B50-B602-5274C745C0BA}"/>
                </a:ext>
              </a:extLst>
            </p:cNvPr>
            <p:cNvSpPr/>
            <p:nvPr/>
          </p:nvSpPr>
          <p:spPr>
            <a:xfrm>
              <a:off x="6905297" y="1702928"/>
              <a:ext cx="1696676" cy="848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rgbClr val="FFFF00"/>
                  </a:solidFill>
                </a:rPr>
                <a:t>結核菌</a:t>
              </a:r>
            </a:p>
          </p:txBody>
        </p:sp>
      </p:grpSp>
      <p:sp>
        <p:nvSpPr>
          <p:cNvPr id="21" name="正方形/長方形 20">
            <a:extLst>
              <a:ext uri="{FF2B5EF4-FFF2-40B4-BE49-F238E27FC236}">
                <a16:creationId xmlns:a16="http://schemas.microsoft.com/office/drawing/2014/main" id="{A1ECC88A-5417-4384-9ADE-DE5BA4B46182}"/>
              </a:ext>
            </a:extLst>
          </p:cNvPr>
          <p:cNvSpPr/>
          <p:nvPr/>
        </p:nvSpPr>
        <p:spPr>
          <a:xfrm>
            <a:off x="4704080" y="6117021"/>
            <a:ext cx="4439920" cy="740979"/>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13049DDF-BA74-4E26-AC94-73E63C6DBE6D}"/>
              </a:ext>
            </a:extLst>
          </p:cNvPr>
          <p:cNvGrpSpPr/>
          <p:nvPr/>
        </p:nvGrpSpPr>
        <p:grpSpPr>
          <a:xfrm>
            <a:off x="5080662" y="5466347"/>
            <a:ext cx="1390227" cy="1345669"/>
            <a:chOff x="6348249" y="2659116"/>
            <a:chExt cx="1366345" cy="1166649"/>
          </a:xfrm>
        </p:grpSpPr>
        <p:sp>
          <p:nvSpPr>
            <p:cNvPr id="7" name="楕円 6">
              <a:extLst>
                <a:ext uri="{FF2B5EF4-FFF2-40B4-BE49-F238E27FC236}">
                  <a16:creationId xmlns:a16="http://schemas.microsoft.com/office/drawing/2014/main" id="{50A53B52-8970-4E1B-A307-BE8C95EF7561}"/>
                </a:ext>
              </a:extLst>
            </p:cNvPr>
            <p:cNvSpPr/>
            <p:nvPr/>
          </p:nvSpPr>
          <p:spPr>
            <a:xfrm>
              <a:off x="6348249" y="2659116"/>
              <a:ext cx="1366345" cy="1166649"/>
            </a:xfrm>
            <a:prstGeom prst="ellipse">
              <a:avLst/>
            </a:prstGeom>
            <a:gradFill flip="none" rotWithShape="1">
              <a:gsLst>
                <a:gs pos="0">
                  <a:schemeClr val="accent1">
                    <a:lumMod val="89000"/>
                  </a:schemeClr>
                </a:gs>
                <a:gs pos="70000">
                  <a:schemeClr val="bg2">
                    <a:lumMod val="20000"/>
                    <a:lumOff val="80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星: 32 pt 7">
              <a:extLst>
                <a:ext uri="{FF2B5EF4-FFF2-40B4-BE49-F238E27FC236}">
                  <a16:creationId xmlns:a16="http://schemas.microsoft.com/office/drawing/2014/main" id="{53CA49F9-8874-4608-A284-1B1F02BD9016}"/>
                </a:ext>
              </a:extLst>
            </p:cNvPr>
            <p:cNvSpPr/>
            <p:nvPr/>
          </p:nvSpPr>
          <p:spPr>
            <a:xfrm>
              <a:off x="6554973" y="2843354"/>
              <a:ext cx="910813" cy="735112"/>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2" name="正方形/長方形 21">
            <a:extLst>
              <a:ext uri="{FF2B5EF4-FFF2-40B4-BE49-F238E27FC236}">
                <a16:creationId xmlns:a16="http://schemas.microsoft.com/office/drawing/2014/main" id="{C2D282A0-2CA7-4706-A8EC-8A14768319FE}"/>
              </a:ext>
            </a:extLst>
          </p:cNvPr>
          <p:cNvSpPr/>
          <p:nvPr/>
        </p:nvSpPr>
        <p:spPr>
          <a:xfrm>
            <a:off x="235200" y="180585"/>
            <a:ext cx="7617045" cy="657970"/>
          </a:xfrm>
          <a:prstGeom prst="rect">
            <a:avLst/>
          </a:prstGeom>
          <a:solidFill>
            <a:schemeClr val="accent2">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飛沫核感染は</a:t>
            </a:r>
            <a:r>
              <a:rPr kumimoji="1" lang="ja-JP" altLang="en-US" sz="2800" dirty="0">
                <a:solidFill>
                  <a:srgbClr val="FF0000"/>
                </a:solidFill>
              </a:rPr>
              <a:t>空気感染</a:t>
            </a:r>
            <a:r>
              <a:rPr kumimoji="1" lang="ja-JP" altLang="en-US" sz="2800" dirty="0"/>
              <a:t>とも呼ばれる。</a:t>
            </a:r>
          </a:p>
        </p:txBody>
      </p:sp>
      <p:sp>
        <p:nvSpPr>
          <p:cNvPr id="18" name="矢印: 下 17">
            <a:extLst>
              <a:ext uri="{FF2B5EF4-FFF2-40B4-BE49-F238E27FC236}">
                <a16:creationId xmlns:a16="http://schemas.microsoft.com/office/drawing/2014/main" id="{6E049B0C-93DC-4AD5-B1F0-A65F4899C3C1}"/>
              </a:ext>
            </a:extLst>
          </p:cNvPr>
          <p:cNvSpPr/>
          <p:nvPr/>
        </p:nvSpPr>
        <p:spPr>
          <a:xfrm rot="19254412">
            <a:off x="3939347" y="767507"/>
            <a:ext cx="388883" cy="1870842"/>
          </a:xfrm>
          <a:prstGeom prst="downArrow">
            <a:avLst/>
          </a:prstGeom>
          <a:solidFill>
            <a:srgbClr val="FF0000"/>
          </a:solidFill>
          <a:ln>
            <a:solidFill>
              <a:srgbClr val="FFC000"/>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a:extLst>
              <a:ext uri="{FF2B5EF4-FFF2-40B4-BE49-F238E27FC236}">
                <a16:creationId xmlns:a16="http://schemas.microsoft.com/office/drawing/2014/main" id="{9604D7A0-030B-4C3D-B238-267EAABB36B5}"/>
              </a:ext>
            </a:extLst>
          </p:cNvPr>
          <p:cNvGrpSpPr/>
          <p:nvPr/>
        </p:nvGrpSpPr>
        <p:grpSpPr>
          <a:xfrm>
            <a:off x="2978143" y="2066397"/>
            <a:ext cx="5552443" cy="2881332"/>
            <a:chOff x="2978143" y="2066397"/>
            <a:chExt cx="5552443" cy="2881332"/>
          </a:xfrm>
        </p:grpSpPr>
        <p:sp>
          <p:nvSpPr>
            <p:cNvPr id="2" name="楕円 1">
              <a:extLst>
                <a:ext uri="{FF2B5EF4-FFF2-40B4-BE49-F238E27FC236}">
                  <a16:creationId xmlns:a16="http://schemas.microsoft.com/office/drawing/2014/main" id="{C0559BAC-13A3-4148-8112-49FD60348349}"/>
                </a:ext>
              </a:extLst>
            </p:cNvPr>
            <p:cNvSpPr/>
            <p:nvPr/>
          </p:nvSpPr>
          <p:spPr>
            <a:xfrm>
              <a:off x="4578127" y="2066397"/>
              <a:ext cx="2042674" cy="16314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a:extLst>
                <a:ext uri="{FF2B5EF4-FFF2-40B4-BE49-F238E27FC236}">
                  <a16:creationId xmlns:a16="http://schemas.microsoft.com/office/drawing/2014/main" id="{2FF8F9F2-8B98-4BDD-869F-D509EA15667D}"/>
                </a:ext>
              </a:extLst>
            </p:cNvPr>
            <p:cNvSpPr/>
            <p:nvPr/>
          </p:nvSpPr>
          <p:spPr>
            <a:xfrm>
              <a:off x="2978143" y="3820485"/>
              <a:ext cx="5552443" cy="1127244"/>
            </a:xfrm>
            <a:prstGeom prst="rect">
              <a:avLst/>
            </a:prstGeom>
            <a:solidFill>
              <a:schemeClr val="accent2">
                <a:lumMod val="20000"/>
                <a:lumOff val="80000"/>
              </a:schemeClr>
            </a:solidFill>
            <a:ln>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結核菌や大腸菌など四角形の形</a:t>
              </a:r>
              <a:endParaRPr kumimoji="1" lang="en-US" altLang="ja-JP" sz="2800" dirty="0"/>
            </a:p>
            <a:p>
              <a:pPr algn="ctr"/>
              <a:r>
                <a:rPr kumimoji="1" lang="ja-JP" altLang="en-US" sz="2800" dirty="0"/>
                <a:t>の細菌を</a:t>
              </a:r>
              <a:r>
                <a:rPr kumimoji="1" lang="ja-JP" altLang="en-US" sz="2800" dirty="0">
                  <a:solidFill>
                    <a:srgbClr val="FF0000"/>
                  </a:solidFill>
                </a:rPr>
                <a:t>桿菌</a:t>
              </a:r>
              <a:r>
                <a:rPr kumimoji="1" lang="ja-JP" altLang="en-US" sz="2800" dirty="0"/>
                <a:t>（かんきん）と呼ぶ。</a:t>
              </a:r>
            </a:p>
          </p:txBody>
        </p:sp>
      </p:grpSp>
      <p:grpSp>
        <p:nvGrpSpPr>
          <p:cNvPr id="23" name="グループ化 22">
            <a:extLst>
              <a:ext uri="{FF2B5EF4-FFF2-40B4-BE49-F238E27FC236}">
                <a16:creationId xmlns:a16="http://schemas.microsoft.com/office/drawing/2014/main" id="{73F519A2-4D6A-4E55-AD23-CF222894D0C9}"/>
              </a:ext>
            </a:extLst>
          </p:cNvPr>
          <p:cNvGrpSpPr/>
          <p:nvPr/>
        </p:nvGrpSpPr>
        <p:grpSpPr>
          <a:xfrm>
            <a:off x="111874" y="164027"/>
            <a:ext cx="8920252" cy="6611845"/>
            <a:chOff x="111874" y="164027"/>
            <a:chExt cx="8920252" cy="6611845"/>
          </a:xfrm>
        </p:grpSpPr>
        <p:sp>
          <p:nvSpPr>
            <p:cNvPr id="24" name="正方形/長方形 23">
              <a:extLst>
                <a:ext uri="{FF2B5EF4-FFF2-40B4-BE49-F238E27FC236}">
                  <a16:creationId xmlns:a16="http://schemas.microsoft.com/office/drawing/2014/main" id="{79774CA8-0DBA-4D55-9019-328481ED990A}"/>
                </a:ext>
              </a:extLst>
            </p:cNvPr>
            <p:cNvSpPr/>
            <p:nvPr/>
          </p:nvSpPr>
          <p:spPr>
            <a:xfrm>
              <a:off x="111874" y="164027"/>
              <a:ext cx="8920252" cy="661184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24">
              <a:extLst>
                <a:ext uri="{FF2B5EF4-FFF2-40B4-BE49-F238E27FC236}">
                  <a16:creationId xmlns:a16="http://schemas.microsoft.com/office/drawing/2014/main" id="{7816ECA6-0027-4509-A53E-BC77135ADE33}"/>
                </a:ext>
              </a:extLst>
            </p:cNvPr>
            <p:cNvGrpSpPr/>
            <p:nvPr/>
          </p:nvGrpSpPr>
          <p:grpSpPr>
            <a:xfrm>
              <a:off x="465666" y="951752"/>
              <a:ext cx="8522319" cy="4466915"/>
              <a:chOff x="465666" y="951752"/>
              <a:chExt cx="8522319" cy="4466915"/>
            </a:xfrm>
          </p:grpSpPr>
          <p:pic>
            <p:nvPicPr>
              <p:cNvPr id="26" name="図 25" descr="画面の領域">
                <a:extLst>
                  <a:ext uri="{FF2B5EF4-FFF2-40B4-BE49-F238E27FC236}">
                    <a16:creationId xmlns:a16="http://schemas.microsoft.com/office/drawing/2014/main" id="{0F2F7C1F-5F1B-4B65-9872-F5AAB54D29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6252" y="981946"/>
                <a:ext cx="3784383" cy="2285999"/>
              </a:xfrm>
              <a:prstGeom prst="rect">
                <a:avLst/>
              </a:prstGeom>
              <a:effectLst>
                <a:outerShdw blurRad="50800" dist="88900" dir="2700000" algn="tl" rotWithShape="0">
                  <a:prstClr val="black">
                    <a:alpha val="40000"/>
                  </a:prstClr>
                </a:outerShdw>
              </a:effectLst>
            </p:spPr>
          </p:pic>
          <p:pic>
            <p:nvPicPr>
              <p:cNvPr id="27" name="図 26" descr="画面の領域">
                <a:extLst>
                  <a:ext uri="{FF2B5EF4-FFF2-40B4-BE49-F238E27FC236}">
                    <a16:creationId xmlns:a16="http://schemas.microsoft.com/office/drawing/2014/main" id="{52FBC996-3F93-4EE4-AAE8-17042962C0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666" y="951752"/>
                <a:ext cx="3802770" cy="2346389"/>
              </a:xfrm>
              <a:prstGeom prst="rect">
                <a:avLst/>
              </a:prstGeom>
              <a:effectLst>
                <a:outerShdw blurRad="50800" dist="63500" dir="2700000" algn="tl" rotWithShape="0">
                  <a:prstClr val="black">
                    <a:alpha val="40000"/>
                  </a:prstClr>
                </a:outerShdw>
              </a:effectLst>
            </p:spPr>
          </p:pic>
          <p:sp>
            <p:nvSpPr>
              <p:cNvPr id="28" name="四角形: 角を丸くする 27">
                <a:extLst>
                  <a:ext uri="{FF2B5EF4-FFF2-40B4-BE49-F238E27FC236}">
                    <a16:creationId xmlns:a16="http://schemas.microsoft.com/office/drawing/2014/main" id="{F8D7E4A3-ECCB-4D1D-80E5-62F7142FC34E}"/>
                  </a:ext>
                </a:extLst>
              </p:cNvPr>
              <p:cNvSpPr/>
              <p:nvPr/>
            </p:nvSpPr>
            <p:spPr>
              <a:xfrm>
                <a:off x="465666" y="3441146"/>
                <a:ext cx="4131733" cy="556978"/>
              </a:xfrm>
              <a:prstGeom prst="roundRect">
                <a:avLst/>
              </a:prstGeom>
              <a:solidFill>
                <a:schemeClr val="accent5">
                  <a:lumMod val="20000"/>
                  <a:lumOff val="80000"/>
                </a:schemeClr>
              </a:solidFill>
              <a:ln>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dirty="0"/>
                  <a:t>グラム</a:t>
                </a:r>
                <a:r>
                  <a:rPr kumimoji="1" lang="ja-JP" altLang="en-US" sz="2400" dirty="0">
                    <a:solidFill>
                      <a:srgbClr val="FF0000"/>
                    </a:solidFill>
                  </a:rPr>
                  <a:t>陰性</a:t>
                </a:r>
                <a:r>
                  <a:rPr kumimoji="1" lang="ja-JP" altLang="en-US" sz="2400" dirty="0"/>
                  <a:t>桿菌（大腸菌など）</a:t>
                </a:r>
              </a:p>
            </p:txBody>
          </p:sp>
          <p:sp>
            <p:nvSpPr>
              <p:cNvPr id="29" name="四角形: 角を丸くする 28">
                <a:extLst>
                  <a:ext uri="{FF2B5EF4-FFF2-40B4-BE49-F238E27FC236}">
                    <a16:creationId xmlns:a16="http://schemas.microsoft.com/office/drawing/2014/main" id="{2BBF3ED8-F954-4C85-9883-929F7E9422F6}"/>
                  </a:ext>
                </a:extLst>
              </p:cNvPr>
              <p:cNvSpPr/>
              <p:nvPr/>
            </p:nvSpPr>
            <p:spPr>
              <a:xfrm>
                <a:off x="4856252" y="3441146"/>
                <a:ext cx="4131733" cy="556978"/>
              </a:xfrm>
              <a:prstGeom prst="roundRect">
                <a:avLst/>
              </a:prstGeom>
              <a:solidFill>
                <a:srgbClr val="DAEBF6"/>
              </a:solidFill>
              <a:ln>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dirty="0"/>
                  <a:t>グラム</a:t>
                </a:r>
                <a:r>
                  <a:rPr kumimoji="1" lang="ja-JP" altLang="en-US" sz="2400" dirty="0">
                    <a:solidFill>
                      <a:srgbClr val="FF0000"/>
                    </a:solidFill>
                  </a:rPr>
                  <a:t>陽性</a:t>
                </a:r>
                <a:r>
                  <a:rPr kumimoji="1" lang="ja-JP" altLang="en-US" sz="2400" dirty="0"/>
                  <a:t>桿菌（結核菌など）</a:t>
                </a:r>
              </a:p>
            </p:txBody>
          </p:sp>
          <p:sp>
            <p:nvSpPr>
              <p:cNvPr id="30" name="正方形/長方形 29">
                <a:extLst>
                  <a:ext uri="{FF2B5EF4-FFF2-40B4-BE49-F238E27FC236}">
                    <a16:creationId xmlns:a16="http://schemas.microsoft.com/office/drawing/2014/main" id="{8A2664B0-AB19-479E-B308-8B5E2A6673B1}"/>
                  </a:ext>
                </a:extLst>
              </p:cNvPr>
              <p:cNvSpPr/>
              <p:nvPr/>
            </p:nvSpPr>
            <p:spPr>
              <a:xfrm>
                <a:off x="711200" y="4284133"/>
                <a:ext cx="7721600" cy="113453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solidFill>
                      <a:srgbClr val="FF0000"/>
                    </a:solidFill>
                  </a:rPr>
                  <a:t>細胞壁の構造の違い</a:t>
                </a:r>
                <a:r>
                  <a:rPr kumimoji="1" lang="ja-JP" altLang="en-US" sz="3200" dirty="0"/>
                  <a:t>で染色が異なる</a:t>
                </a:r>
              </a:p>
            </p:txBody>
          </p:sp>
        </p:grpSp>
      </p:grpSp>
    </p:spTree>
    <p:extLst>
      <p:ext uri="{BB962C8B-B14F-4D97-AF65-F5344CB8AC3E}">
        <p14:creationId xmlns:p14="http://schemas.microsoft.com/office/powerpoint/2010/main" val="76702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4.16667E-6 -1.85185E-6 L -0.22934 -1.85185E-6 C -0.33229 -1.85185E-6 -0.45868 0.075 -0.45868 0.13611 L -0.45868 0.27246 " pathEditMode="relative" rAng="0" ptsTypes="AAAA">
                                      <p:cBhvr>
                                        <p:cTn id="6" dur="3000" fill="hold"/>
                                        <p:tgtEl>
                                          <p:spTgt spid="6"/>
                                        </p:tgtEl>
                                        <p:attrNameLst>
                                          <p:attrName>ppt_x</p:attrName>
                                          <p:attrName>ppt_y</p:attrName>
                                        </p:attrNameLst>
                                      </p:cBhvr>
                                      <p:rCtr x="-22934" y="13611"/>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22" grpId="0" animBg="1"/>
      <p:bldP spid="1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3985713-83B6-4433-9703-83BDE5DE0D01}"/>
              </a:ext>
            </a:extLst>
          </p:cNvPr>
          <p:cNvSpPr/>
          <p:nvPr/>
        </p:nvSpPr>
        <p:spPr>
          <a:xfrm>
            <a:off x="623296" y="376142"/>
            <a:ext cx="7227932" cy="601319"/>
          </a:xfrm>
          <a:prstGeom prst="rect">
            <a:avLst/>
          </a:prstGeom>
          <a:solidFill>
            <a:schemeClr val="accent1">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p>
          <a:p>
            <a:r>
              <a:rPr kumimoji="1" lang="ja-JP" altLang="en-US" sz="2800" dirty="0"/>
              <a:t>室内換気はどれくらいの頻度ですれば良い？</a:t>
            </a:r>
            <a:endParaRPr kumimoji="1" lang="en-US" altLang="ja-JP" sz="2800" dirty="0"/>
          </a:p>
          <a:p>
            <a:endParaRPr kumimoji="1" lang="ja-JP" altLang="en-US" sz="2800" dirty="0"/>
          </a:p>
        </p:txBody>
      </p:sp>
      <p:grpSp>
        <p:nvGrpSpPr>
          <p:cNvPr id="9" name="グループ化 8">
            <a:extLst>
              <a:ext uri="{FF2B5EF4-FFF2-40B4-BE49-F238E27FC236}">
                <a16:creationId xmlns:a16="http://schemas.microsoft.com/office/drawing/2014/main" id="{E2E31770-E12A-4B2B-85AF-670A7C153EDB}"/>
              </a:ext>
            </a:extLst>
          </p:cNvPr>
          <p:cNvGrpSpPr/>
          <p:nvPr/>
        </p:nvGrpSpPr>
        <p:grpSpPr>
          <a:xfrm>
            <a:off x="297883" y="1136288"/>
            <a:ext cx="7679469" cy="2195491"/>
            <a:chOff x="297883" y="1136288"/>
            <a:chExt cx="7679469" cy="2195491"/>
          </a:xfrm>
        </p:grpSpPr>
        <p:sp>
          <p:nvSpPr>
            <p:cNvPr id="3" name="正方形/長方形 2">
              <a:extLst>
                <a:ext uri="{FF2B5EF4-FFF2-40B4-BE49-F238E27FC236}">
                  <a16:creationId xmlns:a16="http://schemas.microsoft.com/office/drawing/2014/main" id="{6B2576EA-683C-4D25-A0EE-A8B1E27DEC28}"/>
                </a:ext>
              </a:extLst>
            </p:cNvPr>
            <p:cNvSpPr/>
            <p:nvPr/>
          </p:nvSpPr>
          <p:spPr>
            <a:xfrm>
              <a:off x="3237186" y="1373396"/>
              <a:ext cx="4740166" cy="657989"/>
            </a:xfrm>
            <a:prstGeom prst="rect">
              <a:avLst/>
            </a:prstGeom>
            <a:solidFill>
              <a:schemeClr val="accent4">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一人部屋なら</a:t>
              </a:r>
              <a:r>
                <a:rPr kumimoji="1" lang="en-US" altLang="ja-JP" sz="2800" dirty="0"/>
                <a:t>1</a:t>
              </a:r>
              <a:r>
                <a:rPr kumimoji="1" lang="ja-JP" altLang="en-US" sz="2800" dirty="0"/>
                <a:t>時間に</a:t>
              </a:r>
              <a:r>
                <a:rPr kumimoji="1" lang="en-US" altLang="ja-JP" sz="2800" dirty="0"/>
                <a:t>2</a:t>
              </a:r>
              <a:r>
                <a:rPr kumimoji="1" lang="ja-JP" altLang="en-US" sz="2800" dirty="0"/>
                <a:t>回程度</a:t>
              </a:r>
              <a:endParaRPr kumimoji="1" lang="en-US" altLang="ja-JP" sz="2800" dirty="0"/>
            </a:p>
          </p:txBody>
        </p:sp>
        <p:pic>
          <p:nvPicPr>
            <p:cNvPr id="5" name="図 4" descr="画面の領域">
              <a:extLst>
                <a:ext uri="{FF2B5EF4-FFF2-40B4-BE49-F238E27FC236}">
                  <a16:creationId xmlns:a16="http://schemas.microsoft.com/office/drawing/2014/main" id="{8133924C-DEAA-4E21-9FC3-EA788D613C86}"/>
                </a:ext>
              </a:extLst>
            </p:cNvPr>
            <p:cNvPicPr>
              <a:picLocks noChangeAspect="1"/>
            </p:cNvPicPr>
            <p:nvPr/>
          </p:nvPicPr>
          <p:blipFill rotWithShape="1">
            <a:blip r:embed="rId2">
              <a:extLst>
                <a:ext uri="{28A0092B-C50C-407E-A947-70E740481C1C}">
                  <a14:useLocalDpi xmlns:a14="http://schemas.microsoft.com/office/drawing/2010/main" val="0"/>
                </a:ext>
              </a:extLst>
            </a:blip>
            <a:srcRect b="18685"/>
            <a:stretch/>
          </p:blipFill>
          <p:spPr>
            <a:xfrm>
              <a:off x="297883" y="1136288"/>
              <a:ext cx="2539910" cy="2195491"/>
            </a:xfrm>
            <a:prstGeom prst="rect">
              <a:avLst/>
            </a:prstGeom>
            <a:ln w="31750">
              <a:solidFill>
                <a:schemeClr val="accent3">
                  <a:lumMod val="40000"/>
                  <a:lumOff val="60000"/>
                </a:schemeClr>
              </a:solidFill>
            </a:ln>
            <a:effectLst>
              <a:outerShdw blurRad="50800" dist="88900" dir="2700000" algn="tl" rotWithShape="0">
                <a:prstClr val="black">
                  <a:alpha val="40000"/>
                </a:prstClr>
              </a:outerShdw>
            </a:effectLst>
          </p:spPr>
        </p:pic>
      </p:grpSp>
      <p:grpSp>
        <p:nvGrpSpPr>
          <p:cNvPr id="10" name="グループ化 9">
            <a:extLst>
              <a:ext uri="{FF2B5EF4-FFF2-40B4-BE49-F238E27FC236}">
                <a16:creationId xmlns:a16="http://schemas.microsoft.com/office/drawing/2014/main" id="{A52224D8-9896-4DDE-8192-F21FDDBFEE66}"/>
              </a:ext>
            </a:extLst>
          </p:cNvPr>
          <p:cNvGrpSpPr/>
          <p:nvPr/>
        </p:nvGrpSpPr>
        <p:grpSpPr>
          <a:xfrm>
            <a:off x="297978" y="3938304"/>
            <a:ext cx="7679374" cy="2179888"/>
            <a:chOff x="297978" y="3938304"/>
            <a:chExt cx="7679374" cy="2179888"/>
          </a:xfrm>
        </p:grpSpPr>
        <p:pic>
          <p:nvPicPr>
            <p:cNvPr id="7" name="図 6" descr="画面の領域">
              <a:extLst>
                <a:ext uri="{FF2B5EF4-FFF2-40B4-BE49-F238E27FC236}">
                  <a16:creationId xmlns:a16="http://schemas.microsoft.com/office/drawing/2014/main" id="{FB3EAF82-9D22-42C3-BFE0-DB9F72D0A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978" y="3938304"/>
              <a:ext cx="2539815" cy="2179888"/>
            </a:xfrm>
            <a:prstGeom prst="rect">
              <a:avLst/>
            </a:prstGeom>
            <a:ln w="38100">
              <a:solidFill>
                <a:srgbClr val="92D050"/>
              </a:solidFill>
            </a:ln>
            <a:effectLst>
              <a:outerShdw blurRad="50800" dist="38100" dir="2700000" algn="tl" rotWithShape="0">
                <a:prstClr val="black">
                  <a:alpha val="40000"/>
                </a:prstClr>
              </a:outerShdw>
            </a:effectLst>
          </p:spPr>
        </p:pic>
        <p:sp>
          <p:nvSpPr>
            <p:cNvPr id="8" name="正方形/長方形 7">
              <a:extLst>
                <a:ext uri="{FF2B5EF4-FFF2-40B4-BE49-F238E27FC236}">
                  <a16:creationId xmlns:a16="http://schemas.microsoft.com/office/drawing/2014/main" id="{03A78306-6354-468E-B95B-A8B348C1F357}"/>
                </a:ext>
              </a:extLst>
            </p:cNvPr>
            <p:cNvSpPr/>
            <p:nvPr/>
          </p:nvSpPr>
          <p:spPr>
            <a:xfrm>
              <a:off x="3237186" y="4323506"/>
              <a:ext cx="4740166" cy="657989"/>
            </a:xfrm>
            <a:prstGeom prst="rect">
              <a:avLst/>
            </a:prstGeom>
            <a:solidFill>
              <a:schemeClr val="accent3">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4</a:t>
              </a:r>
              <a:r>
                <a:rPr kumimoji="1" lang="ja-JP" altLang="en-US" sz="2800" dirty="0"/>
                <a:t>人部屋なら</a:t>
              </a:r>
              <a:r>
                <a:rPr kumimoji="1" lang="en-US" altLang="ja-JP" sz="2800" dirty="0"/>
                <a:t>1</a:t>
              </a:r>
              <a:r>
                <a:rPr kumimoji="1" lang="ja-JP" altLang="en-US" sz="2800" dirty="0"/>
                <a:t>時間に</a:t>
              </a:r>
              <a:r>
                <a:rPr kumimoji="1" lang="en-US" altLang="ja-JP" sz="2800" dirty="0"/>
                <a:t>3</a:t>
              </a:r>
              <a:r>
                <a:rPr kumimoji="1" lang="ja-JP" altLang="en-US" sz="2800" dirty="0"/>
                <a:t>回程度</a:t>
              </a:r>
              <a:endParaRPr kumimoji="1" lang="en-US" altLang="ja-JP" sz="2800" dirty="0"/>
            </a:p>
          </p:txBody>
        </p:sp>
      </p:grpSp>
      <p:sp>
        <p:nvSpPr>
          <p:cNvPr id="11" name="正方形/長方形 10">
            <a:extLst>
              <a:ext uri="{FF2B5EF4-FFF2-40B4-BE49-F238E27FC236}">
                <a16:creationId xmlns:a16="http://schemas.microsoft.com/office/drawing/2014/main" id="{BDCBDADF-67A4-44A7-9E07-F1F91A54BD39}"/>
              </a:ext>
            </a:extLst>
          </p:cNvPr>
          <p:cNvSpPr/>
          <p:nvPr/>
        </p:nvSpPr>
        <p:spPr>
          <a:xfrm>
            <a:off x="2427889" y="3298599"/>
            <a:ext cx="6716111" cy="64571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（感染症学会インフルエンザ問答集より）</a:t>
            </a:r>
          </a:p>
        </p:txBody>
      </p:sp>
      <p:sp>
        <p:nvSpPr>
          <p:cNvPr id="12" name="正方形/長方形 11">
            <a:extLst>
              <a:ext uri="{FF2B5EF4-FFF2-40B4-BE49-F238E27FC236}">
                <a16:creationId xmlns:a16="http://schemas.microsoft.com/office/drawing/2014/main" id="{CA2F5BEA-A99C-4DBD-B316-6B5C08ABEF5F}"/>
              </a:ext>
            </a:extLst>
          </p:cNvPr>
          <p:cNvSpPr/>
          <p:nvPr/>
        </p:nvSpPr>
        <p:spPr>
          <a:xfrm>
            <a:off x="378373" y="2978140"/>
            <a:ext cx="8366234" cy="1042104"/>
          </a:xfrm>
          <a:prstGeom prst="rect">
            <a:avLst/>
          </a:prstGeom>
          <a:solidFill>
            <a:schemeClr val="accent1">
              <a:lumMod val="20000"/>
              <a:lumOff val="80000"/>
            </a:schemeClr>
          </a:solidFill>
          <a:ln w="19050"/>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p>
          <a:p>
            <a:r>
              <a:rPr kumimoji="1" lang="ja-JP" altLang="en-US" sz="2800" dirty="0"/>
              <a:t>ただし、実際には</a:t>
            </a:r>
            <a:r>
              <a:rPr kumimoji="1" lang="en-US" altLang="ja-JP" sz="2800" dirty="0"/>
              <a:t>1</a:t>
            </a:r>
            <a:r>
              <a:rPr kumimoji="1" lang="ja-JP" altLang="en-US" sz="2800" dirty="0"/>
              <a:t>時間に</a:t>
            </a:r>
            <a:r>
              <a:rPr kumimoji="1" lang="en-US" altLang="ja-JP" sz="2800" dirty="0">
                <a:solidFill>
                  <a:srgbClr val="FF0000"/>
                </a:solidFill>
              </a:rPr>
              <a:t>6</a:t>
            </a:r>
            <a:r>
              <a:rPr kumimoji="1" lang="ja-JP" altLang="en-US" sz="2800" dirty="0">
                <a:solidFill>
                  <a:srgbClr val="FF0000"/>
                </a:solidFill>
              </a:rPr>
              <a:t>回</a:t>
            </a:r>
            <a:r>
              <a:rPr kumimoji="1" lang="ja-JP" altLang="en-US" sz="2800" dirty="0"/>
              <a:t>換気しても飛沫核感染</a:t>
            </a:r>
            <a:endParaRPr kumimoji="1" lang="en-US" altLang="ja-JP" sz="2800" dirty="0"/>
          </a:p>
          <a:p>
            <a:r>
              <a:rPr kumimoji="1" lang="ja-JP" altLang="en-US" sz="2800" dirty="0"/>
              <a:t>の９０％が除去されるには</a:t>
            </a:r>
            <a:r>
              <a:rPr kumimoji="1" lang="en-US" altLang="ja-JP" sz="2800" dirty="0">
                <a:solidFill>
                  <a:srgbClr val="FF0000"/>
                </a:solidFill>
              </a:rPr>
              <a:t>20</a:t>
            </a:r>
            <a:r>
              <a:rPr kumimoji="1" lang="ja-JP" altLang="en-US" sz="2800" dirty="0">
                <a:solidFill>
                  <a:srgbClr val="FF0000"/>
                </a:solidFill>
              </a:rPr>
              <a:t>分</a:t>
            </a:r>
            <a:r>
              <a:rPr kumimoji="1" lang="ja-JP" altLang="en-US" sz="2800" dirty="0"/>
              <a:t>かかる。</a:t>
            </a:r>
            <a:endParaRPr kumimoji="1" lang="en-US" altLang="ja-JP" sz="2800" dirty="0"/>
          </a:p>
          <a:p>
            <a:endParaRPr kumimoji="1" lang="ja-JP" altLang="en-US" sz="2800" dirty="0"/>
          </a:p>
        </p:txBody>
      </p:sp>
    </p:spTree>
    <p:extLst>
      <p:ext uri="{BB962C8B-B14F-4D97-AF65-F5344CB8AC3E}">
        <p14:creationId xmlns:p14="http://schemas.microsoft.com/office/powerpoint/2010/main" val="57109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57FB233-F5D5-4F9B-AAF1-6B64B1158F22}"/>
              </a:ext>
            </a:extLst>
          </p:cNvPr>
          <p:cNvPicPr>
            <a:picLocks noChangeAspect="1"/>
          </p:cNvPicPr>
          <p:nvPr/>
        </p:nvPicPr>
        <p:blipFill rotWithShape="1">
          <a:blip r:embed="rId2">
            <a:extLst>
              <a:ext uri="{28A0092B-C50C-407E-A947-70E740481C1C}">
                <a14:useLocalDpi xmlns:a14="http://schemas.microsoft.com/office/drawing/2010/main" val="0"/>
              </a:ext>
            </a:extLst>
          </a:blip>
          <a:srcRect l="2063" b="2618"/>
          <a:stretch/>
        </p:blipFill>
        <p:spPr>
          <a:xfrm>
            <a:off x="212435" y="1305384"/>
            <a:ext cx="7808953" cy="5255955"/>
          </a:xfrm>
          <a:prstGeom prst="rect">
            <a:avLst/>
          </a:prstGeom>
          <a:ln w="34925">
            <a:solidFill>
              <a:schemeClr val="accent2">
                <a:lumMod val="50000"/>
              </a:schemeClr>
            </a:solidFill>
          </a:ln>
          <a:effectLst>
            <a:outerShdw blurRad="50800" dist="127000" dir="2700000" algn="tl" rotWithShape="0">
              <a:prstClr val="black">
                <a:alpha val="40000"/>
              </a:prstClr>
            </a:outerShdw>
          </a:effectLst>
        </p:spPr>
      </p:pic>
      <p:sp>
        <p:nvSpPr>
          <p:cNvPr id="4" name="星: 32 pt 3">
            <a:extLst>
              <a:ext uri="{FF2B5EF4-FFF2-40B4-BE49-F238E27FC236}">
                <a16:creationId xmlns:a16="http://schemas.microsoft.com/office/drawing/2014/main" id="{130DA3C3-4DD2-41AF-A596-194E2C9BED68}"/>
              </a:ext>
            </a:extLst>
          </p:cNvPr>
          <p:cNvSpPr/>
          <p:nvPr/>
        </p:nvSpPr>
        <p:spPr>
          <a:xfrm>
            <a:off x="4622176" y="5790636"/>
            <a:ext cx="910813" cy="735112"/>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星: 32 pt 8">
            <a:extLst>
              <a:ext uri="{FF2B5EF4-FFF2-40B4-BE49-F238E27FC236}">
                <a16:creationId xmlns:a16="http://schemas.microsoft.com/office/drawing/2014/main" id="{A34433A8-F509-43C1-A118-7A0C56124211}"/>
              </a:ext>
            </a:extLst>
          </p:cNvPr>
          <p:cNvSpPr/>
          <p:nvPr/>
        </p:nvSpPr>
        <p:spPr>
          <a:xfrm>
            <a:off x="3422568" y="1360216"/>
            <a:ext cx="910813" cy="735112"/>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矢印: 上カーブ 9">
            <a:extLst>
              <a:ext uri="{FF2B5EF4-FFF2-40B4-BE49-F238E27FC236}">
                <a16:creationId xmlns:a16="http://schemas.microsoft.com/office/drawing/2014/main" id="{ADB75792-9DE5-4F9E-88B7-5FA4415EBEEC}"/>
              </a:ext>
            </a:extLst>
          </p:cNvPr>
          <p:cNvSpPr/>
          <p:nvPr/>
        </p:nvSpPr>
        <p:spPr>
          <a:xfrm rot="11118892" flipH="1">
            <a:off x="2123977" y="1244388"/>
            <a:ext cx="740489" cy="480066"/>
          </a:xfrm>
          <a:prstGeom prst="curvedUpArrow">
            <a:avLst/>
          </a:prstGeom>
          <a:solidFill>
            <a:srgbClr val="FF0000"/>
          </a:solidFill>
          <a:ln>
            <a:solidFill>
              <a:schemeClr val="bg1"/>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矢印: 上カーブ 10">
            <a:extLst>
              <a:ext uri="{FF2B5EF4-FFF2-40B4-BE49-F238E27FC236}">
                <a16:creationId xmlns:a16="http://schemas.microsoft.com/office/drawing/2014/main" id="{DB3046F7-A354-40DB-8487-5DB774827933}"/>
              </a:ext>
            </a:extLst>
          </p:cNvPr>
          <p:cNvSpPr/>
          <p:nvPr/>
        </p:nvSpPr>
        <p:spPr>
          <a:xfrm flipH="1">
            <a:off x="2066986" y="1851977"/>
            <a:ext cx="762000" cy="486703"/>
          </a:xfrm>
          <a:prstGeom prst="curvedUpArrow">
            <a:avLst/>
          </a:prstGeom>
          <a:solidFill>
            <a:srgbClr val="FF0000"/>
          </a:solidFill>
          <a:ln>
            <a:solidFill>
              <a:schemeClr val="bg1"/>
            </a:solidFill>
          </a:ln>
          <a:effectLst>
            <a:outerShdw blurRad="508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矢印: 上 12">
            <a:extLst>
              <a:ext uri="{FF2B5EF4-FFF2-40B4-BE49-F238E27FC236}">
                <a16:creationId xmlns:a16="http://schemas.microsoft.com/office/drawing/2014/main" id="{565BFB1D-DC27-4FAD-B9FF-84225C429212}"/>
              </a:ext>
            </a:extLst>
          </p:cNvPr>
          <p:cNvSpPr/>
          <p:nvPr/>
        </p:nvSpPr>
        <p:spPr>
          <a:xfrm rot="18625182">
            <a:off x="5073837" y="3974855"/>
            <a:ext cx="762000" cy="2297134"/>
          </a:xfrm>
          <a:prstGeom prst="upArrow">
            <a:avLst/>
          </a:prstGeom>
          <a:solidFill>
            <a:schemeClr val="tx2"/>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正方形/長方形 1">
            <a:extLst>
              <a:ext uri="{FF2B5EF4-FFF2-40B4-BE49-F238E27FC236}">
                <a16:creationId xmlns:a16="http://schemas.microsoft.com/office/drawing/2014/main" id="{781B310B-0A03-4DD6-89F1-E7E0D19C320F}"/>
              </a:ext>
            </a:extLst>
          </p:cNvPr>
          <p:cNvSpPr/>
          <p:nvPr/>
        </p:nvSpPr>
        <p:spPr>
          <a:xfrm rot="2519226">
            <a:off x="4941454" y="4228902"/>
            <a:ext cx="2456873" cy="81280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空気の流れ</a:t>
            </a:r>
          </a:p>
        </p:txBody>
      </p:sp>
      <p:sp>
        <p:nvSpPr>
          <p:cNvPr id="3" name="正方形/長方形 2">
            <a:extLst>
              <a:ext uri="{FF2B5EF4-FFF2-40B4-BE49-F238E27FC236}">
                <a16:creationId xmlns:a16="http://schemas.microsoft.com/office/drawing/2014/main" id="{65DE504E-E61B-4C26-AE86-4C54F8F286F8}"/>
              </a:ext>
            </a:extLst>
          </p:cNvPr>
          <p:cNvSpPr/>
          <p:nvPr/>
        </p:nvSpPr>
        <p:spPr>
          <a:xfrm>
            <a:off x="110836" y="233362"/>
            <a:ext cx="8802255" cy="634767"/>
          </a:xfrm>
          <a:prstGeom prst="rect">
            <a:avLst/>
          </a:prstGeom>
          <a:solidFill>
            <a:schemeClr val="accent1">
              <a:lumMod val="20000"/>
              <a:lumOff val="80000"/>
            </a:schemeClr>
          </a:solidFill>
          <a:ln>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天井部分などは</a:t>
            </a:r>
            <a:r>
              <a:rPr kumimoji="1" lang="ja-JP" altLang="en-US" sz="2800" dirty="0">
                <a:solidFill>
                  <a:srgbClr val="FF0000"/>
                </a:solidFill>
              </a:rPr>
              <a:t>乱流</a:t>
            </a:r>
            <a:r>
              <a:rPr kumimoji="1" lang="ja-JP" altLang="en-US" sz="2800" dirty="0"/>
              <a:t>が発生して十分な換気が出来にくい</a:t>
            </a:r>
          </a:p>
        </p:txBody>
      </p:sp>
    </p:spTree>
    <p:extLst>
      <p:ext uri="{BB962C8B-B14F-4D97-AF65-F5344CB8AC3E}">
        <p14:creationId xmlns:p14="http://schemas.microsoft.com/office/powerpoint/2010/main" val="340554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accel="50000" decel="50000" fill="hold" grpId="0" nodeType="withEffect">
                                  <p:stCondLst>
                                    <p:cond delay="0"/>
                                  </p:stCondLst>
                                  <p:childTnLst>
                                    <p:animMotion origin="layout" path="M 1.66667E-6 3.33333E-6 L -0.19601 -0.25348 " pathEditMode="relative" rAng="0" ptsTypes="AA">
                                      <p:cBhvr>
                                        <p:cTn id="12" dur="2100" fill="hold"/>
                                        <p:tgtEl>
                                          <p:spTgt spid="4"/>
                                        </p:tgtEl>
                                        <p:attrNameLst>
                                          <p:attrName>ppt_x</p:attrName>
                                          <p:attrName>ppt_y</p:attrName>
                                        </p:attrNameLst>
                                      </p:cBhvr>
                                      <p:rCtr x="-9809" y="-12685"/>
                                    </p:animMotion>
                                  </p:childTnLst>
                                </p:cTn>
                              </p:par>
                            </p:childTnLst>
                          </p:cTn>
                        </p:par>
                        <p:par>
                          <p:cTn id="13" fill="hold">
                            <p:stCondLst>
                              <p:cond delay="2100"/>
                            </p:stCondLst>
                            <p:childTnLst>
                              <p:par>
                                <p:cTn id="14" presetID="53" presetClass="exit" presetSubtype="32" fill="hold" grpId="1" nodeType="afterEffect">
                                  <p:stCondLst>
                                    <p:cond delay="0"/>
                                  </p:stCondLst>
                                  <p:childTnLst>
                                    <p:anim calcmode="lin" valueType="num">
                                      <p:cBhvr>
                                        <p:cTn id="15" dur="500"/>
                                        <p:tgtEl>
                                          <p:spTgt spid="4"/>
                                        </p:tgtEl>
                                        <p:attrNameLst>
                                          <p:attrName>ppt_w</p:attrName>
                                        </p:attrNameLst>
                                      </p:cBhvr>
                                      <p:tavLst>
                                        <p:tav tm="0">
                                          <p:val>
                                            <p:strVal val="ppt_w"/>
                                          </p:val>
                                        </p:tav>
                                        <p:tav tm="100000">
                                          <p:val>
                                            <p:fltVal val="0"/>
                                          </p:val>
                                        </p:tav>
                                      </p:tavLst>
                                    </p:anim>
                                    <p:anim calcmode="lin" valueType="num">
                                      <p:cBhvr>
                                        <p:cTn id="16" dur="500"/>
                                        <p:tgtEl>
                                          <p:spTgt spid="4"/>
                                        </p:tgtEl>
                                        <p:attrNameLst>
                                          <p:attrName>ppt_h</p:attrName>
                                        </p:attrNameLst>
                                      </p:cBhvr>
                                      <p:tavLst>
                                        <p:tav tm="0">
                                          <p:val>
                                            <p:strVal val="ppt_h"/>
                                          </p:val>
                                        </p:tav>
                                        <p:tav tm="100000">
                                          <p:val>
                                            <p:fltVal val="0"/>
                                          </p:val>
                                        </p:tav>
                                      </p:tavLst>
                                    </p:anim>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500"/>
                            </p:stCondLst>
                            <p:childTnLst>
                              <p:par>
                                <p:cTn id="25" presetID="22" presetClass="entr" presetSubtype="2"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right)">
                                      <p:cBhvr>
                                        <p:cTn id="27" dur="1000"/>
                                        <p:tgtEl>
                                          <p:spTgt spid="11"/>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1000"/>
                                        <p:tgtEl>
                                          <p:spTgt spid="10"/>
                                        </p:tgtEl>
                                      </p:cBhvr>
                                    </p:animEffect>
                                  </p:childTnLst>
                                </p:cTn>
                              </p:par>
                            </p:childTnLst>
                          </p:cTn>
                        </p:par>
                        <p:par>
                          <p:cTn id="32" fill="hold">
                            <p:stCondLst>
                              <p:cond delay="2500"/>
                            </p:stCondLst>
                            <p:childTnLst>
                              <p:par>
                                <p:cTn id="33" presetID="0" presetClass="path" presetSubtype="0" accel="50000" decel="50000" fill="hold" grpId="1" nodeType="afterEffect">
                                  <p:stCondLst>
                                    <p:cond delay="0"/>
                                  </p:stCondLst>
                                  <p:childTnLst>
                                    <p:animMotion origin="layout" path="M -0.00937 0.01296 L -0.02882 0.0463 L -0.06771 0.09584 L -0.11875 0.09445 L -0.12326 0.03403 L -0.10486 -0.01157 L -0.05486 -0.02639 L -0.02048 0.00926 L -0.02048 0.00949 " pathEditMode="relative" rAng="0" ptsTypes="AAAAAAAAA">
                                      <p:cBhvr>
                                        <p:cTn id="34" dur="3000" fill="hold"/>
                                        <p:tgtEl>
                                          <p:spTgt spid="9"/>
                                        </p:tgtEl>
                                        <p:attrNameLst>
                                          <p:attrName>ppt_x</p:attrName>
                                          <p:attrName>ppt_y</p:attrName>
                                        </p:attrNameLst>
                                      </p:cBhvr>
                                      <p:rCtr x="-5694" y="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animBg="1"/>
      <p:bldP spid="9" grpId="1" animBg="1"/>
      <p:bldP spid="10" grpId="0" animBg="1"/>
      <p:bldP spid="11" grpId="0" animBg="1"/>
      <p:bldP spid="13"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3295E8F1-7796-4B26-8736-EC2C7955ADB2}"/>
              </a:ext>
            </a:extLst>
          </p:cNvPr>
          <p:cNvSpPr/>
          <p:nvPr/>
        </p:nvSpPr>
        <p:spPr>
          <a:xfrm>
            <a:off x="541868" y="110067"/>
            <a:ext cx="6645741" cy="668867"/>
          </a:xfrm>
          <a:prstGeom prst="rect">
            <a:avLst/>
          </a:prstGeom>
          <a:solidFill>
            <a:schemeClr val="accent1">
              <a:lumMod val="20000"/>
              <a:lumOff val="80000"/>
            </a:schemeClr>
          </a:solidFill>
          <a:ln w="28575">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インフルエンザウイルスの構造について</a:t>
            </a:r>
          </a:p>
        </p:txBody>
      </p:sp>
      <p:pic>
        <p:nvPicPr>
          <p:cNvPr id="15" name="図 14" descr="画面の領域">
            <a:extLst>
              <a:ext uri="{FF2B5EF4-FFF2-40B4-BE49-F238E27FC236}">
                <a16:creationId xmlns:a16="http://schemas.microsoft.com/office/drawing/2014/main" id="{1BF0E9CB-2E2B-461D-87BA-69C30B3F20A1}"/>
              </a:ext>
            </a:extLst>
          </p:cNvPr>
          <p:cNvPicPr>
            <a:picLocks noChangeAspect="1"/>
          </p:cNvPicPr>
          <p:nvPr/>
        </p:nvPicPr>
        <p:blipFill rotWithShape="1">
          <a:blip r:embed="rId2">
            <a:extLst>
              <a:ext uri="{28A0092B-C50C-407E-A947-70E740481C1C}">
                <a14:useLocalDpi xmlns:a14="http://schemas.microsoft.com/office/drawing/2010/main" val="0"/>
              </a:ext>
            </a:extLst>
          </a:blip>
          <a:srcRect l="26261" t="23102" r="45332" b="41391"/>
          <a:stretch/>
        </p:blipFill>
        <p:spPr>
          <a:xfrm>
            <a:off x="498428" y="2006647"/>
            <a:ext cx="3572932" cy="3978369"/>
          </a:xfrm>
          <a:prstGeom prst="rect">
            <a:avLst/>
          </a:prstGeom>
          <a:ln w="41275">
            <a:solidFill>
              <a:srgbClr val="00B0F0"/>
            </a:solidFill>
          </a:ln>
          <a:effectLst>
            <a:outerShdw blurRad="50800" dist="88900" dir="2700000" algn="tl" rotWithShape="0">
              <a:prstClr val="black">
                <a:alpha val="40000"/>
              </a:prstClr>
            </a:outerShdw>
          </a:effectLst>
        </p:spPr>
      </p:pic>
      <p:sp>
        <p:nvSpPr>
          <p:cNvPr id="16" name="四角形: 角を丸くする 15">
            <a:extLst>
              <a:ext uri="{FF2B5EF4-FFF2-40B4-BE49-F238E27FC236}">
                <a16:creationId xmlns:a16="http://schemas.microsoft.com/office/drawing/2014/main" id="{6421AAC9-4925-42C1-9B62-48E43ACDED6B}"/>
              </a:ext>
            </a:extLst>
          </p:cNvPr>
          <p:cNvSpPr/>
          <p:nvPr/>
        </p:nvSpPr>
        <p:spPr>
          <a:xfrm>
            <a:off x="299597" y="993033"/>
            <a:ext cx="7496346" cy="583232"/>
          </a:xfrm>
          <a:prstGeom prst="roundRect">
            <a:avLst/>
          </a:prstGeom>
          <a:solidFill>
            <a:schemeClr val="accent4">
              <a:lumMod val="20000"/>
              <a:lumOff val="80000"/>
            </a:schemeClr>
          </a:solidFill>
          <a:ln w="28575">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ウイルスは球状で表面には沢山の</a:t>
            </a:r>
            <a:r>
              <a:rPr kumimoji="1" lang="ja-JP" altLang="en-US" sz="2400" dirty="0">
                <a:solidFill>
                  <a:srgbClr val="FF0000"/>
                </a:solidFill>
              </a:rPr>
              <a:t>とげ（</a:t>
            </a:r>
            <a:r>
              <a:rPr kumimoji="1" lang="ja-JP" altLang="en-US" sz="2800" dirty="0">
                <a:solidFill>
                  <a:srgbClr val="FF0000"/>
                </a:solidFill>
              </a:rPr>
              <a:t>突起</a:t>
            </a:r>
            <a:r>
              <a:rPr kumimoji="1" lang="ja-JP" altLang="en-US" sz="2400" dirty="0">
                <a:solidFill>
                  <a:srgbClr val="FF0000"/>
                </a:solidFill>
              </a:rPr>
              <a:t>）</a:t>
            </a:r>
            <a:r>
              <a:rPr kumimoji="1" lang="ja-JP" altLang="en-US" sz="2400" dirty="0">
                <a:solidFill>
                  <a:schemeClr val="tx1"/>
                </a:solidFill>
              </a:rPr>
              <a:t>がある。</a:t>
            </a:r>
          </a:p>
        </p:txBody>
      </p:sp>
      <p:pic>
        <p:nvPicPr>
          <p:cNvPr id="14" name="図 13" descr="画面の領域">
            <a:extLst>
              <a:ext uri="{FF2B5EF4-FFF2-40B4-BE49-F238E27FC236}">
                <a16:creationId xmlns:a16="http://schemas.microsoft.com/office/drawing/2014/main" id="{E9339BB7-C12A-4B5F-AA33-982D6A514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639" y="1951657"/>
            <a:ext cx="4324767" cy="4069964"/>
          </a:xfrm>
          <a:prstGeom prst="rect">
            <a:avLst/>
          </a:prstGeom>
          <a:ln w="38100">
            <a:solidFill>
              <a:schemeClr val="accent3">
                <a:lumMod val="50000"/>
              </a:schemeClr>
            </a:solidFill>
          </a:ln>
          <a:effectLst>
            <a:outerShdw blurRad="50800" dist="76200" dir="2700000" algn="tl" rotWithShape="0">
              <a:prstClr val="black">
                <a:alpha val="40000"/>
              </a:prstClr>
            </a:outerShdw>
          </a:effectLst>
        </p:spPr>
      </p:pic>
      <p:sp>
        <p:nvSpPr>
          <p:cNvPr id="17" name="矢印: 下 16">
            <a:extLst>
              <a:ext uri="{FF2B5EF4-FFF2-40B4-BE49-F238E27FC236}">
                <a16:creationId xmlns:a16="http://schemas.microsoft.com/office/drawing/2014/main" id="{720B9625-17A6-4B48-A7AB-DCD4A6706B03}"/>
              </a:ext>
            </a:extLst>
          </p:cNvPr>
          <p:cNvSpPr/>
          <p:nvPr/>
        </p:nvSpPr>
        <p:spPr>
          <a:xfrm rot="3312297">
            <a:off x="4266749" y="1529103"/>
            <a:ext cx="703682" cy="1527237"/>
          </a:xfrm>
          <a:prstGeom prst="downArrow">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0EECF288-02D7-4749-9167-A0FF974A3027}"/>
              </a:ext>
            </a:extLst>
          </p:cNvPr>
          <p:cNvPicPr>
            <a:picLocks noChangeAspect="1"/>
          </p:cNvPicPr>
          <p:nvPr/>
        </p:nvPicPr>
        <p:blipFill rotWithShape="1">
          <a:blip r:embed="rId4">
            <a:extLst>
              <a:ext uri="{28A0092B-C50C-407E-A947-70E740481C1C}">
                <a14:useLocalDpi xmlns:a14="http://schemas.microsoft.com/office/drawing/2010/main" val="0"/>
              </a:ext>
            </a:extLst>
          </a:blip>
          <a:srcRect l="14576" r="16304" b="12331"/>
          <a:stretch/>
        </p:blipFill>
        <p:spPr>
          <a:xfrm>
            <a:off x="421820" y="1734574"/>
            <a:ext cx="5040439" cy="5030218"/>
          </a:xfrm>
          <a:prstGeom prst="rect">
            <a:avLst/>
          </a:prstGeom>
          <a:effectLst>
            <a:outerShdw blurRad="50800" dist="127000" dir="2700000" algn="tl" rotWithShape="0">
              <a:prstClr val="black">
                <a:alpha val="40000"/>
              </a:prstClr>
            </a:outerShdw>
          </a:effectLst>
        </p:spPr>
      </p:pic>
      <p:sp>
        <p:nvSpPr>
          <p:cNvPr id="18" name="四角形: 角を丸くする 17">
            <a:extLst>
              <a:ext uri="{FF2B5EF4-FFF2-40B4-BE49-F238E27FC236}">
                <a16:creationId xmlns:a16="http://schemas.microsoft.com/office/drawing/2014/main" id="{E2FD3F01-0C0A-40EC-9065-34455B974E7E}"/>
              </a:ext>
            </a:extLst>
          </p:cNvPr>
          <p:cNvSpPr/>
          <p:nvPr/>
        </p:nvSpPr>
        <p:spPr>
          <a:xfrm>
            <a:off x="276007" y="909425"/>
            <a:ext cx="7519936" cy="623394"/>
          </a:xfrm>
          <a:prstGeom prst="roundRect">
            <a:avLst/>
          </a:prstGeom>
          <a:solidFill>
            <a:schemeClr val="accent4">
              <a:lumMod val="20000"/>
              <a:lumOff val="80000"/>
            </a:schemeClr>
          </a:solidFill>
          <a:ln w="19050">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rgbClr val="FF0000"/>
                </a:solidFill>
              </a:rPr>
              <a:t>とげ（</a:t>
            </a:r>
            <a:r>
              <a:rPr kumimoji="1" lang="ja-JP" altLang="en-US" sz="3200" dirty="0">
                <a:solidFill>
                  <a:srgbClr val="FF0000"/>
                </a:solidFill>
              </a:rPr>
              <a:t>突起</a:t>
            </a:r>
            <a:r>
              <a:rPr kumimoji="1" lang="ja-JP" altLang="en-US" sz="2800" dirty="0">
                <a:solidFill>
                  <a:srgbClr val="FF0000"/>
                </a:solidFill>
              </a:rPr>
              <a:t>）</a:t>
            </a:r>
            <a:r>
              <a:rPr kumimoji="1" lang="ja-JP" altLang="en-US" sz="2800" dirty="0">
                <a:solidFill>
                  <a:schemeClr val="tx1"/>
                </a:solidFill>
              </a:rPr>
              <a:t>は</a:t>
            </a:r>
            <a:r>
              <a:rPr kumimoji="1" lang="en-US" altLang="ja-JP" sz="2800" dirty="0">
                <a:solidFill>
                  <a:schemeClr val="tx1"/>
                </a:solidFill>
              </a:rPr>
              <a:t>2</a:t>
            </a:r>
            <a:r>
              <a:rPr kumimoji="1" lang="ja-JP" altLang="en-US" sz="2800" dirty="0">
                <a:solidFill>
                  <a:schemeClr val="tx1"/>
                </a:solidFill>
              </a:rPr>
              <a:t>種類ある</a:t>
            </a:r>
          </a:p>
        </p:txBody>
      </p:sp>
      <p:grpSp>
        <p:nvGrpSpPr>
          <p:cNvPr id="21" name="グループ化 20">
            <a:extLst>
              <a:ext uri="{FF2B5EF4-FFF2-40B4-BE49-F238E27FC236}">
                <a16:creationId xmlns:a16="http://schemas.microsoft.com/office/drawing/2014/main" id="{005221CF-C9DD-4037-BD39-03ECAC1DE898}"/>
              </a:ext>
            </a:extLst>
          </p:cNvPr>
          <p:cNvGrpSpPr/>
          <p:nvPr/>
        </p:nvGrpSpPr>
        <p:grpSpPr>
          <a:xfrm>
            <a:off x="4151908" y="1871964"/>
            <a:ext cx="871001" cy="1570620"/>
            <a:chOff x="4151908" y="1797823"/>
            <a:chExt cx="871001" cy="1644761"/>
          </a:xfrm>
        </p:grpSpPr>
        <p:sp>
          <p:nvSpPr>
            <p:cNvPr id="19" name="矢印: 下 18">
              <a:extLst>
                <a:ext uri="{FF2B5EF4-FFF2-40B4-BE49-F238E27FC236}">
                  <a16:creationId xmlns:a16="http://schemas.microsoft.com/office/drawing/2014/main" id="{AC45C186-3BAC-4E69-AD48-51E1F8003515}"/>
                </a:ext>
              </a:extLst>
            </p:cNvPr>
            <p:cNvSpPr/>
            <p:nvPr/>
          </p:nvSpPr>
          <p:spPr>
            <a:xfrm rot="1176748">
              <a:off x="4151908" y="1797823"/>
              <a:ext cx="413777" cy="724685"/>
            </a:xfrm>
            <a:prstGeom prst="downArrow">
              <a:avLst/>
            </a:prstGeom>
            <a:solidFill>
              <a:srgbClr val="FFFF00"/>
            </a:solidFill>
            <a:ln>
              <a:solidFill>
                <a:schemeClr val="bg1"/>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下 19">
              <a:extLst>
                <a:ext uri="{FF2B5EF4-FFF2-40B4-BE49-F238E27FC236}">
                  <a16:creationId xmlns:a16="http://schemas.microsoft.com/office/drawing/2014/main" id="{BDF3B365-BD8B-45B3-BA55-05DBE1F08A66}"/>
                </a:ext>
              </a:extLst>
            </p:cNvPr>
            <p:cNvSpPr/>
            <p:nvPr/>
          </p:nvSpPr>
          <p:spPr>
            <a:xfrm rot="21133489">
              <a:off x="4649331" y="1856352"/>
              <a:ext cx="373578" cy="1586232"/>
            </a:xfrm>
            <a:prstGeom prst="downArrow">
              <a:avLst/>
            </a:prstGeom>
            <a:solidFill>
              <a:srgbClr val="FFFF00"/>
            </a:solidFill>
            <a:ln>
              <a:solidFill>
                <a:schemeClr val="bg1"/>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楕円 21">
            <a:extLst>
              <a:ext uri="{FF2B5EF4-FFF2-40B4-BE49-F238E27FC236}">
                <a16:creationId xmlns:a16="http://schemas.microsoft.com/office/drawing/2014/main" id="{D00CB138-0875-4C83-BE18-8888BD9DA125}"/>
              </a:ext>
            </a:extLst>
          </p:cNvPr>
          <p:cNvSpPr/>
          <p:nvPr/>
        </p:nvSpPr>
        <p:spPr>
          <a:xfrm>
            <a:off x="1615760" y="3554992"/>
            <a:ext cx="2927989" cy="2307242"/>
          </a:xfrm>
          <a:prstGeom prst="ellipse">
            <a:avLst/>
          </a:prstGeom>
          <a:noFill/>
          <a:ln w="76200">
            <a:solidFill>
              <a:srgbClr val="FFFF00"/>
            </a:solidFill>
            <a:prstDash val="sysDash"/>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90205BF7-0C82-4EA3-A102-9D7B16AD69B9}"/>
              </a:ext>
            </a:extLst>
          </p:cNvPr>
          <p:cNvSpPr/>
          <p:nvPr/>
        </p:nvSpPr>
        <p:spPr>
          <a:xfrm>
            <a:off x="1031909" y="1801422"/>
            <a:ext cx="7275827" cy="1470761"/>
          </a:xfrm>
          <a:prstGeom prst="roundRect">
            <a:avLst/>
          </a:prstGeom>
          <a:solidFill>
            <a:schemeClr val="accent4">
              <a:lumMod val="20000"/>
              <a:lumOff val="80000"/>
            </a:schemeClr>
          </a:solidFill>
          <a:ln w="28575">
            <a:solidFill>
              <a:schemeClr val="accent4">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ウイルス内部には遺伝子が入った</a:t>
            </a:r>
            <a:r>
              <a:rPr kumimoji="1" lang="en-US" altLang="ja-JP" sz="3200" dirty="0">
                <a:solidFill>
                  <a:srgbClr val="FF0000"/>
                </a:solidFill>
              </a:rPr>
              <a:t>8</a:t>
            </a:r>
            <a:r>
              <a:rPr kumimoji="1" lang="ja-JP" altLang="en-US" sz="3200" dirty="0">
                <a:solidFill>
                  <a:srgbClr val="FF0000"/>
                </a:solidFill>
              </a:rPr>
              <a:t>個</a:t>
            </a:r>
            <a:r>
              <a:rPr kumimoji="1" lang="ja-JP" altLang="en-US" sz="3200" dirty="0"/>
              <a:t>の</a:t>
            </a:r>
            <a:endParaRPr kumimoji="1" lang="en-US" altLang="ja-JP" sz="3200" dirty="0"/>
          </a:p>
          <a:p>
            <a:r>
              <a:rPr kumimoji="1" lang="en-US" altLang="ja-JP" sz="3200" dirty="0">
                <a:solidFill>
                  <a:srgbClr val="FF0000"/>
                </a:solidFill>
              </a:rPr>
              <a:t>RNA</a:t>
            </a:r>
            <a:r>
              <a:rPr kumimoji="1" lang="ja-JP" altLang="en-US" sz="3200" dirty="0">
                <a:solidFill>
                  <a:srgbClr val="FF0000"/>
                </a:solidFill>
              </a:rPr>
              <a:t>（リボ核酸）</a:t>
            </a:r>
            <a:r>
              <a:rPr kumimoji="1" lang="ja-JP" altLang="en-US" sz="3200" dirty="0"/>
              <a:t>がある</a:t>
            </a:r>
          </a:p>
        </p:txBody>
      </p:sp>
      <p:sp>
        <p:nvSpPr>
          <p:cNvPr id="25" name="四角形: 角を丸くする 24">
            <a:extLst>
              <a:ext uri="{FF2B5EF4-FFF2-40B4-BE49-F238E27FC236}">
                <a16:creationId xmlns:a16="http://schemas.microsoft.com/office/drawing/2014/main" id="{B2DA34A3-5D26-45F5-8750-4A47B68BF945}"/>
              </a:ext>
            </a:extLst>
          </p:cNvPr>
          <p:cNvSpPr/>
          <p:nvPr/>
        </p:nvSpPr>
        <p:spPr>
          <a:xfrm>
            <a:off x="1031908" y="1777140"/>
            <a:ext cx="7275827" cy="1470761"/>
          </a:xfrm>
          <a:prstGeom prst="roundRect">
            <a:avLst/>
          </a:prstGeom>
          <a:solidFill>
            <a:schemeClr val="accent1">
              <a:lumMod val="20000"/>
              <a:lumOff val="80000"/>
            </a:schemeClr>
          </a:solidFill>
          <a:ln w="19050">
            <a:solidFill>
              <a:schemeClr val="accent4">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3200" dirty="0"/>
              <a:t>RNA</a:t>
            </a:r>
            <a:r>
              <a:rPr kumimoji="1" lang="ja-JP" altLang="en-US" sz="3200" dirty="0"/>
              <a:t>（リボ核酸）の遺伝子は</a:t>
            </a:r>
            <a:r>
              <a:rPr kumimoji="1" lang="ja-JP" altLang="en-US" sz="3200" dirty="0">
                <a:solidFill>
                  <a:srgbClr val="FF0000"/>
                </a:solidFill>
              </a:rPr>
              <a:t>ウイルスを</a:t>
            </a:r>
            <a:endParaRPr kumimoji="1" lang="en-US" altLang="ja-JP" sz="3200" dirty="0">
              <a:solidFill>
                <a:srgbClr val="FF0000"/>
              </a:solidFill>
            </a:endParaRPr>
          </a:p>
          <a:p>
            <a:r>
              <a:rPr kumimoji="1" lang="ja-JP" altLang="en-US" sz="3200" dirty="0">
                <a:solidFill>
                  <a:srgbClr val="FF0000"/>
                </a:solidFill>
              </a:rPr>
              <a:t>増殖</a:t>
            </a:r>
            <a:r>
              <a:rPr kumimoji="1" lang="ja-JP" altLang="en-US" sz="3200" dirty="0"/>
              <a:t>させるために必要。</a:t>
            </a:r>
          </a:p>
        </p:txBody>
      </p:sp>
      <p:sp>
        <p:nvSpPr>
          <p:cNvPr id="24" name="矢印: 下 23">
            <a:extLst>
              <a:ext uri="{FF2B5EF4-FFF2-40B4-BE49-F238E27FC236}">
                <a16:creationId xmlns:a16="http://schemas.microsoft.com/office/drawing/2014/main" id="{C32320AE-B81D-49D5-9B8F-FDCC8D10AE9D}"/>
              </a:ext>
            </a:extLst>
          </p:cNvPr>
          <p:cNvSpPr/>
          <p:nvPr/>
        </p:nvSpPr>
        <p:spPr>
          <a:xfrm rot="3043510">
            <a:off x="3779103" y="3153272"/>
            <a:ext cx="510362" cy="1383635"/>
          </a:xfrm>
          <a:prstGeom prst="downArrow">
            <a:avLst/>
          </a:prstGeom>
          <a:solidFill>
            <a:srgbClr val="FF0000"/>
          </a:solidFill>
          <a:ln>
            <a:solidFill>
              <a:schemeClr val="bg1"/>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9547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right)">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animBg="1"/>
      <p:bldP spid="23" grpId="0" animBg="1"/>
      <p:bldP spid="25" grpId="0" animBg="1"/>
      <p:bldP spid="2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B579692B-CDC7-4361-AE23-6267F1048ED2}"/>
              </a:ext>
            </a:extLst>
          </p:cNvPr>
          <p:cNvSpPr/>
          <p:nvPr/>
        </p:nvSpPr>
        <p:spPr>
          <a:xfrm>
            <a:off x="618347" y="154914"/>
            <a:ext cx="6997472" cy="556741"/>
          </a:xfrm>
          <a:prstGeom prst="rect">
            <a:avLst/>
          </a:prstGeom>
          <a:solidFill>
            <a:schemeClr val="accent1">
              <a:lumMod val="20000"/>
              <a:lumOff val="80000"/>
            </a:schemeClr>
          </a:solidFill>
          <a:ln>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solidFill>
                  <a:srgbClr val="FF0000"/>
                </a:solidFill>
              </a:rPr>
              <a:t>サージカル</a:t>
            </a:r>
            <a:r>
              <a:rPr kumimoji="1" lang="ja-JP" altLang="en-US" sz="3200" dirty="0"/>
              <a:t>マスクと</a:t>
            </a:r>
            <a:r>
              <a:rPr kumimoji="1" lang="en-US" altLang="ja-JP" sz="3200" dirty="0">
                <a:solidFill>
                  <a:srgbClr val="FF0000"/>
                </a:solidFill>
              </a:rPr>
              <a:t>N</a:t>
            </a:r>
            <a:r>
              <a:rPr kumimoji="1" lang="ja-JP" altLang="en-US" sz="3200" dirty="0">
                <a:solidFill>
                  <a:srgbClr val="FF0000"/>
                </a:solidFill>
              </a:rPr>
              <a:t>９５</a:t>
            </a:r>
            <a:r>
              <a:rPr kumimoji="1" lang="ja-JP" altLang="en-US" sz="3200" dirty="0"/>
              <a:t>マスクについて</a:t>
            </a:r>
          </a:p>
        </p:txBody>
      </p:sp>
      <p:grpSp>
        <p:nvGrpSpPr>
          <p:cNvPr id="15" name="グループ化 14">
            <a:extLst>
              <a:ext uri="{FF2B5EF4-FFF2-40B4-BE49-F238E27FC236}">
                <a16:creationId xmlns:a16="http://schemas.microsoft.com/office/drawing/2014/main" id="{6C466A7B-738F-4446-B315-723BF085160E}"/>
              </a:ext>
            </a:extLst>
          </p:cNvPr>
          <p:cNvGrpSpPr/>
          <p:nvPr/>
        </p:nvGrpSpPr>
        <p:grpSpPr>
          <a:xfrm>
            <a:off x="668866" y="1421239"/>
            <a:ext cx="3194970" cy="3818348"/>
            <a:chOff x="650713" y="1414918"/>
            <a:chExt cx="3119990" cy="3741163"/>
          </a:xfrm>
        </p:grpSpPr>
        <p:pic>
          <p:nvPicPr>
            <p:cNvPr id="6" name="図 5" descr="画面の領域">
              <a:extLst>
                <a:ext uri="{FF2B5EF4-FFF2-40B4-BE49-F238E27FC236}">
                  <a16:creationId xmlns:a16="http://schemas.microsoft.com/office/drawing/2014/main" id="{A16C6EEA-CD2C-4D07-A8DE-3EE8DDF7689E}"/>
                </a:ext>
              </a:extLst>
            </p:cNvPr>
            <p:cNvPicPr>
              <a:picLocks noChangeAspect="1"/>
            </p:cNvPicPr>
            <p:nvPr/>
          </p:nvPicPr>
          <p:blipFill rotWithShape="1">
            <a:blip r:embed="rId2">
              <a:extLst>
                <a:ext uri="{28A0092B-C50C-407E-A947-70E740481C1C}">
                  <a14:useLocalDpi xmlns:a14="http://schemas.microsoft.com/office/drawing/2010/main" val="0"/>
                </a:ext>
              </a:extLst>
            </a:blip>
            <a:srcRect r="2382"/>
            <a:stretch/>
          </p:blipFill>
          <p:spPr>
            <a:xfrm>
              <a:off x="650713" y="1414918"/>
              <a:ext cx="3119990" cy="3230150"/>
            </a:xfrm>
            <a:prstGeom prst="rect">
              <a:avLst/>
            </a:prstGeom>
            <a:ln w="22225">
              <a:solidFill>
                <a:srgbClr val="00B0F0"/>
              </a:solidFill>
            </a:ln>
            <a:effectLst>
              <a:outerShdw blurRad="50800" dist="38100" dir="2700000" algn="tl" rotWithShape="0">
                <a:prstClr val="black">
                  <a:alpha val="40000"/>
                </a:prstClr>
              </a:outerShdw>
            </a:effectLst>
          </p:spPr>
        </p:pic>
        <p:sp>
          <p:nvSpPr>
            <p:cNvPr id="11" name="正方形/長方形 10">
              <a:extLst>
                <a:ext uri="{FF2B5EF4-FFF2-40B4-BE49-F238E27FC236}">
                  <a16:creationId xmlns:a16="http://schemas.microsoft.com/office/drawing/2014/main" id="{FF169BD7-93DF-4581-AC88-9CDFD1CE315F}"/>
                </a:ext>
              </a:extLst>
            </p:cNvPr>
            <p:cNvSpPr/>
            <p:nvPr/>
          </p:nvSpPr>
          <p:spPr>
            <a:xfrm>
              <a:off x="1744488" y="4633469"/>
              <a:ext cx="2026215" cy="522612"/>
            </a:xfrm>
            <a:prstGeom prst="rect">
              <a:avLst/>
            </a:prstGeom>
            <a:solidFill>
              <a:schemeClr val="accent4">
                <a:lumMod val="20000"/>
                <a:lumOff val="80000"/>
              </a:schemeClr>
            </a:solidFill>
            <a:ln w="19050">
              <a:solidFill>
                <a:schemeClr val="accent5">
                  <a:lumMod val="5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err="1"/>
                <a:t>N95</a:t>
              </a:r>
              <a:r>
                <a:rPr kumimoji="1" lang="ja-JP" altLang="en-US" sz="3200" dirty="0"/>
                <a:t>マスク</a:t>
              </a:r>
            </a:p>
          </p:txBody>
        </p:sp>
      </p:grpSp>
      <p:grpSp>
        <p:nvGrpSpPr>
          <p:cNvPr id="14" name="グループ化 13">
            <a:extLst>
              <a:ext uri="{FF2B5EF4-FFF2-40B4-BE49-F238E27FC236}">
                <a16:creationId xmlns:a16="http://schemas.microsoft.com/office/drawing/2014/main" id="{A6F98E03-5F5B-4A56-BC43-773BC3EACE00}"/>
              </a:ext>
            </a:extLst>
          </p:cNvPr>
          <p:cNvGrpSpPr/>
          <p:nvPr/>
        </p:nvGrpSpPr>
        <p:grpSpPr>
          <a:xfrm>
            <a:off x="4508469" y="1421239"/>
            <a:ext cx="3631042" cy="3746441"/>
            <a:chOff x="4508469" y="1421239"/>
            <a:chExt cx="3631042" cy="3746441"/>
          </a:xfrm>
        </p:grpSpPr>
        <p:pic>
          <p:nvPicPr>
            <p:cNvPr id="4" name="図 3" descr="画面の領域">
              <a:extLst>
                <a:ext uri="{FF2B5EF4-FFF2-40B4-BE49-F238E27FC236}">
                  <a16:creationId xmlns:a16="http://schemas.microsoft.com/office/drawing/2014/main" id="{C9777552-6F2C-46A2-ADFF-D30210C9B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8469" y="1421239"/>
              <a:ext cx="3631042" cy="3223829"/>
            </a:xfrm>
            <a:prstGeom prst="rect">
              <a:avLst/>
            </a:prstGeom>
            <a:ln w="28575">
              <a:solidFill>
                <a:schemeClr val="accent3">
                  <a:lumMod val="50000"/>
                </a:schemeClr>
              </a:solidFill>
            </a:ln>
            <a:effectLst>
              <a:outerShdw blurRad="50800" dist="88900" dir="2700000" algn="tl" rotWithShape="0">
                <a:prstClr val="black">
                  <a:alpha val="40000"/>
                </a:prstClr>
              </a:outerShdw>
            </a:effectLst>
          </p:spPr>
        </p:pic>
        <p:sp>
          <p:nvSpPr>
            <p:cNvPr id="13" name="正方形/長方形 12">
              <a:extLst>
                <a:ext uri="{FF2B5EF4-FFF2-40B4-BE49-F238E27FC236}">
                  <a16:creationId xmlns:a16="http://schemas.microsoft.com/office/drawing/2014/main" id="{9450AD33-A8C1-46A1-B2DE-2902186DB117}"/>
                </a:ext>
              </a:extLst>
            </p:cNvPr>
            <p:cNvSpPr/>
            <p:nvPr/>
          </p:nvSpPr>
          <p:spPr>
            <a:xfrm>
              <a:off x="4906661" y="4645068"/>
              <a:ext cx="3232850" cy="522612"/>
            </a:xfrm>
            <a:prstGeom prst="rect">
              <a:avLst/>
            </a:prstGeom>
            <a:solidFill>
              <a:schemeClr val="accent4">
                <a:lumMod val="20000"/>
                <a:lumOff val="80000"/>
              </a:schemeClr>
            </a:solidFill>
            <a:ln w="19050">
              <a:solidFill>
                <a:schemeClr val="accent5">
                  <a:lumMod val="5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サージカルマスク</a:t>
              </a:r>
            </a:p>
          </p:txBody>
        </p:sp>
      </p:grpSp>
      <p:sp>
        <p:nvSpPr>
          <p:cNvPr id="3" name="正方形/長方形 2">
            <a:extLst>
              <a:ext uri="{FF2B5EF4-FFF2-40B4-BE49-F238E27FC236}">
                <a16:creationId xmlns:a16="http://schemas.microsoft.com/office/drawing/2014/main" id="{D1DCCA25-C15D-4B0A-8B19-9124A8194435}"/>
              </a:ext>
            </a:extLst>
          </p:cNvPr>
          <p:cNvSpPr/>
          <p:nvPr/>
        </p:nvSpPr>
        <p:spPr>
          <a:xfrm>
            <a:off x="425644" y="5099422"/>
            <a:ext cx="7899399" cy="1648043"/>
          </a:xfrm>
          <a:prstGeom prst="rect">
            <a:avLst/>
          </a:prstGeom>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日本にはマスクの医療用規格は無い。</a:t>
            </a:r>
            <a:endParaRPr kumimoji="1" lang="en-US" altLang="ja-JP" sz="2800" dirty="0"/>
          </a:p>
          <a:p>
            <a:r>
              <a:rPr kumimoji="1" lang="ja-JP" altLang="en-US" sz="2800" dirty="0"/>
              <a:t>米国の規格でレベル１～</a:t>
            </a:r>
            <a:r>
              <a:rPr kumimoji="1" lang="en-US" altLang="ja-JP" sz="2800" dirty="0"/>
              <a:t>3</a:t>
            </a:r>
            <a:r>
              <a:rPr kumimoji="1" lang="ja-JP" altLang="en-US" sz="2800" dirty="0" err="1"/>
              <a:t>まで</a:t>
            </a:r>
            <a:r>
              <a:rPr kumimoji="1" lang="ja-JP" altLang="en-US" sz="2800" dirty="0"/>
              <a:t>あるが</a:t>
            </a:r>
            <a:r>
              <a:rPr kumimoji="1" lang="ja-JP" altLang="en-US" sz="2800" dirty="0">
                <a:solidFill>
                  <a:srgbClr val="FF0000"/>
                </a:solidFill>
              </a:rPr>
              <a:t>レベル１</a:t>
            </a:r>
            <a:r>
              <a:rPr kumimoji="1" lang="ja-JP" altLang="en-US" sz="2800" dirty="0"/>
              <a:t>でも</a:t>
            </a:r>
            <a:endParaRPr kumimoji="1" lang="en-US" altLang="ja-JP" sz="2800" dirty="0"/>
          </a:p>
          <a:p>
            <a:r>
              <a:rPr kumimoji="1" lang="ja-JP" altLang="en-US" sz="2800" dirty="0"/>
              <a:t>マスク部分に関してはウイルスカットは、ほぼ可能。</a:t>
            </a:r>
          </a:p>
        </p:txBody>
      </p:sp>
      <p:sp>
        <p:nvSpPr>
          <p:cNvPr id="5" name="矢印: 右 4">
            <a:extLst>
              <a:ext uri="{FF2B5EF4-FFF2-40B4-BE49-F238E27FC236}">
                <a16:creationId xmlns:a16="http://schemas.microsoft.com/office/drawing/2014/main" id="{5A8789B2-57EE-4260-A7B3-DE1443882068}"/>
              </a:ext>
            </a:extLst>
          </p:cNvPr>
          <p:cNvSpPr/>
          <p:nvPr/>
        </p:nvSpPr>
        <p:spPr>
          <a:xfrm>
            <a:off x="2050473" y="2715491"/>
            <a:ext cx="2355272" cy="554182"/>
          </a:xfrm>
          <a:prstGeom prst="rightArrow">
            <a:avLst/>
          </a:prstGeom>
          <a:solidFill>
            <a:srgbClr val="FF0000"/>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C210AA39-2FDC-4975-8165-94FAAF28F774}"/>
              </a:ext>
            </a:extLst>
          </p:cNvPr>
          <p:cNvSpPr/>
          <p:nvPr/>
        </p:nvSpPr>
        <p:spPr>
          <a:xfrm>
            <a:off x="618347" y="872033"/>
            <a:ext cx="7297986" cy="1239905"/>
          </a:xfrm>
          <a:prstGeom prst="rect">
            <a:avLst/>
          </a:prstGeom>
          <a:solidFill>
            <a:schemeClr val="accent5">
              <a:lumMod val="20000"/>
              <a:lumOff val="80000"/>
            </a:schemeClr>
          </a:solidFill>
          <a:ln>
            <a:solidFill>
              <a:schemeClr val="accent6">
                <a:lumMod val="50000"/>
              </a:schemeClr>
            </a:solidFill>
          </a:ln>
          <a:effectLst>
            <a:outerShdw blurRad="50800" dist="762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r>
              <a:rPr kumimoji="1" lang="ja-JP" altLang="en-US" sz="3200" dirty="0">
                <a:solidFill>
                  <a:srgbClr val="FF0000"/>
                </a:solidFill>
              </a:rPr>
              <a:t>３</a:t>
            </a:r>
            <a:r>
              <a:rPr kumimoji="1" lang="en-US" altLang="ja-JP" sz="3200" dirty="0">
                <a:solidFill>
                  <a:srgbClr val="FF0000"/>
                </a:solidFill>
              </a:rPr>
              <a:t>μ</a:t>
            </a:r>
            <a:r>
              <a:rPr kumimoji="1" lang="ja-JP" altLang="en-US" sz="3200" dirty="0"/>
              <a:t>（マイクロ）</a:t>
            </a:r>
            <a:r>
              <a:rPr kumimoji="1" lang="ja-JP" altLang="en-US" sz="3200" dirty="0" err="1"/>
              <a:t>ｍ</a:t>
            </a:r>
            <a:r>
              <a:rPr kumimoji="1" lang="ja-JP" altLang="en-US" sz="3200" dirty="0"/>
              <a:t>以上の</a:t>
            </a:r>
            <a:endParaRPr kumimoji="1" lang="en-US" altLang="ja-JP" sz="3200" dirty="0"/>
          </a:p>
          <a:p>
            <a:r>
              <a:rPr kumimoji="1" lang="ja-JP" altLang="en-US" sz="3200" dirty="0"/>
              <a:t>細菌カット（捕集）率</a:t>
            </a:r>
            <a:r>
              <a:rPr kumimoji="1" lang="ja-JP" altLang="en-US" sz="3200" dirty="0">
                <a:solidFill>
                  <a:srgbClr val="FF0000"/>
                </a:solidFill>
              </a:rPr>
              <a:t>９５％</a:t>
            </a:r>
            <a:r>
              <a:rPr kumimoji="1" lang="ja-JP" altLang="en-US" sz="3200" dirty="0"/>
              <a:t>以上（レベル１）</a:t>
            </a:r>
          </a:p>
        </p:txBody>
      </p:sp>
      <p:pic>
        <p:nvPicPr>
          <p:cNvPr id="10" name="図 9" descr="画面の領域">
            <a:extLst>
              <a:ext uri="{FF2B5EF4-FFF2-40B4-BE49-F238E27FC236}">
                <a16:creationId xmlns:a16="http://schemas.microsoft.com/office/drawing/2014/main" id="{21DF4CC9-8297-4F14-AF4D-3BB97C394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3155" y="3596879"/>
            <a:ext cx="1083775" cy="982171"/>
          </a:xfrm>
          <a:prstGeom prst="rect">
            <a:avLst/>
          </a:prstGeom>
          <a:ln w="22225">
            <a:solidFill>
              <a:schemeClr val="accent6">
                <a:lumMod val="50000"/>
              </a:schemeClr>
            </a:solidFill>
          </a:ln>
          <a:effectLst>
            <a:outerShdw blurRad="50800" dist="76200" dir="2700000" algn="tl" rotWithShape="0">
              <a:prstClr val="black">
                <a:alpha val="40000"/>
              </a:prstClr>
            </a:outerShdw>
          </a:effectLst>
        </p:spPr>
      </p:pic>
      <p:grpSp>
        <p:nvGrpSpPr>
          <p:cNvPr id="21" name="グループ化 20">
            <a:extLst>
              <a:ext uri="{FF2B5EF4-FFF2-40B4-BE49-F238E27FC236}">
                <a16:creationId xmlns:a16="http://schemas.microsoft.com/office/drawing/2014/main" id="{FF26928E-D74E-4A12-8A29-961D6A343C94}"/>
              </a:ext>
            </a:extLst>
          </p:cNvPr>
          <p:cNvGrpSpPr/>
          <p:nvPr/>
        </p:nvGrpSpPr>
        <p:grpSpPr>
          <a:xfrm>
            <a:off x="949393" y="4308563"/>
            <a:ext cx="7200620" cy="1614619"/>
            <a:chOff x="683543" y="3373129"/>
            <a:chExt cx="7200620" cy="1614619"/>
          </a:xfrm>
        </p:grpSpPr>
        <p:pic>
          <p:nvPicPr>
            <p:cNvPr id="18" name="図 17" descr="画面の領域">
              <a:extLst>
                <a:ext uri="{FF2B5EF4-FFF2-40B4-BE49-F238E27FC236}">
                  <a16:creationId xmlns:a16="http://schemas.microsoft.com/office/drawing/2014/main" id="{EE8E85F5-EDB0-4CFB-9356-4ED1DC0CC8B7}"/>
                </a:ext>
              </a:extLst>
            </p:cNvPr>
            <p:cNvPicPr>
              <a:picLocks noChangeAspect="1"/>
            </p:cNvPicPr>
            <p:nvPr/>
          </p:nvPicPr>
          <p:blipFill rotWithShape="1">
            <a:blip r:embed="rId5">
              <a:extLst>
                <a:ext uri="{28A0092B-C50C-407E-A947-70E740481C1C}">
                  <a14:useLocalDpi xmlns:a14="http://schemas.microsoft.com/office/drawing/2010/main" val="0"/>
                </a:ext>
              </a:extLst>
            </a:blip>
            <a:srcRect l="9927" t="18294"/>
            <a:stretch/>
          </p:blipFill>
          <p:spPr>
            <a:xfrm>
              <a:off x="683543" y="3373129"/>
              <a:ext cx="2108044" cy="1599761"/>
            </a:xfrm>
            <a:prstGeom prst="rect">
              <a:avLst/>
            </a:prstGeom>
            <a:ln w="34925">
              <a:noFill/>
            </a:ln>
            <a:effectLst>
              <a:outerShdw blurRad="50800" dist="101600" dir="2700000" algn="tl" rotWithShape="0">
                <a:prstClr val="black">
                  <a:alpha val="40000"/>
                </a:prstClr>
              </a:outerShdw>
            </a:effectLst>
          </p:spPr>
        </p:pic>
        <p:sp>
          <p:nvSpPr>
            <p:cNvPr id="19" name="正方形/長方形 18">
              <a:extLst>
                <a:ext uri="{FF2B5EF4-FFF2-40B4-BE49-F238E27FC236}">
                  <a16:creationId xmlns:a16="http://schemas.microsoft.com/office/drawing/2014/main" id="{28404AE6-8D39-411A-910E-3AFFD17FB018}"/>
                </a:ext>
              </a:extLst>
            </p:cNvPr>
            <p:cNvSpPr/>
            <p:nvPr/>
          </p:nvSpPr>
          <p:spPr>
            <a:xfrm>
              <a:off x="2894311" y="3834312"/>
              <a:ext cx="4989852" cy="1153436"/>
            </a:xfrm>
            <a:prstGeom prst="rect">
              <a:avLst/>
            </a:prstGeom>
            <a:solidFill>
              <a:schemeClr val="accent5">
                <a:lumMod val="20000"/>
                <a:lumOff val="80000"/>
              </a:schemeClr>
            </a:solidFill>
            <a:ln>
              <a:solidFill>
                <a:schemeClr val="accent6">
                  <a:lumMod val="50000"/>
                </a:schemeClr>
              </a:solidFill>
            </a:ln>
            <a:effectLst>
              <a:outerShdw blurRad="50800" dist="762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r>
                <a:rPr kumimoji="1" lang="ja-JP" altLang="en-US" sz="2800" dirty="0"/>
                <a:t>規格検査では</a:t>
              </a:r>
              <a:r>
                <a:rPr kumimoji="1" lang="en-US" altLang="ja-JP" sz="2800" dirty="0" err="1">
                  <a:solidFill>
                    <a:srgbClr val="FF0000"/>
                  </a:solidFill>
                </a:rPr>
                <a:t>3μ</a:t>
              </a:r>
              <a:r>
                <a:rPr kumimoji="1" lang="ja-JP" altLang="en-US" sz="2800" dirty="0" err="1">
                  <a:solidFill>
                    <a:srgbClr val="FF0000"/>
                  </a:solidFill>
                </a:rPr>
                <a:t>ｍ</a:t>
              </a:r>
              <a:r>
                <a:rPr kumimoji="1" lang="ja-JP" altLang="en-US" sz="2800" dirty="0"/>
                <a:t>のブドウ球菌が使用される。</a:t>
              </a:r>
            </a:p>
          </p:txBody>
        </p:sp>
      </p:grpSp>
      <p:sp>
        <p:nvSpPr>
          <p:cNvPr id="20" name="乗算記号 19">
            <a:extLst>
              <a:ext uri="{FF2B5EF4-FFF2-40B4-BE49-F238E27FC236}">
                <a16:creationId xmlns:a16="http://schemas.microsoft.com/office/drawing/2014/main" id="{3AE5B560-E4EE-4D4B-82A0-458357512CAB}"/>
              </a:ext>
            </a:extLst>
          </p:cNvPr>
          <p:cNvSpPr/>
          <p:nvPr/>
        </p:nvSpPr>
        <p:spPr>
          <a:xfrm>
            <a:off x="4549703" y="2219533"/>
            <a:ext cx="1237649" cy="1629578"/>
          </a:xfrm>
          <a:prstGeom prst="mathMultiply">
            <a:avLst/>
          </a:prstGeom>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6497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2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B579692B-CDC7-4361-AE23-6267F1048ED2}"/>
              </a:ext>
            </a:extLst>
          </p:cNvPr>
          <p:cNvSpPr/>
          <p:nvPr/>
        </p:nvSpPr>
        <p:spPr>
          <a:xfrm>
            <a:off x="618347" y="154914"/>
            <a:ext cx="6997472" cy="556741"/>
          </a:xfrm>
          <a:prstGeom prst="rect">
            <a:avLst/>
          </a:prstGeom>
          <a:solidFill>
            <a:schemeClr val="accent1">
              <a:lumMod val="20000"/>
              <a:lumOff val="80000"/>
            </a:schemeClr>
          </a:solidFill>
          <a:ln>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solidFill>
                  <a:srgbClr val="FF0000"/>
                </a:solidFill>
              </a:rPr>
              <a:t>サージカル</a:t>
            </a:r>
            <a:r>
              <a:rPr kumimoji="1" lang="ja-JP" altLang="en-US" sz="3200" dirty="0"/>
              <a:t>マスクと</a:t>
            </a:r>
            <a:r>
              <a:rPr kumimoji="1" lang="en-US" altLang="ja-JP" sz="3200" dirty="0">
                <a:solidFill>
                  <a:srgbClr val="FF0000"/>
                </a:solidFill>
              </a:rPr>
              <a:t>N</a:t>
            </a:r>
            <a:r>
              <a:rPr kumimoji="1" lang="ja-JP" altLang="en-US" sz="3200" dirty="0">
                <a:solidFill>
                  <a:srgbClr val="FF0000"/>
                </a:solidFill>
              </a:rPr>
              <a:t>９５</a:t>
            </a:r>
            <a:r>
              <a:rPr kumimoji="1" lang="ja-JP" altLang="en-US" sz="3200" dirty="0"/>
              <a:t>マスクについて</a:t>
            </a:r>
          </a:p>
        </p:txBody>
      </p:sp>
      <p:grpSp>
        <p:nvGrpSpPr>
          <p:cNvPr id="14" name="グループ化 13">
            <a:extLst>
              <a:ext uri="{FF2B5EF4-FFF2-40B4-BE49-F238E27FC236}">
                <a16:creationId xmlns:a16="http://schemas.microsoft.com/office/drawing/2014/main" id="{A6F98E03-5F5B-4A56-BC43-773BC3EACE00}"/>
              </a:ext>
            </a:extLst>
          </p:cNvPr>
          <p:cNvGrpSpPr/>
          <p:nvPr/>
        </p:nvGrpSpPr>
        <p:grpSpPr>
          <a:xfrm>
            <a:off x="3832846" y="1825547"/>
            <a:ext cx="3631042" cy="3746441"/>
            <a:chOff x="4508469" y="1421239"/>
            <a:chExt cx="3631042" cy="3746441"/>
          </a:xfrm>
        </p:grpSpPr>
        <p:pic>
          <p:nvPicPr>
            <p:cNvPr id="4" name="図 3" descr="画面の領域">
              <a:extLst>
                <a:ext uri="{FF2B5EF4-FFF2-40B4-BE49-F238E27FC236}">
                  <a16:creationId xmlns:a16="http://schemas.microsoft.com/office/drawing/2014/main" id="{C9777552-6F2C-46A2-ADFF-D30210C9BB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8469" y="1421239"/>
              <a:ext cx="3631042" cy="3223829"/>
            </a:xfrm>
            <a:prstGeom prst="rect">
              <a:avLst/>
            </a:prstGeom>
            <a:ln w="28575">
              <a:solidFill>
                <a:schemeClr val="accent3">
                  <a:lumMod val="50000"/>
                </a:schemeClr>
              </a:solidFill>
            </a:ln>
            <a:effectLst>
              <a:outerShdw blurRad="50800" dist="88900" dir="2700000" algn="tl" rotWithShape="0">
                <a:prstClr val="black">
                  <a:alpha val="40000"/>
                </a:prstClr>
              </a:outerShdw>
            </a:effectLst>
          </p:spPr>
        </p:pic>
        <p:sp>
          <p:nvSpPr>
            <p:cNvPr id="13" name="正方形/長方形 12">
              <a:extLst>
                <a:ext uri="{FF2B5EF4-FFF2-40B4-BE49-F238E27FC236}">
                  <a16:creationId xmlns:a16="http://schemas.microsoft.com/office/drawing/2014/main" id="{9450AD33-A8C1-46A1-B2DE-2902186DB117}"/>
                </a:ext>
              </a:extLst>
            </p:cNvPr>
            <p:cNvSpPr/>
            <p:nvPr/>
          </p:nvSpPr>
          <p:spPr>
            <a:xfrm>
              <a:off x="4906661" y="4645068"/>
              <a:ext cx="3232850" cy="522612"/>
            </a:xfrm>
            <a:prstGeom prst="rect">
              <a:avLst/>
            </a:prstGeom>
            <a:solidFill>
              <a:schemeClr val="accent4">
                <a:lumMod val="20000"/>
                <a:lumOff val="80000"/>
              </a:schemeClr>
            </a:solidFill>
            <a:ln w="19050">
              <a:solidFill>
                <a:schemeClr val="accent5">
                  <a:lumMod val="5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サージカルマスク</a:t>
              </a:r>
            </a:p>
          </p:txBody>
        </p:sp>
      </p:grpSp>
      <p:sp>
        <p:nvSpPr>
          <p:cNvPr id="5" name="矢印: 右 4">
            <a:extLst>
              <a:ext uri="{FF2B5EF4-FFF2-40B4-BE49-F238E27FC236}">
                <a16:creationId xmlns:a16="http://schemas.microsoft.com/office/drawing/2014/main" id="{5A8789B2-57EE-4260-A7B3-DE1443882068}"/>
              </a:ext>
            </a:extLst>
          </p:cNvPr>
          <p:cNvSpPr/>
          <p:nvPr/>
        </p:nvSpPr>
        <p:spPr>
          <a:xfrm>
            <a:off x="1314633" y="3126636"/>
            <a:ext cx="2355272" cy="690761"/>
          </a:xfrm>
          <a:prstGeom prst="rightArrow">
            <a:avLst/>
          </a:prstGeom>
          <a:solidFill>
            <a:srgbClr val="FF0000"/>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C210AA39-2FDC-4975-8165-94FAAF28F774}"/>
              </a:ext>
            </a:extLst>
          </p:cNvPr>
          <p:cNvSpPr/>
          <p:nvPr/>
        </p:nvSpPr>
        <p:spPr>
          <a:xfrm>
            <a:off x="556203" y="802978"/>
            <a:ext cx="6428998" cy="1239905"/>
          </a:xfrm>
          <a:prstGeom prst="rect">
            <a:avLst/>
          </a:prstGeom>
          <a:solidFill>
            <a:schemeClr val="accent5">
              <a:lumMod val="20000"/>
              <a:lumOff val="80000"/>
            </a:schemeClr>
          </a:solidFill>
          <a:ln>
            <a:solidFill>
              <a:schemeClr val="accent6">
                <a:lumMod val="50000"/>
              </a:schemeClr>
            </a:solidFill>
          </a:ln>
          <a:effectLst>
            <a:outerShdw blurRad="50800" dist="762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r>
              <a:rPr kumimoji="1" lang="ja-JP" altLang="en-US" sz="3200" dirty="0">
                <a:solidFill>
                  <a:srgbClr val="FF0000"/>
                </a:solidFill>
              </a:rPr>
              <a:t>０．１</a:t>
            </a:r>
            <a:r>
              <a:rPr kumimoji="1" lang="ja-JP" altLang="en-US" sz="3200" dirty="0"/>
              <a:t>（マイクロ）</a:t>
            </a:r>
            <a:r>
              <a:rPr kumimoji="1" lang="ja-JP" altLang="en-US" sz="3200" dirty="0" err="1"/>
              <a:t>ｍ</a:t>
            </a:r>
            <a:r>
              <a:rPr kumimoji="1" lang="ja-JP" altLang="en-US" sz="3200" dirty="0"/>
              <a:t>以上の</a:t>
            </a:r>
            <a:endParaRPr kumimoji="1" lang="en-US" altLang="ja-JP" sz="3200" dirty="0"/>
          </a:p>
          <a:p>
            <a:r>
              <a:rPr kumimoji="1" lang="ja-JP" altLang="en-US" sz="3200" dirty="0"/>
              <a:t>微粒子カット率</a:t>
            </a:r>
            <a:r>
              <a:rPr kumimoji="1" lang="ja-JP" altLang="en-US" sz="3200" dirty="0">
                <a:solidFill>
                  <a:srgbClr val="FF0000"/>
                </a:solidFill>
              </a:rPr>
              <a:t>９５％</a:t>
            </a:r>
            <a:r>
              <a:rPr kumimoji="1" lang="ja-JP" altLang="en-US" sz="3200" dirty="0"/>
              <a:t>以上（レベル１）</a:t>
            </a:r>
          </a:p>
        </p:txBody>
      </p:sp>
      <p:sp>
        <p:nvSpPr>
          <p:cNvPr id="20" name="乗算記号 19">
            <a:extLst>
              <a:ext uri="{FF2B5EF4-FFF2-40B4-BE49-F238E27FC236}">
                <a16:creationId xmlns:a16="http://schemas.microsoft.com/office/drawing/2014/main" id="{3AE5B560-E4EE-4D4B-82A0-458357512CAB}"/>
              </a:ext>
            </a:extLst>
          </p:cNvPr>
          <p:cNvSpPr/>
          <p:nvPr/>
        </p:nvSpPr>
        <p:spPr>
          <a:xfrm>
            <a:off x="4117083" y="2588939"/>
            <a:ext cx="1237649" cy="1629578"/>
          </a:xfrm>
          <a:prstGeom prst="mathMultiply">
            <a:avLst/>
          </a:prstGeom>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64661316-F373-49FE-AE76-1AAE35F8BC34}"/>
              </a:ext>
            </a:extLst>
          </p:cNvPr>
          <p:cNvSpPr/>
          <p:nvPr/>
        </p:nvSpPr>
        <p:spPr>
          <a:xfrm>
            <a:off x="480661" y="5595432"/>
            <a:ext cx="6428998" cy="1141570"/>
          </a:xfrm>
          <a:prstGeom prst="rect">
            <a:avLst/>
          </a:prstGeom>
          <a:solidFill>
            <a:schemeClr val="accent5">
              <a:lumMod val="20000"/>
              <a:lumOff val="80000"/>
            </a:schemeClr>
          </a:solidFill>
          <a:ln>
            <a:solidFill>
              <a:schemeClr val="accent6">
                <a:lumMod val="50000"/>
              </a:schemeClr>
            </a:solidFill>
          </a:ln>
          <a:effectLst>
            <a:outerShdw blurRad="50800" dist="762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r>
              <a:rPr kumimoji="1" lang="ja-JP" altLang="en-US" sz="3200" dirty="0"/>
              <a:t>インフルエンザウイルスの大きさは</a:t>
            </a:r>
            <a:endParaRPr kumimoji="1" lang="en-US" altLang="ja-JP" sz="3200" dirty="0"/>
          </a:p>
          <a:p>
            <a:r>
              <a:rPr kumimoji="1" lang="ja-JP" altLang="en-US" sz="3200" dirty="0">
                <a:solidFill>
                  <a:srgbClr val="FF0000"/>
                </a:solidFill>
              </a:rPr>
              <a:t>０．１</a:t>
            </a:r>
            <a:r>
              <a:rPr kumimoji="1" lang="en-US" altLang="ja-JP" sz="3200" dirty="0">
                <a:solidFill>
                  <a:srgbClr val="FF0000"/>
                </a:solidFill>
              </a:rPr>
              <a:t>μ</a:t>
            </a:r>
            <a:r>
              <a:rPr kumimoji="1" lang="ja-JP" altLang="en-US" sz="3200" dirty="0">
                <a:solidFill>
                  <a:srgbClr val="FF0000"/>
                </a:solidFill>
              </a:rPr>
              <a:t>ｍ</a:t>
            </a:r>
          </a:p>
        </p:txBody>
      </p:sp>
      <p:pic>
        <p:nvPicPr>
          <p:cNvPr id="23" name="図 22" descr="画面の領域">
            <a:extLst>
              <a:ext uri="{FF2B5EF4-FFF2-40B4-BE49-F238E27FC236}">
                <a16:creationId xmlns:a16="http://schemas.microsoft.com/office/drawing/2014/main" id="{5F1D3CF3-882B-4DC7-8A9E-48E328A0A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2846" y="1832255"/>
            <a:ext cx="3618782" cy="3279521"/>
          </a:xfrm>
          <a:prstGeom prst="rect">
            <a:avLst/>
          </a:prstGeom>
          <a:ln w="22225">
            <a:solidFill>
              <a:schemeClr val="accent6">
                <a:lumMod val="50000"/>
              </a:schemeClr>
            </a:solidFill>
          </a:ln>
          <a:effectLst>
            <a:outerShdw blurRad="50800" dist="76200" dir="2700000" algn="tl" rotWithShape="0">
              <a:prstClr val="black">
                <a:alpha val="40000"/>
              </a:prstClr>
            </a:outerShdw>
          </a:effectLst>
        </p:spPr>
      </p:pic>
      <p:sp>
        <p:nvSpPr>
          <p:cNvPr id="24" name="星: 32 pt 23">
            <a:extLst>
              <a:ext uri="{FF2B5EF4-FFF2-40B4-BE49-F238E27FC236}">
                <a16:creationId xmlns:a16="http://schemas.microsoft.com/office/drawing/2014/main" id="{DD8EDA39-9C73-4B01-A2F7-BDDBA06665C0}"/>
              </a:ext>
            </a:extLst>
          </p:cNvPr>
          <p:cNvSpPr/>
          <p:nvPr/>
        </p:nvSpPr>
        <p:spPr>
          <a:xfrm>
            <a:off x="7614569" y="3573485"/>
            <a:ext cx="905416" cy="758261"/>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星: 32 pt 24">
            <a:extLst>
              <a:ext uri="{FF2B5EF4-FFF2-40B4-BE49-F238E27FC236}">
                <a16:creationId xmlns:a16="http://schemas.microsoft.com/office/drawing/2014/main" id="{F68C530F-8F76-4F4B-A305-C8BFA580CED0}"/>
              </a:ext>
            </a:extLst>
          </p:cNvPr>
          <p:cNvSpPr/>
          <p:nvPr/>
        </p:nvSpPr>
        <p:spPr>
          <a:xfrm>
            <a:off x="4735907" y="802978"/>
            <a:ext cx="905416" cy="758261"/>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正方形/長方形 25">
            <a:extLst>
              <a:ext uri="{FF2B5EF4-FFF2-40B4-BE49-F238E27FC236}">
                <a16:creationId xmlns:a16="http://schemas.microsoft.com/office/drawing/2014/main" id="{44812F6C-E788-4600-A146-9902834088C8}"/>
              </a:ext>
            </a:extLst>
          </p:cNvPr>
          <p:cNvSpPr/>
          <p:nvPr/>
        </p:nvSpPr>
        <p:spPr>
          <a:xfrm>
            <a:off x="361696" y="5543315"/>
            <a:ext cx="7738683" cy="1239905"/>
          </a:xfrm>
          <a:prstGeom prst="rect">
            <a:avLst/>
          </a:prstGeom>
          <a:solidFill>
            <a:schemeClr val="accent5">
              <a:lumMod val="20000"/>
              <a:lumOff val="80000"/>
            </a:schemeClr>
          </a:solidFill>
          <a:ln>
            <a:solidFill>
              <a:schemeClr val="accent6">
                <a:lumMod val="50000"/>
              </a:schemeClr>
            </a:solidFill>
          </a:ln>
          <a:effectLst>
            <a:outerShdw blurRad="50800" dist="762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r>
              <a:rPr kumimoji="1" lang="ja-JP" altLang="en-US" sz="3200" dirty="0"/>
              <a:t>マスク外側からのウイルス侵入に弱いので</a:t>
            </a:r>
            <a:endParaRPr kumimoji="1" lang="en-US" altLang="ja-JP" sz="3200" dirty="0"/>
          </a:p>
          <a:p>
            <a:r>
              <a:rPr kumimoji="1" lang="ja-JP" altLang="en-US" sz="3200" dirty="0">
                <a:solidFill>
                  <a:srgbClr val="FF0000"/>
                </a:solidFill>
              </a:rPr>
              <a:t>飛沫核（空気）感染</a:t>
            </a:r>
            <a:r>
              <a:rPr kumimoji="1" lang="ja-JP" altLang="en-US" sz="3200" dirty="0"/>
              <a:t>予防には不十分</a:t>
            </a:r>
          </a:p>
        </p:txBody>
      </p:sp>
      <p:sp>
        <p:nvSpPr>
          <p:cNvPr id="27" name="正方形/長方形 26">
            <a:extLst>
              <a:ext uri="{FF2B5EF4-FFF2-40B4-BE49-F238E27FC236}">
                <a16:creationId xmlns:a16="http://schemas.microsoft.com/office/drawing/2014/main" id="{44B36689-B5CA-4AF4-87D3-6AE4B81994DA}"/>
              </a:ext>
            </a:extLst>
          </p:cNvPr>
          <p:cNvSpPr/>
          <p:nvPr/>
        </p:nvSpPr>
        <p:spPr>
          <a:xfrm>
            <a:off x="380048" y="5518229"/>
            <a:ext cx="7720331" cy="1239905"/>
          </a:xfrm>
          <a:prstGeom prst="rect">
            <a:avLst/>
          </a:prstGeom>
          <a:solidFill>
            <a:schemeClr val="accent1">
              <a:lumMod val="20000"/>
              <a:lumOff val="80000"/>
            </a:schemeClr>
          </a:solidFill>
          <a:ln>
            <a:solidFill>
              <a:schemeClr val="accent6">
                <a:lumMod val="50000"/>
              </a:schemeClr>
            </a:solidFill>
          </a:ln>
          <a:effectLst>
            <a:outerShdw blurRad="50800" dist="762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r>
              <a:rPr kumimoji="1" lang="ja-JP" altLang="en-US" sz="3200" dirty="0"/>
              <a:t>感染者が他人への</a:t>
            </a:r>
            <a:r>
              <a:rPr kumimoji="1" lang="ja-JP" altLang="en-US" sz="3200" dirty="0">
                <a:solidFill>
                  <a:srgbClr val="FF0000"/>
                </a:solidFill>
              </a:rPr>
              <a:t>飛沫感染</a:t>
            </a:r>
            <a:r>
              <a:rPr kumimoji="1" lang="ja-JP" altLang="en-US" sz="3200" dirty="0"/>
              <a:t>を防ぐために</a:t>
            </a:r>
            <a:endParaRPr kumimoji="1" lang="en-US" altLang="ja-JP" sz="3200" dirty="0"/>
          </a:p>
          <a:p>
            <a:r>
              <a:rPr kumimoji="1" lang="ja-JP" altLang="en-US" sz="3200" dirty="0"/>
              <a:t>着用するのは効果的。</a:t>
            </a:r>
          </a:p>
        </p:txBody>
      </p:sp>
    </p:spTree>
    <p:extLst>
      <p:ext uri="{BB962C8B-B14F-4D97-AF65-F5344CB8AC3E}">
        <p14:creationId xmlns:p14="http://schemas.microsoft.com/office/powerpoint/2010/main" val="71093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42" presetClass="path" presetSubtype="0" accel="50000" decel="50000" fill="hold" grpId="1" nodeType="withEffect">
                                  <p:stCondLst>
                                    <p:cond delay="0"/>
                                  </p:stCondLst>
                                  <p:childTnLst>
                                    <p:animMotion origin="layout" path="M -1.11111E-6 -2.22222E-6 L 0.00156 0.40162 " pathEditMode="relative" rAng="0" ptsTypes="AA">
                                      <p:cBhvr>
                                        <p:cTn id="30" dur="2000" fill="hold"/>
                                        <p:tgtEl>
                                          <p:spTgt spid="25"/>
                                        </p:tgtEl>
                                        <p:attrNameLst>
                                          <p:attrName>ppt_x</p:attrName>
                                          <p:attrName>ppt_y</p:attrName>
                                        </p:attrNameLst>
                                      </p:cBhvr>
                                      <p:rCtr x="69" y="20069"/>
                                    </p:animMotion>
                                  </p:childTnLst>
                                </p:cTn>
                              </p:par>
                              <p:par>
                                <p:cTn id="31" presetID="35" presetClass="path" presetSubtype="0" accel="50000" decel="50000" fill="hold" grpId="1" nodeType="withEffect">
                                  <p:stCondLst>
                                    <p:cond delay="0"/>
                                  </p:stCondLst>
                                  <p:childTnLst>
                                    <p:animMotion origin="layout" path="M -1.66667E-6 1.11111E-6 L -0.2967 0.01134 " pathEditMode="relative" rAng="0" ptsTypes="AA">
                                      <p:cBhvr>
                                        <p:cTn id="32" dur="3000" fill="hold"/>
                                        <p:tgtEl>
                                          <p:spTgt spid="24"/>
                                        </p:tgtEl>
                                        <p:attrNameLst>
                                          <p:attrName>ppt_x</p:attrName>
                                          <p:attrName>ppt_y</p:attrName>
                                        </p:attrNameLst>
                                      </p:cBhvr>
                                      <p:rCtr x="-14844" y="556"/>
                                    </p:animMotion>
                                  </p:childTnLst>
                                </p:cTn>
                              </p:par>
                              <p:par>
                                <p:cTn id="33" presetID="10"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17" grpId="0" animBg="1"/>
      <p:bldP spid="24" grpId="0" animBg="1"/>
      <p:bldP spid="24" grpId="1" animBg="1"/>
      <p:bldP spid="25" grpId="0" animBg="1"/>
      <p:bldP spid="25" grpId="1" animBg="1"/>
      <p:bldP spid="26" grpId="0" animBg="1"/>
      <p:bldP spid="2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画面の領域">
            <a:extLst>
              <a:ext uri="{FF2B5EF4-FFF2-40B4-BE49-F238E27FC236}">
                <a16:creationId xmlns:a16="http://schemas.microsoft.com/office/drawing/2014/main" id="{47C05734-E628-419E-8CA4-84922E59E4B8}"/>
              </a:ext>
            </a:extLst>
          </p:cNvPr>
          <p:cNvPicPr>
            <a:picLocks noChangeAspect="1"/>
          </p:cNvPicPr>
          <p:nvPr/>
        </p:nvPicPr>
        <p:blipFill rotWithShape="1">
          <a:blip r:embed="rId2">
            <a:extLst>
              <a:ext uri="{28A0092B-C50C-407E-A947-70E740481C1C}">
                <a14:useLocalDpi xmlns:a14="http://schemas.microsoft.com/office/drawing/2010/main" val="0"/>
              </a:ext>
            </a:extLst>
          </a:blip>
          <a:srcRect l="2069" t="19306" r="55600"/>
          <a:stretch/>
        </p:blipFill>
        <p:spPr>
          <a:xfrm>
            <a:off x="4057094" y="1244745"/>
            <a:ext cx="4817090" cy="1948650"/>
          </a:xfrm>
          <a:prstGeom prst="rect">
            <a:avLst/>
          </a:prstGeom>
          <a:ln w="31750">
            <a:solidFill>
              <a:schemeClr val="accent1">
                <a:lumMod val="50000"/>
              </a:schemeClr>
            </a:solidFill>
          </a:ln>
          <a:effectLst>
            <a:outerShdw blurRad="50800" dist="101600" dir="2700000" algn="tl" rotWithShape="0">
              <a:prstClr val="black">
                <a:alpha val="40000"/>
              </a:prstClr>
            </a:outerShdw>
          </a:effectLst>
        </p:spPr>
      </p:pic>
      <p:grpSp>
        <p:nvGrpSpPr>
          <p:cNvPr id="11" name="グループ化 10">
            <a:extLst>
              <a:ext uri="{FF2B5EF4-FFF2-40B4-BE49-F238E27FC236}">
                <a16:creationId xmlns:a16="http://schemas.microsoft.com/office/drawing/2014/main" id="{75004704-B30C-4948-BAC4-DBB474F8261E}"/>
              </a:ext>
            </a:extLst>
          </p:cNvPr>
          <p:cNvGrpSpPr/>
          <p:nvPr/>
        </p:nvGrpSpPr>
        <p:grpSpPr>
          <a:xfrm>
            <a:off x="493832" y="1089642"/>
            <a:ext cx="3274706" cy="3178653"/>
            <a:chOff x="4677803" y="1476307"/>
            <a:chExt cx="3274706" cy="3178653"/>
          </a:xfrm>
        </p:grpSpPr>
        <p:pic>
          <p:nvPicPr>
            <p:cNvPr id="12" name="図 11" descr="画面の領域">
              <a:extLst>
                <a:ext uri="{FF2B5EF4-FFF2-40B4-BE49-F238E27FC236}">
                  <a16:creationId xmlns:a16="http://schemas.microsoft.com/office/drawing/2014/main" id="{880A90E7-737F-4C40-8FD9-F1134ED83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803" y="1476307"/>
              <a:ext cx="3274706" cy="2907455"/>
            </a:xfrm>
            <a:prstGeom prst="rect">
              <a:avLst/>
            </a:prstGeom>
            <a:ln w="28575">
              <a:solidFill>
                <a:schemeClr val="accent3">
                  <a:lumMod val="50000"/>
                </a:schemeClr>
              </a:solidFill>
            </a:ln>
            <a:effectLst>
              <a:outerShdw blurRad="50800" dist="88900" dir="2700000" algn="tl" rotWithShape="0">
                <a:prstClr val="black">
                  <a:alpha val="40000"/>
                </a:prstClr>
              </a:outerShdw>
            </a:effectLst>
          </p:spPr>
        </p:pic>
        <p:sp>
          <p:nvSpPr>
            <p:cNvPr id="13" name="正方形/長方形 12">
              <a:extLst>
                <a:ext uri="{FF2B5EF4-FFF2-40B4-BE49-F238E27FC236}">
                  <a16:creationId xmlns:a16="http://schemas.microsoft.com/office/drawing/2014/main" id="{EA882AD0-9AA1-43E6-97D1-79FB3D77CA0F}"/>
                </a:ext>
              </a:extLst>
            </p:cNvPr>
            <p:cNvSpPr/>
            <p:nvPr/>
          </p:nvSpPr>
          <p:spPr>
            <a:xfrm>
              <a:off x="4719659" y="4132348"/>
              <a:ext cx="3232850" cy="522612"/>
            </a:xfrm>
            <a:prstGeom prst="rect">
              <a:avLst/>
            </a:prstGeom>
            <a:solidFill>
              <a:schemeClr val="accent4">
                <a:lumMod val="20000"/>
                <a:lumOff val="80000"/>
              </a:schemeClr>
            </a:solidFill>
            <a:ln w="19050">
              <a:solidFill>
                <a:schemeClr val="accent5">
                  <a:lumMod val="5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サージカルマスク</a:t>
              </a:r>
            </a:p>
          </p:txBody>
        </p:sp>
      </p:grpSp>
      <p:sp>
        <p:nvSpPr>
          <p:cNvPr id="14" name="正方形/長方形 13">
            <a:extLst>
              <a:ext uri="{FF2B5EF4-FFF2-40B4-BE49-F238E27FC236}">
                <a16:creationId xmlns:a16="http://schemas.microsoft.com/office/drawing/2014/main" id="{D19B3395-8E71-40E9-8788-2CD680C83E4B}"/>
              </a:ext>
            </a:extLst>
          </p:cNvPr>
          <p:cNvSpPr/>
          <p:nvPr/>
        </p:nvSpPr>
        <p:spPr>
          <a:xfrm>
            <a:off x="600364" y="314967"/>
            <a:ext cx="7345151" cy="522612"/>
          </a:xfrm>
          <a:prstGeom prst="rect">
            <a:avLst/>
          </a:prstGeom>
          <a:solidFill>
            <a:schemeClr val="accent1">
              <a:lumMod val="20000"/>
              <a:lumOff val="80000"/>
            </a:schemeClr>
          </a:solidFill>
          <a:ln>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err="1"/>
              <a:t>N95</a:t>
            </a:r>
            <a:r>
              <a:rPr kumimoji="1" lang="ja-JP" altLang="en-US" sz="3200" dirty="0"/>
              <a:t>マスクとサージカルマスクについて</a:t>
            </a:r>
          </a:p>
        </p:txBody>
      </p:sp>
      <p:sp>
        <p:nvSpPr>
          <p:cNvPr id="17" name="正方形/長方形 16">
            <a:extLst>
              <a:ext uri="{FF2B5EF4-FFF2-40B4-BE49-F238E27FC236}">
                <a16:creationId xmlns:a16="http://schemas.microsoft.com/office/drawing/2014/main" id="{4D823FA9-742E-4EE1-B42C-F21D7F6C024C}"/>
              </a:ext>
            </a:extLst>
          </p:cNvPr>
          <p:cNvSpPr/>
          <p:nvPr/>
        </p:nvSpPr>
        <p:spPr>
          <a:xfrm>
            <a:off x="359372" y="4539493"/>
            <a:ext cx="8784628" cy="1038745"/>
          </a:xfrm>
          <a:prstGeom prst="rect">
            <a:avLst/>
          </a:prstGeom>
          <a:solidFill>
            <a:schemeClr val="accent1">
              <a:lumMod val="20000"/>
              <a:lumOff val="80000"/>
            </a:schemeClr>
          </a:solidFill>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せっかくなら上記のような適合マークの入っているマスクを選ぶと良い。</a:t>
            </a:r>
          </a:p>
        </p:txBody>
      </p:sp>
      <p:sp>
        <p:nvSpPr>
          <p:cNvPr id="3" name="矢印: 上 2">
            <a:extLst>
              <a:ext uri="{FF2B5EF4-FFF2-40B4-BE49-F238E27FC236}">
                <a16:creationId xmlns:a16="http://schemas.microsoft.com/office/drawing/2014/main" id="{EB726F68-0F04-470F-B84B-7A256573BFC5}"/>
              </a:ext>
            </a:extLst>
          </p:cNvPr>
          <p:cNvSpPr/>
          <p:nvPr/>
        </p:nvSpPr>
        <p:spPr>
          <a:xfrm>
            <a:off x="5425716" y="3509925"/>
            <a:ext cx="526473" cy="884180"/>
          </a:xfrm>
          <a:prstGeom prst="upArrow">
            <a:avLst/>
          </a:prstGeom>
          <a:solidFill>
            <a:srgbClr val="FF0000"/>
          </a:solidFill>
          <a:ln>
            <a:solidFill>
              <a:srgbClr val="FFFF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4422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B579692B-CDC7-4361-AE23-6267F1048ED2}"/>
              </a:ext>
            </a:extLst>
          </p:cNvPr>
          <p:cNvSpPr/>
          <p:nvPr/>
        </p:nvSpPr>
        <p:spPr>
          <a:xfrm>
            <a:off x="1728916" y="193177"/>
            <a:ext cx="4433345" cy="522612"/>
          </a:xfrm>
          <a:prstGeom prst="rect">
            <a:avLst/>
          </a:prstGeom>
          <a:solidFill>
            <a:schemeClr val="accent1">
              <a:lumMod val="20000"/>
              <a:lumOff val="80000"/>
            </a:schemeClr>
          </a:solidFill>
          <a:ln>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a:t>N95</a:t>
            </a:r>
            <a:r>
              <a:rPr kumimoji="1" lang="ja-JP" altLang="en-US" sz="3200" dirty="0"/>
              <a:t>マスクについて</a:t>
            </a:r>
          </a:p>
        </p:txBody>
      </p:sp>
      <p:grpSp>
        <p:nvGrpSpPr>
          <p:cNvPr id="15" name="グループ化 14">
            <a:extLst>
              <a:ext uri="{FF2B5EF4-FFF2-40B4-BE49-F238E27FC236}">
                <a16:creationId xmlns:a16="http://schemas.microsoft.com/office/drawing/2014/main" id="{6C466A7B-738F-4446-B315-723BF085160E}"/>
              </a:ext>
            </a:extLst>
          </p:cNvPr>
          <p:cNvGrpSpPr/>
          <p:nvPr/>
        </p:nvGrpSpPr>
        <p:grpSpPr>
          <a:xfrm>
            <a:off x="272647" y="2475241"/>
            <a:ext cx="6947177" cy="4219432"/>
            <a:chOff x="650713" y="1414918"/>
            <a:chExt cx="5425648" cy="3242119"/>
          </a:xfrm>
        </p:grpSpPr>
        <p:pic>
          <p:nvPicPr>
            <p:cNvPr id="6" name="図 5" descr="画面の領域">
              <a:extLst>
                <a:ext uri="{FF2B5EF4-FFF2-40B4-BE49-F238E27FC236}">
                  <a16:creationId xmlns:a16="http://schemas.microsoft.com/office/drawing/2014/main" id="{A16C6EEA-CD2C-4D07-A8DE-3EE8DDF7689E}"/>
                </a:ext>
              </a:extLst>
            </p:cNvPr>
            <p:cNvPicPr>
              <a:picLocks noChangeAspect="1"/>
            </p:cNvPicPr>
            <p:nvPr/>
          </p:nvPicPr>
          <p:blipFill rotWithShape="1">
            <a:blip r:embed="rId2">
              <a:extLst>
                <a:ext uri="{28A0092B-C50C-407E-A947-70E740481C1C}">
                  <a14:useLocalDpi xmlns:a14="http://schemas.microsoft.com/office/drawing/2010/main" val="0"/>
                </a:ext>
              </a:extLst>
            </a:blip>
            <a:srcRect r="2382"/>
            <a:stretch/>
          </p:blipFill>
          <p:spPr>
            <a:xfrm>
              <a:off x="650713" y="1414918"/>
              <a:ext cx="3119990" cy="3230150"/>
            </a:xfrm>
            <a:prstGeom prst="rect">
              <a:avLst/>
            </a:prstGeom>
            <a:ln w="22225">
              <a:solidFill>
                <a:srgbClr val="00B0F0"/>
              </a:solidFill>
            </a:ln>
            <a:effectLst>
              <a:outerShdw blurRad="50800" dist="38100" dir="2700000" algn="tl" rotWithShape="0">
                <a:prstClr val="black">
                  <a:alpha val="40000"/>
                </a:prstClr>
              </a:outerShdw>
            </a:effectLst>
          </p:spPr>
        </p:pic>
        <p:sp>
          <p:nvSpPr>
            <p:cNvPr id="11" name="正方形/長方形 10">
              <a:extLst>
                <a:ext uri="{FF2B5EF4-FFF2-40B4-BE49-F238E27FC236}">
                  <a16:creationId xmlns:a16="http://schemas.microsoft.com/office/drawing/2014/main" id="{FF169BD7-93DF-4581-AC88-9CDFD1CE315F}"/>
                </a:ext>
              </a:extLst>
            </p:cNvPr>
            <p:cNvSpPr/>
            <p:nvPr/>
          </p:nvSpPr>
          <p:spPr>
            <a:xfrm>
              <a:off x="3770703" y="4134425"/>
              <a:ext cx="2305658" cy="522612"/>
            </a:xfrm>
            <a:prstGeom prst="rect">
              <a:avLst/>
            </a:prstGeom>
            <a:solidFill>
              <a:schemeClr val="accent4">
                <a:lumMod val="20000"/>
                <a:lumOff val="80000"/>
              </a:schemeClr>
            </a:solidFill>
            <a:ln w="19050">
              <a:solidFill>
                <a:schemeClr val="accent5">
                  <a:lumMod val="5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600" dirty="0" err="1"/>
                <a:t>N95</a:t>
              </a:r>
              <a:r>
                <a:rPr kumimoji="1" lang="ja-JP" altLang="en-US" sz="3600" dirty="0"/>
                <a:t>マスク</a:t>
              </a:r>
            </a:p>
          </p:txBody>
        </p:sp>
      </p:grpSp>
      <p:sp>
        <p:nvSpPr>
          <p:cNvPr id="12" name="正方形/長方形 11">
            <a:extLst>
              <a:ext uri="{FF2B5EF4-FFF2-40B4-BE49-F238E27FC236}">
                <a16:creationId xmlns:a16="http://schemas.microsoft.com/office/drawing/2014/main" id="{DC615C74-6710-492C-8207-AB5E4E0E228B}"/>
              </a:ext>
            </a:extLst>
          </p:cNvPr>
          <p:cNvSpPr/>
          <p:nvPr/>
        </p:nvSpPr>
        <p:spPr>
          <a:xfrm>
            <a:off x="719141" y="2490818"/>
            <a:ext cx="7809346" cy="1026345"/>
          </a:xfrm>
          <a:prstGeom prst="rect">
            <a:avLst/>
          </a:prstGeom>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インフルエンザウイルスは</a:t>
            </a:r>
            <a:r>
              <a:rPr kumimoji="1" lang="ja-JP" altLang="en-US" sz="2800" dirty="0">
                <a:solidFill>
                  <a:srgbClr val="FF0000"/>
                </a:solidFill>
              </a:rPr>
              <a:t>０．１</a:t>
            </a:r>
            <a:r>
              <a:rPr kumimoji="1" lang="en-US" altLang="ja-JP" sz="2800" dirty="0" err="1"/>
              <a:t>μm</a:t>
            </a:r>
            <a:r>
              <a:rPr kumimoji="1" lang="ja-JP" altLang="en-US" sz="2800" dirty="0" err="1"/>
              <a:t>なので</a:t>
            </a:r>
            <a:r>
              <a:rPr kumimoji="1" lang="ja-JP" altLang="en-US" sz="2800" dirty="0"/>
              <a:t>感染防止には十分。</a:t>
            </a:r>
          </a:p>
        </p:txBody>
      </p:sp>
      <p:sp>
        <p:nvSpPr>
          <p:cNvPr id="16" name="正方形/長方形 15">
            <a:extLst>
              <a:ext uri="{FF2B5EF4-FFF2-40B4-BE49-F238E27FC236}">
                <a16:creationId xmlns:a16="http://schemas.microsoft.com/office/drawing/2014/main" id="{B1C39AB1-765D-4D3E-A786-7D3D64DC60DB}"/>
              </a:ext>
            </a:extLst>
          </p:cNvPr>
          <p:cNvSpPr/>
          <p:nvPr/>
        </p:nvSpPr>
        <p:spPr>
          <a:xfrm>
            <a:off x="719141" y="2490818"/>
            <a:ext cx="7809346" cy="1026345"/>
          </a:xfrm>
          <a:prstGeom prst="rect">
            <a:avLst/>
          </a:prstGeom>
          <a:solidFill>
            <a:schemeClr val="accent1">
              <a:lumMod val="20000"/>
              <a:lumOff val="80000"/>
            </a:schemeClr>
          </a:solidFill>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長時間付けているとちょっと息苦しい（空気の漏れが無いので）。</a:t>
            </a:r>
          </a:p>
        </p:txBody>
      </p:sp>
      <p:sp>
        <p:nvSpPr>
          <p:cNvPr id="2" name="正方形/長方形 1">
            <a:extLst>
              <a:ext uri="{FF2B5EF4-FFF2-40B4-BE49-F238E27FC236}">
                <a16:creationId xmlns:a16="http://schemas.microsoft.com/office/drawing/2014/main" id="{2588FA67-C324-4914-AF23-37CF55881B0F}"/>
              </a:ext>
            </a:extLst>
          </p:cNvPr>
          <p:cNvSpPr/>
          <p:nvPr/>
        </p:nvSpPr>
        <p:spPr>
          <a:xfrm>
            <a:off x="627255" y="921158"/>
            <a:ext cx="7107833" cy="1569660"/>
          </a:xfrm>
          <a:prstGeom prst="rect">
            <a:avLst/>
          </a:prstGeom>
        </p:spPr>
        <p:txBody>
          <a:bodyPr wrap="square">
            <a:spAutoFit/>
          </a:bodyPr>
          <a:lstStyle/>
          <a:p>
            <a:r>
              <a:rPr lang="ja-JP" altLang="en-US" sz="3200" dirty="0">
                <a:solidFill>
                  <a:srgbClr val="FF0000"/>
                </a:solidFill>
              </a:rPr>
              <a:t>０．３</a:t>
            </a:r>
            <a:r>
              <a:rPr lang="en-US" altLang="ja-JP" sz="3200" dirty="0"/>
              <a:t>µm</a:t>
            </a:r>
            <a:r>
              <a:rPr lang="ja-JP" altLang="en-US" sz="3200" dirty="0"/>
              <a:t>以上の微粒子を</a:t>
            </a:r>
            <a:r>
              <a:rPr lang="ja-JP" altLang="en-US" sz="3200" dirty="0">
                <a:solidFill>
                  <a:srgbClr val="FF0000"/>
                </a:solidFill>
              </a:rPr>
              <a:t>９５</a:t>
            </a:r>
            <a:r>
              <a:rPr lang="en-US" altLang="ja-JP" sz="3200" dirty="0"/>
              <a:t>%</a:t>
            </a:r>
            <a:r>
              <a:rPr lang="ja-JP" altLang="en-US" sz="3200" dirty="0"/>
              <a:t>以上カット</a:t>
            </a:r>
            <a:endParaRPr lang="en-US" altLang="ja-JP" sz="3200" dirty="0"/>
          </a:p>
          <a:p>
            <a:r>
              <a:rPr lang="ja-JP" altLang="en-US" sz="3200" dirty="0"/>
              <a:t>（実際の試験では</a:t>
            </a:r>
            <a:r>
              <a:rPr lang="ja-JP" altLang="en-US" sz="3200" dirty="0">
                <a:solidFill>
                  <a:srgbClr val="FF0000"/>
                </a:solidFill>
              </a:rPr>
              <a:t>０．１</a:t>
            </a:r>
            <a:r>
              <a:rPr lang="en-US" altLang="ja-JP" sz="3200" dirty="0">
                <a:solidFill>
                  <a:srgbClr val="FF0000"/>
                </a:solidFill>
              </a:rPr>
              <a:t>μ</a:t>
            </a:r>
            <a:r>
              <a:rPr lang="ja-JP" altLang="en-US" sz="3200" dirty="0" err="1">
                <a:solidFill>
                  <a:srgbClr val="FF0000"/>
                </a:solidFill>
              </a:rPr>
              <a:t>ｍ</a:t>
            </a:r>
            <a:r>
              <a:rPr lang="ja-JP" altLang="en-US" sz="3200" dirty="0"/>
              <a:t>程度の微粒子が使用されている）</a:t>
            </a:r>
          </a:p>
        </p:txBody>
      </p:sp>
      <p:sp>
        <p:nvSpPr>
          <p:cNvPr id="5" name="正方形/長方形 4">
            <a:extLst>
              <a:ext uri="{FF2B5EF4-FFF2-40B4-BE49-F238E27FC236}">
                <a16:creationId xmlns:a16="http://schemas.microsoft.com/office/drawing/2014/main" id="{D5CAD7C7-2018-4332-893F-50B95F9D6441}"/>
              </a:ext>
            </a:extLst>
          </p:cNvPr>
          <p:cNvSpPr/>
          <p:nvPr/>
        </p:nvSpPr>
        <p:spPr>
          <a:xfrm>
            <a:off x="719141" y="1418754"/>
            <a:ext cx="6782326" cy="45719"/>
          </a:xfrm>
          <a:prstGeom prst="rect">
            <a:avLst/>
          </a:prstGeom>
          <a:solidFill>
            <a:schemeClr val="accent2">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BAA30380-33B4-4DD7-B2D9-9CAE53AA8D3B}"/>
              </a:ext>
            </a:extLst>
          </p:cNvPr>
          <p:cNvSpPr/>
          <p:nvPr/>
        </p:nvSpPr>
        <p:spPr>
          <a:xfrm>
            <a:off x="719141" y="2475241"/>
            <a:ext cx="7809346" cy="1026345"/>
          </a:xfrm>
          <a:prstGeom prst="rect">
            <a:avLst/>
          </a:prstGeom>
          <a:solidFill>
            <a:schemeClr val="accent4">
              <a:lumMod val="20000"/>
              <a:lumOff val="80000"/>
            </a:schemeClr>
          </a:solidFill>
          <a:ln>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感染病棟などで使用する際には</a:t>
            </a:r>
            <a:r>
              <a:rPr kumimoji="1" lang="ja-JP" altLang="en-US" sz="2800" dirty="0">
                <a:solidFill>
                  <a:srgbClr val="FF0000"/>
                </a:solidFill>
              </a:rPr>
              <a:t>フィットテスト</a:t>
            </a:r>
            <a:r>
              <a:rPr kumimoji="1" lang="ja-JP" altLang="en-US" sz="2800" dirty="0"/>
              <a:t>などを</a:t>
            </a:r>
            <a:endParaRPr kumimoji="1" lang="en-US" altLang="ja-JP" sz="2800" dirty="0"/>
          </a:p>
          <a:p>
            <a:r>
              <a:rPr kumimoji="1" lang="ja-JP" altLang="en-US" sz="2800" dirty="0"/>
              <a:t>行ってから着用する。</a:t>
            </a:r>
          </a:p>
        </p:txBody>
      </p:sp>
      <p:sp>
        <p:nvSpPr>
          <p:cNvPr id="13" name="正方形/長方形 12">
            <a:extLst>
              <a:ext uri="{FF2B5EF4-FFF2-40B4-BE49-F238E27FC236}">
                <a16:creationId xmlns:a16="http://schemas.microsoft.com/office/drawing/2014/main" id="{4E7DA212-57B8-4F16-A1EA-0C6D15AA5860}"/>
              </a:ext>
            </a:extLst>
          </p:cNvPr>
          <p:cNvSpPr/>
          <p:nvPr/>
        </p:nvSpPr>
        <p:spPr>
          <a:xfrm>
            <a:off x="787400" y="3993396"/>
            <a:ext cx="7466839" cy="1062273"/>
          </a:xfrm>
          <a:prstGeom prst="rect">
            <a:avLst/>
          </a:prstGeom>
          <a:solidFill>
            <a:schemeClr val="accent1">
              <a:lumMod val="20000"/>
              <a:lumOff val="80000"/>
            </a:schemeClr>
          </a:solidFill>
          <a:ln>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err="1">
                <a:solidFill>
                  <a:schemeClr val="tx1"/>
                </a:solidFill>
              </a:rPr>
              <a:t>N</a:t>
            </a:r>
            <a:r>
              <a:rPr kumimoji="1" lang="en-US" altLang="ja-JP" sz="3200" dirty="0" err="1"/>
              <a:t>95</a:t>
            </a:r>
            <a:r>
              <a:rPr kumimoji="1" lang="ja-JP" altLang="en-US" sz="3200" dirty="0"/>
              <a:t>の</a:t>
            </a:r>
            <a:r>
              <a:rPr kumimoji="1" lang="en-US" altLang="ja-JP" sz="3200" dirty="0">
                <a:solidFill>
                  <a:srgbClr val="FF0000"/>
                </a:solidFill>
              </a:rPr>
              <a:t>N</a:t>
            </a:r>
            <a:r>
              <a:rPr kumimoji="1" lang="ja-JP" altLang="en-US" sz="3200" dirty="0"/>
              <a:t>は</a:t>
            </a:r>
            <a:r>
              <a:rPr kumimoji="1" lang="en-US" altLang="ja-JP" sz="3200" dirty="0">
                <a:solidFill>
                  <a:srgbClr val="FF0000"/>
                </a:solidFill>
              </a:rPr>
              <a:t>N</a:t>
            </a:r>
            <a:r>
              <a:rPr kumimoji="1" lang="en-US" altLang="ja-JP" sz="3200" dirty="0"/>
              <a:t>ot resistance to oil</a:t>
            </a:r>
            <a:r>
              <a:rPr kumimoji="1" lang="ja-JP" altLang="en-US" sz="3200" dirty="0" err="1"/>
              <a:t>で</a:t>
            </a:r>
            <a:r>
              <a:rPr kumimoji="1" lang="ja-JP" altLang="en-US" sz="3200" dirty="0" err="1">
                <a:solidFill>
                  <a:srgbClr val="FF0000"/>
                </a:solidFill>
              </a:rPr>
              <a:t>耐</a:t>
            </a:r>
            <a:r>
              <a:rPr kumimoji="1" lang="ja-JP" altLang="en-US" sz="3200" dirty="0">
                <a:solidFill>
                  <a:srgbClr val="FF0000"/>
                </a:solidFill>
              </a:rPr>
              <a:t>油性が無い</a:t>
            </a:r>
            <a:r>
              <a:rPr kumimoji="1" lang="ja-JP" altLang="en-US" sz="3200" dirty="0"/>
              <a:t>という意味。油には強くないという事。</a:t>
            </a:r>
          </a:p>
        </p:txBody>
      </p:sp>
    </p:spTree>
    <p:extLst>
      <p:ext uri="{BB962C8B-B14F-4D97-AF65-F5344CB8AC3E}">
        <p14:creationId xmlns:p14="http://schemas.microsoft.com/office/powerpoint/2010/main" val="295032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 grpId="0"/>
      <p:bldP spid="5" grpId="0" animBg="1"/>
      <p:bldP spid="10" grpId="0" animBg="1"/>
      <p:bldP spid="1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画面の領域">
            <a:extLst>
              <a:ext uri="{FF2B5EF4-FFF2-40B4-BE49-F238E27FC236}">
                <a16:creationId xmlns:a16="http://schemas.microsoft.com/office/drawing/2014/main" id="{2485A88D-6CDD-4824-BF46-415469A71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673151" y="1108364"/>
            <a:ext cx="4731812" cy="4932218"/>
          </a:xfrm>
          <a:prstGeom prst="rect">
            <a:avLst/>
          </a:prstGeom>
          <a:ln w="38100">
            <a:solidFill>
              <a:schemeClr val="accent1">
                <a:lumMod val="50000"/>
              </a:schemeClr>
            </a:solidFill>
          </a:ln>
          <a:effectLst>
            <a:outerShdw blurRad="50800" dist="127000" dir="2700000" algn="tl" rotWithShape="0">
              <a:prstClr val="black">
                <a:alpha val="40000"/>
              </a:prstClr>
            </a:outerShdw>
          </a:effectLst>
        </p:spPr>
      </p:pic>
      <p:sp>
        <p:nvSpPr>
          <p:cNvPr id="3" name="正方形/長方形 2">
            <a:extLst>
              <a:ext uri="{FF2B5EF4-FFF2-40B4-BE49-F238E27FC236}">
                <a16:creationId xmlns:a16="http://schemas.microsoft.com/office/drawing/2014/main" id="{D7D28261-D6F4-471B-852F-3B2845F4A52C}"/>
              </a:ext>
            </a:extLst>
          </p:cNvPr>
          <p:cNvSpPr/>
          <p:nvPr/>
        </p:nvSpPr>
        <p:spPr>
          <a:xfrm>
            <a:off x="988291" y="157018"/>
            <a:ext cx="5671127" cy="618837"/>
          </a:xfrm>
          <a:prstGeom prst="rect">
            <a:avLst/>
          </a:prstGeom>
          <a:ln w="28575"/>
          <a:effectLst>
            <a:outerShdw blurRad="50800" dist="1270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うがいは鼻腔内の洗浄が出来ない</a:t>
            </a:r>
          </a:p>
        </p:txBody>
      </p:sp>
      <p:pic>
        <p:nvPicPr>
          <p:cNvPr id="5" name="図 4" descr="画面の領域">
            <a:extLst>
              <a:ext uri="{FF2B5EF4-FFF2-40B4-BE49-F238E27FC236}">
                <a16:creationId xmlns:a16="http://schemas.microsoft.com/office/drawing/2014/main" id="{4AC8B2E8-DECF-49C3-B556-E9CD066C518A}"/>
              </a:ext>
            </a:extLst>
          </p:cNvPr>
          <p:cNvPicPr>
            <a:picLocks noChangeAspect="1"/>
          </p:cNvPicPr>
          <p:nvPr/>
        </p:nvPicPr>
        <p:blipFill rotWithShape="1">
          <a:blip r:embed="rId3">
            <a:extLst>
              <a:ext uri="{28A0092B-C50C-407E-A947-70E740481C1C}">
                <a14:useLocalDpi xmlns:a14="http://schemas.microsoft.com/office/drawing/2010/main" val="0"/>
              </a:ext>
            </a:extLst>
          </a:blip>
          <a:srcRect t="2902"/>
          <a:stretch/>
        </p:blipFill>
        <p:spPr>
          <a:xfrm>
            <a:off x="417813" y="2041237"/>
            <a:ext cx="2565532" cy="2861039"/>
          </a:xfrm>
          <a:prstGeom prst="rect">
            <a:avLst/>
          </a:prstGeom>
          <a:ln w="34925">
            <a:solidFill>
              <a:srgbClr val="00B050"/>
            </a:solidFill>
          </a:ln>
          <a:effectLst>
            <a:outerShdw blurRad="50800" dist="38100" dir="2700000" algn="tl" rotWithShape="0">
              <a:prstClr val="black">
                <a:alpha val="40000"/>
              </a:prstClr>
            </a:outerShdw>
          </a:effectLst>
        </p:spPr>
      </p:pic>
      <p:sp>
        <p:nvSpPr>
          <p:cNvPr id="6" name="星: 32 pt 5">
            <a:extLst>
              <a:ext uri="{FF2B5EF4-FFF2-40B4-BE49-F238E27FC236}">
                <a16:creationId xmlns:a16="http://schemas.microsoft.com/office/drawing/2014/main" id="{1E3ADF63-CABE-40E6-9CFF-167698CC0076}"/>
              </a:ext>
            </a:extLst>
          </p:cNvPr>
          <p:cNvSpPr/>
          <p:nvPr/>
        </p:nvSpPr>
        <p:spPr>
          <a:xfrm>
            <a:off x="5003896" y="2293743"/>
            <a:ext cx="619339" cy="607812"/>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下 6">
            <a:extLst>
              <a:ext uri="{FF2B5EF4-FFF2-40B4-BE49-F238E27FC236}">
                <a16:creationId xmlns:a16="http://schemas.microsoft.com/office/drawing/2014/main" id="{ECDB8772-F325-4B07-9C34-993B7C193E9B}"/>
              </a:ext>
            </a:extLst>
          </p:cNvPr>
          <p:cNvSpPr/>
          <p:nvPr/>
        </p:nvSpPr>
        <p:spPr>
          <a:xfrm rot="19110325">
            <a:off x="4307848" y="671842"/>
            <a:ext cx="489528" cy="1743630"/>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F3E45457-657B-4D17-BE9D-0404E553172F}"/>
              </a:ext>
            </a:extLst>
          </p:cNvPr>
          <p:cNvSpPr/>
          <p:nvPr/>
        </p:nvSpPr>
        <p:spPr>
          <a:xfrm>
            <a:off x="1376089" y="3780767"/>
            <a:ext cx="7028874" cy="1121509"/>
          </a:xfrm>
          <a:prstGeom prst="rect">
            <a:avLst/>
          </a:prstGeom>
          <a:solidFill>
            <a:schemeClr val="accent2">
              <a:lumMod val="20000"/>
              <a:lumOff val="80000"/>
            </a:schemeClr>
          </a:solidFill>
          <a:ln w="28575">
            <a:solidFill>
              <a:schemeClr val="accent3">
                <a:lumMod val="50000"/>
              </a:schemeClr>
            </a:solidFill>
          </a:ln>
          <a:effectLst>
            <a:outerShdw blurRad="50800" dist="1270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気道粘膜に付着したウイルスは</a:t>
            </a:r>
            <a:r>
              <a:rPr kumimoji="1" lang="en-US" altLang="ja-JP" sz="2800" dirty="0"/>
              <a:t>20</a:t>
            </a:r>
            <a:r>
              <a:rPr kumimoji="1" lang="ja-JP" altLang="en-US" sz="2800" dirty="0"/>
              <a:t>分程度で</a:t>
            </a:r>
            <a:endParaRPr kumimoji="1" lang="en-US" altLang="ja-JP" sz="2800" dirty="0"/>
          </a:p>
          <a:p>
            <a:r>
              <a:rPr kumimoji="1" lang="ja-JP" altLang="en-US" sz="2800" dirty="0"/>
              <a:t>粘膜内に侵入するという文献もある。</a:t>
            </a:r>
          </a:p>
        </p:txBody>
      </p:sp>
      <p:sp>
        <p:nvSpPr>
          <p:cNvPr id="9" name="正方形/長方形 8">
            <a:extLst>
              <a:ext uri="{FF2B5EF4-FFF2-40B4-BE49-F238E27FC236}">
                <a16:creationId xmlns:a16="http://schemas.microsoft.com/office/drawing/2014/main" id="{901A7E35-A8BE-4B66-BD38-99362250628B}"/>
              </a:ext>
            </a:extLst>
          </p:cNvPr>
          <p:cNvSpPr/>
          <p:nvPr/>
        </p:nvSpPr>
        <p:spPr>
          <a:xfrm>
            <a:off x="956094" y="118962"/>
            <a:ext cx="5671127" cy="618837"/>
          </a:xfrm>
          <a:prstGeom prst="rect">
            <a:avLst/>
          </a:prstGeom>
          <a:solidFill>
            <a:schemeClr val="accent1">
              <a:lumMod val="20000"/>
              <a:lumOff val="80000"/>
            </a:schemeClr>
          </a:solidFill>
          <a:ln w="28575">
            <a:noFill/>
          </a:ln>
          <a:effectLst>
            <a:outerShdw blurRad="50800" dist="1270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うがいの予防効果は疑問</a:t>
            </a:r>
          </a:p>
        </p:txBody>
      </p:sp>
    </p:spTree>
    <p:extLst>
      <p:ext uri="{BB962C8B-B14F-4D97-AF65-F5344CB8AC3E}">
        <p14:creationId xmlns:p14="http://schemas.microsoft.com/office/powerpoint/2010/main" val="237363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0AF0ABA-1AD3-467C-9754-EDD9A483B6E5}"/>
              </a:ext>
            </a:extLst>
          </p:cNvPr>
          <p:cNvSpPr/>
          <p:nvPr/>
        </p:nvSpPr>
        <p:spPr>
          <a:xfrm>
            <a:off x="1757279" y="210565"/>
            <a:ext cx="5437540" cy="566250"/>
          </a:xfrm>
          <a:prstGeom prst="rect">
            <a:avLst/>
          </a:prstGeom>
          <a:solidFill>
            <a:schemeClr val="accent1">
              <a:lumMod val="20000"/>
              <a:lumOff val="80000"/>
            </a:schemeClr>
          </a:solidFill>
          <a:ln w="28575">
            <a:noFill/>
          </a:ln>
          <a:effectLst>
            <a:outerShdw blurRad="50800" dist="1397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インフルエンザ脳症について</a:t>
            </a:r>
          </a:p>
        </p:txBody>
      </p:sp>
      <p:sp>
        <p:nvSpPr>
          <p:cNvPr id="4" name="正方形/長方形 3">
            <a:extLst>
              <a:ext uri="{FF2B5EF4-FFF2-40B4-BE49-F238E27FC236}">
                <a16:creationId xmlns:a16="http://schemas.microsoft.com/office/drawing/2014/main" id="{F55B73D1-86CC-496F-AC62-EEDF33D73CF8}"/>
              </a:ext>
            </a:extLst>
          </p:cNvPr>
          <p:cNvSpPr/>
          <p:nvPr/>
        </p:nvSpPr>
        <p:spPr>
          <a:xfrm>
            <a:off x="924404" y="1248290"/>
            <a:ext cx="7550169" cy="1048327"/>
          </a:xfrm>
          <a:prstGeom prst="rect">
            <a:avLst/>
          </a:prstGeom>
          <a:solidFill>
            <a:schemeClr val="bg2">
              <a:lumMod val="20000"/>
              <a:lumOff val="80000"/>
            </a:schemeClr>
          </a:solidFill>
          <a:ln w="28575">
            <a:noFill/>
          </a:ln>
          <a:effectLst>
            <a:outerShdw blurRad="50800" dist="1397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1</a:t>
            </a:r>
            <a:r>
              <a:rPr kumimoji="1" lang="ja-JP" altLang="en-US" sz="2800" dirty="0"/>
              <a:t>才をピークに</a:t>
            </a:r>
            <a:r>
              <a:rPr kumimoji="1" lang="en-US" altLang="ja-JP" sz="2800" dirty="0">
                <a:solidFill>
                  <a:srgbClr val="FF0000"/>
                </a:solidFill>
              </a:rPr>
              <a:t>6</a:t>
            </a:r>
            <a:r>
              <a:rPr kumimoji="1" lang="ja-JP" altLang="en-US" sz="2800" dirty="0">
                <a:solidFill>
                  <a:srgbClr val="FF0000"/>
                </a:solidFill>
              </a:rPr>
              <a:t>才以下</a:t>
            </a:r>
            <a:r>
              <a:rPr kumimoji="1" lang="ja-JP" altLang="en-US" sz="2800" dirty="0"/>
              <a:t>の</a:t>
            </a:r>
            <a:r>
              <a:rPr kumimoji="1" lang="ja-JP" altLang="en-US" sz="2800" dirty="0">
                <a:solidFill>
                  <a:srgbClr val="FF0000"/>
                </a:solidFill>
              </a:rPr>
              <a:t>乳幼児</a:t>
            </a:r>
            <a:r>
              <a:rPr kumimoji="1" lang="ja-JP" altLang="en-US" sz="2800" dirty="0"/>
              <a:t>が発生しやすい。発熱から数時間～</a:t>
            </a:r>
            <a:r>
              <a:rPr kumimoji="1" lang="en-US" altLang="ja-JP" sz="2800" dirty="0"/>
              <a:t>1</a:t>
            </a:r>
            <a:r>
              <a:rPr kumimoji="1" lang="ja-JP" altLang="en-US" sz="2800" dirty="0"/>
              <a:t>日で症状発生。</a:t>
            </a:r>
          </a:p>
        </p:txBody>
      </p:sp>
      <p:pic>
        <p:nvPicPr>
          <p:cNvPr id="6" name="図 5" descr="画面の領域">
            <a:extLst>
              <a:ext uri="{FF2B5EF4-FFF2-40B4-BE49-F238E27FC236}">
                <a16:creationId xmlns:a16="http://schemas.microsoft.com/office/drawing/2014/main" id="{00C94342-2B79-4981-A69B-F29280C989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903" y="2567709"/>
            <a:ext cx="5571235" cy="3906705"/>
          </a:xfrm>
          <a:prstGeom prst="rect">
            <a:avLst/>
          </a:prstGeom>
          <a:ln w="31750">
            <a:solidFill>
              <a:schemeClr val="accent1">
                <a:lumMod val="50000"/>
              </a:schemeClr>
            </a:solidFill>
          </a:ln>
          <a:effectLst>
            <a:outerShdw blurRad="50800" dist="114300" dir="2700000" algn="tl" rotWithShape="0">
              <a:prstClr val="black">
                <a:alpha val="40000"/>
              </a:prstClr>
            </a:outerShdw>
          </a:effectLst>
        </p:spPr>
      </p:pic>
      <p:sp>
        <p:nvSpPr>
          <p:cNvPr id="3" name="正方形/長方形 2">
            <a:extLst>
              <a:ext uri="{FF2B5EF4-FFF2-40B4-BE49-F238E27FC236}">
                <a16:creationId xmlns:a16="http://schemas.microsoft.com/office/drawing/2014/main" id="{4C2A1765-3C12-454C-8F84-EF296E38665A}"/>
              </a:ext>
            </a:extLst>
          </p:cNvPr>
          <p:cNvSpPr/>
          <p:nvPr/>
        </p:nvSpPr>
        <p:spPr>
          <a:xfrm>
            <a:off x="919398" y="1231138"/>
            <a:ext cx="7550169" cy="1048327"/>
          </a:xfrm>
          <a:prstGeom prst="rect">
            <a:avLst/>
          </a:prstGeom>
          <a:solidFill>
            <a:schemeClr val="accent4">
              <a:lumMod val="20000"/>
              <a:lumOff val="80000"/>
            </a:schemeClr>
          </a:solidFill>
          <a:ln w="19050">
            <a:noFill/>
          </a:ln>
          <a:effectLst>
            <a:outerShdw blurRad="50800" dist="1397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毎年</a:t>
            </a:r>
            <a:r>
              <a:rPr kumimoji="1" lang="en-US" altLang="ja-JP" sz="3200" dirty="0">
                <a:solidFill>
                  <a:srgbClr val="FF0000"/>
                </a:solidFill>
              </a:rPr>
              <a:t>100</a:t>
            </a:r>
            <a:r>
              <a:rPr kumimoji="1" lang="ja-JP" altLang="en-US" sz="3200" dirty="0">
                <a:solidFill>
                  <a:srgbClr val="FF0000"/>
                </a:solidFill>
              </a:rPr>
              <a:t>～</a:t>
            </a:r>
            <a:r>
              <a:rPr kumimoji="1" lang="en-US" altLang="ja-JP" sz="3200" dirty="0">
                <a:solidFill>
                  <a:srgbClr val="FF0000"/>
                </a:solidFill>
              </a:rPr>
              <a:t>300</a:t>
            </a:r>
            <a:r>
              <a:rPr kumimoji="1" lang="ja-JP" altLang="en-US" sz="3200" dirty="0">
                <a:solidFill>
                  <a:srgbClr val="FF0000"/>
                </a:solidFill>
              </a:rPr>
              <a:t>人</a:t>
            </a:r>
            <a:r>
              <a:rPr kumimoji="1" lang="ja-JP" altLang="en-US" sz="3200" dirty="0"/>
              <a:t>が発症、</a:t>
            </a:r>
            <a:r>
              <a:rPr kumimoji="1" lang="ja-JP" altLang="en-US" sz="3200" dirty="0">
                <a:solidFill>
                  <a:srgbClr val="FF0000"/>
                </a:solidFill>
              </a:rPr>
              <a:t>死亡率</a:t>
            </a:r>
            <a:r>
              <a:rPr kumimoji="1" lang="ja-JP" altLang="en-US" sz="3200" dirty="0">
                <a:solidFill>
                  <a:schemeClr val="tx1"/>
                </a:solidFill>
              </a:rPr>
              <a:t>約</a:t>
            </a:r>
            <a:r>
              <a:rPr kumimoji="1" lang="en-US" altLang="ja-JP" sz="3200" dirty="0">
                <a:solidFill>
                  <a:srgbClr val="FF0000"/>
                </a:solidFill>
              </a:rPr>
              <a:t>30</a:t>
            </a:r>
            <a:r>
              <a:rPr kumimoji="1" lang="ja-JP" altLang="en-US" sz="3200" dirty="0">
                <a:solidFill>
                  <a:srgbClr val="FF0000"/>
                </a:solidFill>
              </a:rPr>
              <a:t>％</a:t>
            </a:r>
            <a:endParaRPr kumimoji="1" lang="en-US" altLang="ja-JP" sz="3200" dirty="0">
              <a:solidFill>
                <a:srgbClr val="FF0000"/>
              </a:solidFill>
            </a:endParaRPr>
          </a:p>
          <a:p>
            <a:r>
              <a:rPr kumimoji="1" lang="ja-JP" altLang="en-US" sz="3200" dirty="0"/>
              <a:t>後遺症約</a:t>
            </a:r>
            <a:r>
              <a:rPr kumimoji="1" lang="en-US" altLang="ja-JP" sz="3200" dirty="0"/>
              <a:t>25</a:t>
            </a:r>
            <a:r>
              <a:rPr kumimoji="1" lang="ja-JP" altLang="en-US" sz="3200" dirty="0"/>
              <a:t>％。</a:t>
            </a:r>
          </a:p>
        </p:txBody>
      </p:sp>
      <p:grpSp>
        <p:nvGrpSpPr>
          <p:cNvPr id="5" name="グループ化 4">
            <a:extLst>
              <a:ext uri="{FF2B5EF4-FFF2-40B4-BE49-F238E27FC236}">
                <a16:creationId xmlns:a16="http://schemas.microsoft.com/office/drawing/2014/main" id="{0D33F16A-E2D4-4C72-BF93-C213ECEF8ED2}"/>
              </a:ext>
            </a:extLst>
          </p:cNvPr>
          <p:cNvGrpSpPr/>
          <p:nvPr/>
        </p:nvGrpSpPr>
        <p:grpSpPr>
          <a:xfrm>
            <a:off x="1224201" y="2961643"/>
            <a:ext cx="6314593" cy="3323862"/>
            <a:chOff x="1224201" y="2961643"/>
            <a:chExt cx="6314593" cy="3323862"/>
          </a:xfrm>
        </p:grpSpPr>
        <p:sp>
          <p:nvSpPr>
            <p:cNvPr id="7" name="星: 32 pt 6">
              <a:extLst>
                <a:ext uri="{FF2B5EF4-FFF2-40B4-BE49-F238E27FC236}">
                  <a16:creationId xmlns:a16="http://schemas.microsoft.com/office/drawing/2014/main" id="{0C559489-EA4D-4A88-A122-64B69C7E2612}"/>
                </a:ext>
              </a:extLst>
            </p:cNvPr>
            <p:cNvSpPr/>
            <p:nvPr/>
          </p:nvSpPr>
          <p:spPr>
            <a:xfrm>
              <a:off x="2393952" y="2961643"/>
              <a:ext cx="971091" cy="856793"/>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B42DA40-C2CB-43C0-B4D3-C0FE6153693F}"/>
                </a:ext>
              </a:extLst>
            </p:cNvPr>
            <p:cNvSpPr/>
            <p:nvPr/>
          </p:nvSpPr>
          <p:spPr>
            <a:xfrm>
              <a:off x="1224201" y="5113867"/>
              <a:ext cx="6314593" cy="1171638"/>
            </a:xfrm>
            <a:prstGeom prst="rect">
              <a:avLst/>
            </a:prstGeom>
            <a:ln w="28575"/>
            <a:effectLst>
              <a:outerShdw blurRad="50800" dist="1397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インフルエンザ脳症は脳の中に</a:t>
              </a:r>
              <a:endParaRPr kumimoji="1" lang="en-US" altLang="ja-JP" sz="3200" dirty="0"/>
            </a:p>
            <a:p>
              <a:r>
                <a:rPr kumimoji="1" lang="ja-JP" altLang="en-US" sz="3200" dirty="0"/>
                <a:t>ウイルスが沢山いる？</a:t>
              </a:r>
            </a:p>
          </p:txBody>
        </p:sp>
        <p:sp>
          <p:nvSpPr>
            <p:cNvPr id="9" name="星: 32 pt 8">
              <a:extLst>
                <a:ext uri="{FF2B5EF4-FFF2-40B4-BE49-F238E27FC236}">
                  <a16:creationId xmlns:a16="http://schemas.microsoft.com/office/drawing/2014/main" id="{B08B59B5-2C9D-4C69-A748-56C581C0C333}"/>
                </a:ext>
              </a:extLst>
            </p:cNvPr>
            <p:cNvSpPr/>
            <p:nvPr/>
          </p:nvSpPr>
          <p:spPr>
            <a:xfrm>
              <a:off x="3410407" y="3575861"/>
              <a:ext cx="971091" cy="856793"/>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星: 32 pt 9">
              <a:extLst>
                <a:ext uri="{FF2B5EF4-FFF2-40B4-BE49-F238E27FC236}">
                  <a16:creationId xmlns:a16="http://schemas.microsoft.com/office/drawing/2014/main" id="{AD111233-2012-4C7E-A459-68AD3C57F2B5}"/>
                </a:ext>
              </a:extLst>
            </p:cNvPr>
            <p:cNvSpPr/>
            <p:nvPr/>
          </p:nvSpPr>
          <p:spPr>
            <a:xfrm>
              <a:off x="1271734" y="3705301"/>
              <a:ext cx="971091" cy="856793"/>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正方形/長方形 11">
            <a:extLst>
              <a:ext uri="{FF2B5EF4-FFF2-40B4-BE49-F238E27FC236}">
                <a16:creationId xmlns:a16="http://schemas.microsoft.com/office/drawing/2014/main" id="{06670667-85A0-4E6E-9535-ECF08503607B}"/>
              </a:ext>
            </a:extLst>
          </p:cNvPr>
          <p:cNvSpPr/>
          <p:nvPr/>
        </p:nvSpPr>
        <p:spPr>
          <a:xfrm>
            <a:off x="295903" y="5227237"/>
            <a:ext cx="7919624" cy="1145553"/>
          </a:xfrm>
          <a:prstGeom prst="rect">
            <a:avLst/>
          </a:prstGeom>
          <a:solidFill>
            <a:schemeClr val="accent4">
              <a:lumMod val="20000"/>
              <a:lumOff val="80000"/>
            </a:schemeClr>
          </a:solidFill>
          <a:ln w="28575">
            <a:noFill/>
          </a:ln>
          <a:effectLst>
            <a:outerShdw blurRad="50800" dist="1397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死亡した子供さんを解剖（病理解剖）すると、脳内に</a:t>
            </a:r>
            <a:endParaRPr kumimoji="1" lang="en-US" altLang="ja-JP" sz="2800" dirty="0"/>
          </a:p>
          <a:p>
            <a:r>
              <a:rPr kumimoji="1" lang="ja-JP" altLang="en-US" sz="2800" dirty="0"/>
              <a:t>ウイルスは殆ど見られない。</a:t>
            </a:r>
            <a:endParaRPr kumimoji="1" lang="en-US" altLang="ja-JP" sz="2800" dirty="0"/>
          </a:p>
        </p:txBody>
      </p:sp>
      <p:grpSp>
        <p:nvGrpSpPr>
          <p:cNvPr id="25" name="グループ化 24">
            <a:extLst>
              <a:ext uri="{FF2B5EF4-FFF2-40B4-BE49-F238E27FC236}">
                <a16:creationId xmlns:a16="http://schemas.microsoft.com/office/drawing/2014/main" id="{D8CF8D17-3958-4499-8093-D3249E1360D5}"/>
              </a:ext>
            </a:extLst>
          </p:cNvPr>
          <p:cNvGrpSpPr/>
          <p:nvPr/>
        </p:nvGrpSpPr>
        <p:grpSpPr>
          <a:xfrm>
            <a:off x="209737" y="1011383"/>
            <a:ext cx="8682182" cy="5846617"/>
            <a:chOff x="172600" y="829759"/>
            <a:chExt cx="8682182" cy="5846617"/>
          </a:xfrm>
        </p:grpSpPr>
        <p:sp>
          <p:nvSpPr>
            <p:cNvPr id="15" name="正方形/長方形 14">
              <a:extLst>
                <a:ext uri="{FF2B5EF4-FFF2-40B4-BE49-F238E27FC236}">
                  <a16:creationId xmlns:a16="http://schemas.microsoft.com/office/drawing/2014/main" id="{F79EB219-A216-422C-B437-A0E1CB27B9D3}"/>
                </a:ext>
              </a:extLst>
            </p:cNvPr>
            <p:cNvSpPr/>
            <p:nvPr/>
          </p:nvSpPr>
          <p:spPr>
            <a:xfrm>
              <a:off x="172600" y="829759"/>
              <a:ext cx="8682182" cy="584661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D859C94D-7F0B-41C3-8A43-ED22F14EC262}"/>
                </a:ext>
              </a:extLst>
            </p:cNvPr>
            <p:cNvGrpSpPr/>
            <p:nvPr/>
          </p:nvGrpSpPr>
          <p:grpSpPr>
            <a:xfrm>
              <a:off x="172600" y="952718"/>
              <a:ext cx="8615800" cy="5600700"/>
              <a:chOff x="172600" y="952718"/>
              <a:chExt cx="8615800" cy="5600700"/>
            </a:xfrm>
          </p:grpSpPr>
          <p:pic>
            <p:nvPicPr>
              <p:cNvPr id="17" name="図 16">
                <a:extLst>
                  <a:ext uri="{FF2B5EF4-FFF2-40B4-BE49-F238E27FC236}">
                    <a16:creationId xmlns:a16="http://schemas.microsoft.com/office/drawing/2014/main" id="{538CE9D1-D07C-41E3-8105-F46BE2D20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600" y="952718"/>
                <a:ext cx="4324350" cy="5600700"/>
              </a:xfrm>
              <a:prstGeom prst="rect">
                <a:avLst/>
              </a:prstGeom>
              <a:ln w="28575">
                <a:solidFill>
                  <a:schemeClr val="accent2">
                    <a:lumMod val="20000"/>
                    <a:lumOff val="80000"/>
                  </a:schemeClr>
                </a:solidFill>
              </a:ln>
              <a:effectLst>
                <a:outerShdw blurRad="50800" dist="76200" dir="2700000" algn="tl" rotWithShape="0">
                  <a:prstClr val="black">
                    <a:alpha val="40000"/>
                  </a:prstClr>
                </a:outerShdw>
              </a:effectLst>
            </p:spPr>
          </p:pic>
          <p:grpSp>
            <p:nvGrpSpPr>
              <p:cNvPr id="18" name="グループ化 17">
                <a:extLst>
                  <a:ext uri="{FF2B5EF4-FFF2-40B4-BE49-F238E27FC236}">
                    <a16:creationId xmlns:a16="http://schemas.microsoft.com/office/drawing/2014/main" id="{6CE209A0-6C0C-465D-B9D0-68BC472433E4}"/>
                  </a:ext>
                </a:extLst>
              </p:cNvPr>
              <p:cNvGrpSpPr/>
              <p:nvPr/>
            </p:nvGrpSpPr>
            <p:grpSpPr>
              <a:xfrm>
                <a:off x="1835669" y="1034412"/>
                <a:ext cx="6952731" cy="4279979"/>
                <a:chOff x="1835669" y="1034412"/>
                <a:chExt cx="6952731" cy="4279979"/>
              </a:xfrm>
            </p:grpSpPr>
            <p:sp>
              <p:nvSpPr>
                <p:cNvPr id="19" name="楕円 18">
                  <a:extLst>
                    <a:ext uri="{FF2B5EF4-FFF2-40B4-BE49-F238E27FC236}">
                      <a16:creationId xmlns:a16="http://schemas.microsoft.com/office/drawing/2014/main" id="{A560DDB7-0FDB-4A7E-81FA-14DE0E7DFA0C}"/>
                    </a:ext>
                  </a:extLst>
                </p:cNvPr>
                <p:cNvSpPr/>
                <p:nvPr/>
              </p:nvSpPr>
              <p:spPr>
                <a:xfrm rot="19343248">
                  <a:off x="1835669" y="2080509"/>
                  <a:ext cx="1588655" cy="509807"/>
                </a:xfrm>
                <a:prstGeom prst="ellipse">
                  <a:avLst/>
                </a:prstGeom>
                <a:noFill/>
                <a:ln w="57150">
                  <a:solidFill>
                    <a:srgbClr val="FF00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6E0609C3-E6B3-4BB3-9EFD-2823FE7E0353}"/>
                    </a:ext>
                  </a:extLst>
                </p:cNvPr>
                <p:cNvSpPr/>
                <p:nvPr/>
              </p:nvSpPr>
              <p:spPr>
                <a:xfrm rot="16200000">
                  <a:off x="1472521" y="3291109"/>
                  <a:ext cx="1588655" cy="443346"/>
                </a:xfrm>
                <a:prstGeom prst="ellipse">
                  <a:avLst/>
                </a:prstGeom>
                <a:noFill/>
                <a:ln w="57150">
                  <a:solidFill>
                    <a:srgbClr val="FF00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extLst>
                    <a:ext uri="{FF2B5EF4-FFF2-40B4-BE49-F238E27FC236}">
                      <a16:creationId xmlns:a16="http://schemas.microsoft.com/office/drawing/2014/main" id="{537E7C40-638C-43D8-BA84-9F08A2E6E1A5}"/>
                    </a:ext>
                  </a:extLst>
                </p:cNvPr>
                <p:cNvSpPr/>
                <p:nvPr/>
              </p:nvSpPr>
              <p:spPr>
                <a:xfrm>
                  <a:off x="3281875" y="1034412"/>
                  <a:ext cx="5252525" cy="1052945"/>
                </a:xfrm>
                <a:prstGeom prst="roundRect">
                  <a:avLst/>
                </a:prstGeom>
                <a:solidFill>
                  <a:schemeClr val="accent1">
                    <a:lumMod val="20000"/>
                    <a:lumOff val="80000"/>
                  </a:schemeClr>
                </a:solidFill>
                <a:ln>
                  <a:solidFill>
                    <a:schemeClr val="accent2">
                      <a:lumMod val="20000"/>
                      <a:lumOff val="8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インフルエンザウイルスは鼻粘膜、咽喉頭、気管支内だけで増殖。</a:t>
                  </a:r>
                </a:p>
              </p:txBody>
            </p:sp>
            <p:sp>
              <p:nvSpPr>
                <p:cNvPr id="22" name="四角形: 角を丸くする 21">
                  <a:extLst>
                    <a:ext uri="{FF2B5EF4-FFF2-40B4-BE49-F238E27FC236}">
                      <a16:creationId xmlns:a16="http://schemas.microsoft.com/office/drawing/2014/main" id="{52098C6C-2D9B-4FB3-9DDF-AEC5FD22F683}"/>
                    </a:ext>
                  </a:extLst>
                </p:cNvPr>
                <p:cNvSpPr/>
                <p:nvPr/>
              </p:nvSpPr>
              <p:spPr>
                <a:xfrm>
                  <a:off x="3281875" y="2337015"/>
                  <a:ext cx="5252525" cy="1052945"/>
                </a:xfrm>
                <a:prstGeom prst="roundRect">
                  <a:avLst/>
                </a:prstGeom>
                <a:solidFill>
                  <a:schemeClr val="accent4">
                    <a:lumMod val="20000"/>
                    <a:lumOff val="80000"/>
                  </a:schemeClr>
                </a:solidFill>
                <a:ln>
                  <a:solidFill>
                    <a:schemeClr val="accent2">
                      <a:lumMod val="20000"/>
                      <a:lumOff val="8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細菌の場合には体中の血液に菌が増殖する</a:t>
                  </a:r>
                  <a:r>
                    <a:rPr kumimoji="1" lang="ja-JP" altLang="en-US" sz="2800" dirty="0">
                      <a:solidFill>
                        <a:srgbClr val="FF0000"/>
                      </a:solidFill>
                    </a:rPr>
                    <a:t>菌血症</a:t>
                  </a:r>
                  <a:r>
                    <a:rPr kumimoji="1" lang="ja-JP" altLang="en-US" sz="2800" dirty="0"/>
                    <a:t>があるが、</a:t>
                  </a:r>
                </a:p>
              </p:txBody>
            </p:sp>
            <p:sp>
              <p:nvSpPr>
                <p:cNvPr id="23" name="矢印: 下 22">
                  <a:extLst>
                    <a:ext uri="{FF2B5EF4-FFF2-40B4-BE49-F238E27FC236}">
                      <a16:creationId xmlns:a16="http://schemas.microsoft.com/office/drawing/2014/main" id="{6AF340B8-4F9B-4446-BA7E-1AD3D370EE31}"/>
                    </a:ext>
                  </a:extLst>
                </p:cNvPr>
                <p:cNvSpPr/>
                <p:nvPr/>
              </p:nvSpPr>
              <p:spPr>
                <a:xfrm>
                  <a:off x="5486400" y="3574581"/>
                  <a:ext cx="646545" cy="868110"/>
                </a:xfrm>
                <a:prstGeom prst="downArrow">
                  <a:avLst/>
                </a:prstGeom>
                <a:solidFill>
                  <a:srgbClr val="FF0000"/>
                </a:solidFill>
                <a:ln>
                  <a:solidFill>
                    <a:schemeClr val="accent2">
                      <a:lumMod val="20000"/>
                      <a:lumOff val="8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extLst>
                    <a:ext uri="{FF2B5EF4-FFF2-40B4-BE49-F238E27FC236}">
                      <a16:creationId xmlns:a16="http://schemas.microsoft.com/office/drawing/2014/main" id="{6D7B9FDA-35F2-41E0-BF32-35176E9ABA93}"/>
                    </a:ext>
                  </a:extLst>
                </p:cNvPr>
                <p:cNvSpPr/>
                <p:nvPr/>
              </p:nvSpPr>
              <p:spPr>
                <a:xfrm>
                  <a:off x="2184399" y="4654463"/>
                  <a:ext cx="6604001" cy="659928"/>
                </a:xfrm>
                <a:prstGeom prst="roundRect">
                  <a:avLst/>
                </a:prstGeom>
                <a:solidFill>
                  <a:schemeClr val="accent3">
                    <a:lumMod val="20000"/>
                    <a:lumOff val="80000"/>
                  </a:schemeClr>
                </a:solidFill>
                <a:ln>
                  <a:solidFill>
                    <a:schemeClr val="accent2">
                      <a:lumMod val="20000"/>
                      <a:lumOff val="8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インフルエンザは</a:t>
                  </a:r>
                  <a:r>
                    <a:rPr kumimoji="1" lang="ja-JP" altLang="en-US" sz="2800" dirty="0">
                      <a:solidFill>
                        <a:srgbClr val="FF0000"/>
                      </a:solidFill>
                    </a:rPr>
                    <a:t>ウイルス血症</a:t>
                  </a:r>
                  <a:r>
                    <a:rPr kumimoji="1" lang="ja-JP" altLang="en-US" sz="2800" dirty="0"/>
                    <a:t>にならない</a:t>
                  </a:r>
                  <a:endParaRPr kumimoji="1" lang="en-US" altLang="ja-JP" sz="2800" dirty="0"/>
                </a:p>
              </p:txBody>
            </p:sp>
          </p:grpSp>
        </p:grpSp>
      </p:grpSp>
    </p:spTree>
    <p:extLst>
      <p:ext uri="{BB962C8B-B14F-4D97-AF65-F5344CB8AC3E}">
        <p14:creationId xmlns:p14="http://schemas.microsoft.com/office/powerpoint/2010/main" val="45504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0AF0ABA-1AD3-467C-9754-EDD9A483B6E5}"/>
              </a:ext>
            </a:extLst>
          </p:cNvPr>
          <p:cNvSpPr/>
          <p:nvPr/>
        </p:nvSpPr>
        <p:spPr>
          <a:xfrm>
            <a:off x="1713525" y="202045"/>
            <a:ext cx="5437540" cy="566250"/>
          </a:xfrm>
          <a:prstGeom prst="rect">
            <a:avLst/>
          </a:prstGeom>
          <a:solidFill>
            <a:schemeClr val="accent1">
              <a:lumMod val="20000"/>
              <a:lumOff val="80000"/>
            </a:schemeClr>
          </a:solidFill>
          <a:ln w="28575">
            <a:noFill/>
          </a:ln>
          <a:effectLst>
            <a:outerShdw blurRad="50800" dist="1397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インフルエンザ脳症について</a:t>
            </a:r>
          </a:p>
        </p:txBody>
      </p:sp>
      <p:sp>
        <p:nvSpPr>
          <p:cNvPr id="26" name="正方形/長方形 25">
            <a:extLst>
              <a:ext uri="{FF2B5EF4-FFF2-40B4-BE49-F238E27FC236}">
                <a16:creationId xmlns:a16="http://schemas.microsoft.com/office/drawing/2014/main" id="{F720AED3-D417-4C45-A3E1-35480F1E4334}"/>
              </a:ext>
            </a:extLst>
          </p:cNvPr>
          <p:cNvSpPr/>
          <p:nvPr/>
        </p:nvSpPr>
        <p:spPr>
          <a:xfrm>
            <a:off x="672322" y="1017002"/>
            <a:ext cx="7919624" cy="1145553"/>
          </a:xfrm>
          <a:prstGeom prst="rect">
            <a:avLst/>
          </a:prstGeom>
          <a:solidFill>
            <a:schemeClr val="accent4">
              <a:lumMod val="20000"/>
              <a:lumOff val="80000"/>
            </a:schemeClr>
          </a:solidFill>
          <a:ln w="12700">
            <a:noFill/>
          </a:ln>
          <a:effectLst>
            <a:outerShdw blurRad="50800" dist="1397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インフルエンザウイルス感染と戦う</a:t>
            </a:r>
            <a:r>
              <a:rPr kumimoji="1" lang="ja-JP" altLang="en-US" sz="2800" dirty="0">
                <a:solidFill>
                  <a:srgbClr val="FF0000"/>
                </a:solidFill>
              </a:rPr>
              <a:t>免疫細胞</a:t>
            </a:r>
            <a:endParaRPr kumimoji="1" lang="en-US" altLang="ja-JP" sz="2800" dirty="0">
              <a:solidFill>
                <a:srgbClr val="FF0000"/>
              </a:solidFill>
            </a:endParaRPr>
          </a:p>
          <a:p>
            <a:r>
              <a:rPr kumimoji="1" lang="ja-JP" altLang="en-US" sz="2800" dirty="0">
                <a:solidFill>
                  <a:srgbClr val="FF0000"/>
                </a:solidFill>
              </a:rPr>
              <a:t>サイトカイン</a:t>
            </a:r>
            <a:r>
              <a:rPr kumimoji="1" lang="ja-JP" altLang="en-US" sz="2800" dirty="0"/>
              <a:t>（インターフェロンなど）の刺激</a:t>
            </a:r>
            <a:endParaRPr kumimoji="1" lang="en-US" altLang="ja-JP" sz="2800" dirty="0"/>
          </a:p>
        </p:txBody>
      </p:sp>
      <p:sp>
        <p:nvSpPr>
          <p:cNvPr id="27" name="矢印: 下 26">
            <a:extLst>
              <a:ext uri="{FF2B5EF4-FFF2-40B4-BE49-F238E27FC236}">
                <a16:creationId xmlns:a16="http://schemas.microsoft.com/office/drawing/2014/main" id="{27433391-2AF5-405E-B7E4-4E5178F10F5B}"/>
              </a:ext>
            </a:extLst>
          </p:cNvPr>
          <p:cNvSpPr/>
          <p:nvPr/>
        </p:nvSpPr>
        <p:spPr>
          <a:xfrm>
            <a:off x="4110521" y="2142836"/>
            <a:ext cx="548356" cy="769229"/>
          </a:xfrm>
          <a:prstGeom prst="downArrow">
            <a:avLst/>
          </a:prstGeom>
          <a:solidFill>
            <a:srgbClr val="FF0000"/>
          </a:solidFill>
          <a:ln>
            <a:solidFill>
              <a:srgbClr val="FFFF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2B70E927-9E5A-40A9-B523-59BBA7B54CC0}"/>
              </a:ext>
            </a:extLst>
          </p:cNvPr>
          <p:cNvGrpSpPr/>
          <p:nvPr/>
        </p:nvGrpSpPr>
        <p:grpSpPr>
          <a:xfrm>
            <a:off x="600702" y="2912065"/>
            <a:ext cx="8237000" cy="3866098"/>
            <a:chOff x="600702" y="2912065"/>
            <a:chExt cx="8237000" cy="3866098"/>
          </a:xfrm>
        </p:grpSpPr>
        <p:grpSp>
          <p:nvGrpSpPr>
            <p:cNvPr id="28" name="グループ化 27">
              <a:extLst>
                <a:ext uri="{FF2B5EF4-FFF2-40B4-BE49-F238E27FC236}">
                  <a16:creationId xmlns:a16="http://schemas.microsoft.com/office/drawing/2014/main" id="{4358E514-67C2-4B55-9BEA-E9E43DE518A0}"/>
                </a:ext>
              </a:extLst>
            </p:cNvPr>
            <p:cNvGrpSpPr/>
            <p:nvPr/>
          </p:nvGrpSpPr>
          <p:grpSpPr>
            <a:xfrm>
              <a:off x="600702" y="2912065"/>
              <a:ext cx="8237000" cy="3866098"/>
              <a:chOff x="600702" y="2912065"/>
              <a:chExt cx="8237000" cy="3866098"/>
            </a:xfrm>
          </p:grpSpPr>
          <p:pic>
            <p:nvPicPr>
              <p:cNvPr id="11" name="図 10">
                <a:extLst>
                  <a:ext uri="{FF2B5EF4-FFF2-40B4-BE49-F238E27FC236}">
                    <a16:creationId xmlns:a16="http://schemas.microsoft.com/office/drawing/2014/main" id="{18B120EE-F638-4094-9665-C20ED8031958}"/>
                  </a:ext>
                </a:extLst>
              </p:cNvPr>
              <p:cNvPicPr>
                <a:picLocks noChangeAspect="1"/>
              </p:cNvPicPr>
              <p:nvPr/>
            </p:nvPicPr>
            <p:blipFill rotWithShape="1">
              <a:blip r:embed="rId2">
                <a:extLst>
                  <a:ext uri="{28A0092B-C50C-407E-A947-70E740481C1C}">
                    <a14:useLocalDpi xmlns:a14="http://schemas.microsoft.com/office/drawing/2010/main" val="0"/>
                  </a:ext>
                </a:extLst>
              </a:blip>
              <a:srcRect l="13772" b="15421"/>
              <a:stretch/>
            </p:blipFill>
            <p:spPr>
              <a:xfrm>
                <a:off x="4701310" y="4161406"/>
                <a:ext cx="4136392" cy="2616757"/>
              </a:xfrm>
              <a:prstGeom prst="rect">
                <a:avLst/>
              </a:prstGeom>
              <a:ln w="28575">
                <a:noFill/>
              </a:ln>
              <a:effectLst>
                <a:outerShdw blurRad="50800" dist="139700" dir="2700000" algn="tl" rotWithShape="0">
                  <a:prstClr val="black">
                    <a:alpha val="40000"/>
                  </a:prstClr>
                </a:outerShdw>
              </a:effectLst>
            </p:spPr>
          </p:pic>
          <p:sp>
            <p:nvSpPr>
              <p:cNvPr id="13" name="正方形/長方形 12">
                <a:extLst>
                  <a:ext uri="{FF2B5EF4-FFF2-40B4-BE49-F238E27FC236}">
                    <a16:creationId xmlns:a16="http://schemas.microsoft.com/office/drawing/2014/main" id="{B671D871-9804-475A-B7CF-722D4D3F7717}"/>
                  </a:ext>
                </a:extLst>
              </p:cNvPr>
              <p:cNvSpPr/>
              <p:nvPr/>
            </p:nvSpPr>
            <p:spPr>
              <a:xfrm>
                <a:off x="600702" y="2912065"/>
                <a:ext cx="8018365" cy="1145553"/>
              </a:xfrm>
              <a:prstGeom prst="rect">
                <a:avLst/>
              </a:prstGeom>
              <a:solidFill>
                <a:schemeClr val="accent4">
                  <a:lumMod val="20000"/>
                  <a:lumOff val="80000"/>
                </a:schemeClr>
              </a:solidFill>
              <a:ln w="12700">
                <a:solidFill>
                  <a:schemeClr val="accent4">
                    <a:lumMod val="50000"/>
                  </a:schemeClr>
                </a:solidFill>
              </a:ln>
              <a:effectLst>
                <a:outerShdw blurRad="50800" dist="1397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脳血管の</a:t>
                </a:r>
                <a:r>
                  <a:rPr kumimoji="1" lang="ja-JP" altLang="en-US" sz="2800" dirty="0">
                    <a:solidFill>
                      <a:srgbClr val="FF0000"/>
                    </a:solidFill>
                  </a:rPr>
                  <a:t>内皮細胞傷害</a:t>
                </a:r>
                <a:r>
                  <a:rPr kumimoji="1" lang="ja-JP" altLang="en-US" sz="2800" dirty="0"/>
                  <a:t>により血管外に血漿が</a:t>
                </a:r>
                <a:r>
                  <a:rPr kumimoji="1" lang="ja-JP" altLang="en-US" sz="2800" dirty="0">
                    <a:solidFill>
                      <a:srgbClr val="FF0000"/>
                    </a:solidFill>
                  </a:rPr>
                  <a:t>漏出</a:t>
                </a:r>
                <a:r>
                  <a:rPr kumimoji="1" lang="ja-JP" altLang="en-US" sz="2800" dirty="0"/>
                  <a:t>する</a:t>
                </a:r>
                <a:r>
                  <a:rPr kumimoji="1" lang="ja-JP" altLang="en-US" sz="2800" dirty="0">
                    <a:solidFill>
                      <a:srgbClr val="FF0000"/>
                    </a:solidFill>
                  </a:rPr>
                  <a:t>脳浮腫</a:t>
                </a:r>
                <a:r>
                  <a:rPr kumimoji="1" lang="ja-JP" altLang="en-US" sz="2800" dirty="0"/>
                  <a:t>が原因。</a:t>
                </a:r>
                <a:endParaRPr kumimoji="1" lang="en-US" altLang="ja-JP" sz="2800" dirty="0"/>
              </a:p>
            </p:txBody>
          </p:sp>
        </p:grpSp>
        <p:grpSp>
          <p:nvGrpSpPr>
            <p:cNvPr id="31" name="グループ化 30">
              <a:extLst>
                <a:ext uri="{FF2B5EF4-FFF2-40B4-BE49-F238E27FC236}">
                  <a16:creationId xmlns:a16="http://schemas.microsoft.com/office/drawing/2014/main" id="{76E3A657-6C30-4452-9082-3BE806C7E3E6}"/>
                </a:ext>
              </a:extLst>
            </p:cNvPr>
            <p:cNvGrpSpPr/>
            <p:nvPr/>
          </p:nvGrpSpPr>
          <p:grpSpPr>
            <a:xfrm>
              <a:off x="672322" y="4224646"/>
              <a:ext cx="3551307" cy="2490275"/>
              <a:chOff x="672322" y="4224646"/>
              <a:chExt cx="3551307" cy="2490275"/>
            </a:xfrm>
          </p:grpSpPr>
          <p:pic>
            <p:nvPicPr>
              <p:cNvPr id="29" name="図 28" descr="画面の領域">
                <a:extLst>
                  <a:ext uri="{FF2B5EF4-FFF2-40B4-BE49-F238E27FC236}">
                    <a16:creationId xmlns:a16="http://schemas.microsoft.com/office/drawing/2014/main" id="{A2785343-03EC-4524-9779-63480AA43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322" y="4224646"/>
                <a:ext cx="3551307" cy="2490275"/>
              </a:xfrm>
              <a:prstGeom prst="rect">
                <a:avLst/>
              </a:prstGeom>
              <a:ln w="31750">
                <a:noFill/>
              </a:ln>
              <a:effectLst>
                <a:outerShdw blurRad="50800" dist="114300" dir="2700000" algn="tl" rotWithShape="0">
                  <a:prstClr val="black">
                    <a:alpha val="40000"/>
                  </a:prstClr>
                </a:outerShdw>
              </a:effectLst>
            </p:spPr>
          </p:pic>
          <p:sp>
            <p:nvSpPr>
              <p:cNvPr id="30" name="正方形/長方形 29">
                <a:extLst>
                  <a:ext uri="{FF2B5EF4-FFF2-40B4-BE49-F238E27FC236}">
                    <a16:creationId xmlns:a16="http://schemas.microsoft.com/office/drawing/2014/main" id="{BA28B47B-F7CD-4E36-BC62-AF3D3D859253}"/>
                  </a:ext>
                </a:extLst>
              </p:cNvPr>
              <p:cNvSpPr/>
              <p:nvPr/>
            </p:nvSpPr>
            <p:spPr>
              <a:xfrm>
                <a:off x="1384623" y="4574507"/>
                <a:ext cx="1916544" cy="680612"/>
              </a:xfrm>
              <a:prstGeom prst="rect">
                <a:avLst/>
              </a:prstGeom>
              <a:noFill/>
              <a:ln>
                <a:noFill/>
              </a:ln>
              <a:effectLst>
                <a:outerShdw blurRad="50800" dist="508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600" dirty="0"/>
                  <a:t>脳浮腫</a:t>
                </a:r>
              </a:p>
            </p:txBody>
          </p:sp>
        </p:grpSp>
      </p:grpSp>
      <p:sp>
        <p:nvSpPr>
          <p:cNvPr id="14" name="矢印: 上 13">
            <a:extLst>
              <a:ext uri="{FF2B5EF4-FFF2-40B4-BE49-F238E27FC236}">
                <a16:creationId xmlns:a16="http://schemas.microsoft.com/office/drawing/2014/main" id="{E556FDF9-A5DD-4AC2-B6D7-292A8ECC594E}"/>
              </a:ext>
            </a:extLst>
          </p:cNvPr>
          <p:cNvSpPr/>
          <p:nvPr/>
        </p:nvSpPr>
        <p:spPr>
          <a:xfrm rot="7801909">
            <a:off x="4991845" y="3913426"/>
            <a:ext cx="594016" cy="1510550"/>
          </a:xfrm>
          <a:prstGeom prst="upArrow">
            <a:avLst/>
          </a:prstGeom>
          <a:solidFill>
            <a:srgbClr val="FF0000"/>
          </a:solidFill>
          <a:ln>
            <a:solidFill>
              <a:srgbClr val="FFFFCC"/>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正方形/長方形 2">
            <a:extLst>
              <a:ext uri="{FF2B5EF4-FFF2-40B4-BE49-F238E27FC236}">
                <a16:creationId xmlns:a16="http://schemas.microsoft.com/office/drawing/2014/main" id="{15F1EDED-871A-4D97-A5BF-6FFEBC87C719}"/>
              </a:ext>
            </a:extLst>
          </p:cNvPr>
          <p:cNvSpPr/>
          <p:nvPr/>
        </p:nvSpPr>
        <p:spPr>
          <a:xfrm>
            <a:off x="672322" y="1017002"/>
            <a:ext cx="8018365" cy="1394260"/>
          </a:xfrm>
          <a:prstGeom prst="rect">
            <a:avLst/>
          </a:prstGeom>
          <a:solidFill>
            <a:schemeClr val="accent3">
              <a:lumMod val="20000"/>
              <a:lumOff val="80000"/>
            </a:schemeClr>
          </a:solidFill>
          <a:ln w="19050">
            <a:solidFill>
              <a:schemeClr val="accent3">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800" dirty="0">
              <a:solidFill>
                <a:schemeClr val="tx1"/>
              </a:solidFill>
            </a:endParaRPr>
          </a:p>
          <a:p>
            <a:r>
              <a:rPr kumimoji="1" lang="ja-JP" altLang="en-US" sz="2800" dirty="0">
                <a:solidFill>
                  <a:schemeClr val="tx1"/>
                </a:solidFill>
              </a:rPr>
              <a:t>インフルエンザ脳症を発症する</a:t>
            </a:r>
            <a:r>
              <a:rPr kumimoji="1" lang="ja-JP" altLang="en-US" sz="2800" dirty="0">
                <a:solidFill>
                  <a:srgbClr val="FF0000"/>
                </a:solidFill>
              </a:rPr>
              <a:t>幼児期</a:t>
            </a:r>
            <a:r>
              <a:rPr kumimoji="1" lang="ja-JP" altLang="en-US" sz="2800" dirty="0">
                <a:solidFill>
                  <a:schemeClr val="tx1"/>
                </a:solidFill>
              </a:rPr>
              <a:t>の</a:t>
            </a:r>
            <a:endParaRPr kumimoji="1" lang="en-US" altLang="ja-JP" sz="2800" dirty="0">
              <a:solidFill>
                <a:schemeClr val="tx1"/>
              </a:solidFill>
            </a:endParaRPr>
          </a:p>
          <a:p>
            <a:r>
              <a:rPr kumimoji="1" lang="ja-JP" altLang="en-US" sz="2800" dirty="0">
                <a:solidFill>
                  <a:schemeClr val="tx1"/>
                </a:solidFill>
              </a:rPr>
              <a:t>インフルエンザに対するワクチン</a:t>
            </a:r>
            <a:endParaRPr kumimoji="1" lang="en-US" altLang="ja-JP" sz="2800" dirty="0">
              <a:solidFill>
                <a:schemeClr val="tx1"/>
              </a:solidFill>
            </a:endParaRPr>
          </a:p>
          <a:p>
            <a:r>
              <a:rPr kumimoji="1" lang="ja-JP" altLang="en-US" sz="2800" dirty="0">
                <a:solidFill>
                  <a:schemeClr val="tx1"/>
                </a:solidFill>
              </a:rPr>
              <a:t>有効率は</a:t>
            </a:r>
            <a:r>
              <a:rPr kumimoji="1" lang="en-US" altLang="ja-JP" sz="2800" dirty="0">
                <a:solidFill>
                  <a:srgbClr val="FF0000"/>
                </a:solidFill>
              </a:rPr>
              <a:t>20</a:t>
            </a:r>
            <a:r>
              <a:rPr kumimoji="1" lang="ja-JP" altLang="en-US" sz="2800" dirty="0">
                <a:solidFill>
                  <a:srgbClr val="FF0000"/>
                </a:solidFill>
              </a:rPr>
              <a:t>％</a:t>
            </a:r>
            <a:r>
              <a:rPr kumimoji="1" lang="ja-JP" altLang="en-US" sz="2800" dirty="0">
                <a:solidFill>
                  <a:schemeClr val="tx1"/>
                </a:solidFill>
              </a:rPr>
              <a:t>程度とされていて低い。</a:t>
            </a:r>
            <a:endParaRPr kumimoji="1" lang="en-US" altLang="ja-JP" sz="2800" dirty="0">
              <a:solidFill>
                <a:schemeClr val="tx1"/>
              </a:solidFill>
            </a:endParaRPr>
          </a:p>
          <a:p>
            <a:pPr algn="ctr"/>
            <a:endParaRPr kumimoji="1" lang="en-US" altLang="ja-JP" sz="2800" dirty="0">
              <a:solidFill>
                <a:schemeClr val="tx1"/>
              </a:solidFill>
            </a:endParaRPr>
          </a:p>
        </p:txBody>
      </p:sp>
      <p:sp>
        <p:nvSpPr>
          <p:cNvPr id="15" name="正方形/長方形 14">
            <a:extLst>
              <a:ext uri="{FF2B5EF4-FFF2-40B4-BE49-F238E27FC236}">
                <a16:creationId xmlns:a16="http://schemas.microsoft.com/office/drawing/2014/main" id="{C5E4B444-E18A-4E6E-82D0-612535193CF9}"/>
              </a:ext>
            </a:extLst>
          </p:cNvPr>
          <p:cNvSpPr/>
          <p:nvPr/>
        </p:nvSpPr>
        <p:spPr>
          <a:xfrm>
            <a:off x="573581" y="2877978"/>
            <a:ext cx="8018365" cy="1394260"/>
          </a:xfrm>
          <a:prstGeom prst="rect">
            <a:avLst/>
          </a:prstGeom>
          <a:solidFill>
            <a:schemeClr val="accent1">
              <a:lumMod val="20000"/>
              <a:lumOff val="80000"/>
            </a:schemeClr>
          </a:solidFill>
          <a:ln w="19050">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しかし、脳症発症すると死亡率が高くワクチン接種を</a:t>
            </a:r>
            <a:endParaRPr kumimoji="1" lang="en-US" altLang="ja-JP" sz="2800" dirty="0">
              <a:solidFill>
                <a:schemeClr val="tx1"/>
              </a:solidFill>
            </a:endParaRPr>
          </a:p>
          <a:p>
            <a:r>
              <a:rPr kumimoji="1" lang="ja-JP" altLang="en-US" sz="2800" dirty="0">
                <a:solidFill>
                  <a:schemeClr val="tx1"/>
                </a:solidFill>
              </a:rPr>
              <a:t>した方が良いのでないかと考える。</a:t>
            </a:r>
            <a:endParaRPr kumimoji="1" lang="en-US" altLang="ja-JP" sz="2800" dirty="0">
              <a:solidFill>
                <a:schemeClr val="tx1"/>
              </a:solidFill>
            </a:endParaRPr>
          </a:p>
        </p:txBody>
      </p:sp>
    </p:spTree>
    <p:extLst>
      <p:ext uri="{BB962C8B-B14F-4D97-AF65-F5344CB8AC3E}">
        <p14:creationId xmlns:p14="http://schemas.microsoft.com/office/powerpoint/2010/main" val="395778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1000"/>
                                        <p:tgtEl>
                                          <p:spTgt spid="2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1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4" grpId="0" animBg="1"/>
      <p:bldP spid="3" grpId="0" animBg="1"/>
      <p:bldP spid="1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B4EFCC9-E8E0-450D-A0AD-36AE782A7E8C}"/>
              </a:ext>
            </a:extLst>
          </p:cNvPr>
          <p:cNvSpPr/>
          <p:nvPr/>
        </p:nvSpPr>
        <p:spPr>
          <a:xfrm>
            <a:off x="333428" y="228976"/>
            <a:ext cx="8483600" cy="592667"/>
          </a:xfrm>
          <a:prstGeom prst="rect">
            <a:avLst/>
          </a:prstGeom>
          <a:solidFill>
            <a:schemeClr val="accent1">
              <a:lumMod val="20000"/>
              <a:lumOff val="80000"/>
            </a:schemeClr>
          </a:solidFill>
          <a:ln w="28575">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中国で発生している鳥インフルエンザウイルスについて</a:t>
            </a:r>
          </a:p>
        </p:txBody>
      </p:sp>
      <p:sp>
        <p:nvSpPr>
          <p:cNvPr id="3" name="正方形/長方形 2">
            <a:extLst>
              <a:ext uri="{FF2B5EF4-FFF2-40B4-BE49-F238E27FC236}">
                <a16:creationId xmlns:a16="http://schemas.microsoft.com/office/drawing/2014/main" id="{555DAEEC-3061-43C4-9C20-A4C9E2AA65FB}"/>
              </a:ext>
            </a:extLst>
          </p:cNvPr>
          <p:cNvSpPr/>
          <p:nvPr/>
        </p:nvSpPr>
        <p:spPr>
          <a:xfrm>
            <a:off x="333428" y="1528399"/>
            <a:ext cx="7753159" cy="1248329"/>
          </a:xfrm>
          <a:prstGeom prst="rect">
            <a:avLst/>
          </a:prstGeom>
          <a:solidFill>
            <a:schemeClr val="accent4">
              <a:lumMod val="20000"/>
              <a:lumOff val="80000"/>
            </a:schemeClr>
          </a:solidFill>
          <a:ln w="19050">
            <a:solidFill>
              <a:schemeClr val="accent5">
                <a:lumMod val="5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3200" dirty="0">
                <a:solidFill>
                  <a:schemeClr val="tx1"/>
                </a:solidFill>
              </a:rPr>
              <a:t>2013</a:t>
            </a:r>
            <a:r>
              <a:rPr kumimoji="1" lang="ja-JP" altLang="en-US" sz="3200" dirty="0">
                <a:solidFill>
                  <a:schemeClr val="tx1"/>
                </a:solidFill>
              </a:rPr>
              <a:t>年～</a:t>
            </a:r>
            <a:r>
              <a:rPr kumimoji="1" lang="en-US" altLang="ja-JP" sz="3200" dirty="0">
                <a:solidFill>
                  <a:schemeClr val="tx1"/>
                </a:solidFill>
              </a:rPr>
              <a:t>2017</a:t>
            </a:r>
            <a:r>
              <a:rPr kumimoji="1" lang="ja-JP" altLang="en-US" sz="3200" dirty="0">
                <a:solidFill>
                  <a:schemeClr val="tx1"/>
                </a:solidFill>
              </a:rPr>
              <a:t>年９月までの患者数１５６４人</a:t>
            </a:r>
            <a:endParaRPr kumimoji="1" lang="en-US" altLang="ja-JP" sz="3200" dirty="0">
              <a:solidFill>
                <a:schemeClr val="tx1"/>
              </a:solidFill>
            </a:endParaRPr>
          </a:p>
          <a:p>
            <a:r>
              <a:rPr kumimoji="1" lang="ja-JP" altLang="en-US" sz="3200" dirty="0">
                <a:solidFill>
                  <a:schemeClr val="tx1"/>
                </a:solidFill>
              </a:rPr>
              <a:t>死亡６１２人</a:t>
            </a:r>
            <a:r>
              <a:rPr kumimoji="1" lang="en-US" altLang="ja-JP" sz="3200" dirty="0">
                <a:solidFill>
                  <a:schemeClr val="tx1"/>
                </a:solidFill>
              </a:rPr>
              <a:t>(</a:t>
            </a:r>
            <a:r>
              <a:rPr kumimoji="1" lang="ja-JP" altLang="en-US" sz="3200" dirty="0">
                <a:solidFill>
                  <a:schemeClr val="tx1"/>
                </a:solidFill>
              </a:rPr>
              <a:t>死亡率</a:t>
            </a:r>
            <a:r>
              <a:rPr kumimoji="1" lang="en-US" altLang="ja-JP" sz="3200" dirty="0">
                <a:solidFill>
                  <a:srgbClr val="FF0000"/>
                </a:solidFill>
              </a:rPr>
              <a:t>39</a:t>
            </a:r>
            <a:r>
              <a:rPr kumimoji="1" lang="ja-JP" altLang="en-US" sz="3200" dirty="0">
                <a:solidFill>
                  <a:srgbClr val="FF0000"/>
                </a:solidFill>
              </a:rPr>
              <a:t>％</a:t>
            </a:r>
            <a:r>
              <a:rPr kumimoji="1" lang="ja-JP" altLang="en-US" sz="3200" dirty="0">
                <a:solidFill>
                  <a:schemeClr val="tx1"/>
                </a:solidFill>
              </a:rPr>
              <a:t>）となっている</a:t>
            </a:r>
          </a:p>
        </p:txBody>
      </p:sp>
      <p:sp>
        <p:nvSpPr>
          <p:cNvPr id="4" name="正方形/長方形 3">
            <a:extLst>
              <a:ext uri="{FF2B5EF4-FFF2-40B4-BE49-F238E27FC236}">
                <a16:creationId xmlns:a16="http://schemas.microsoft.com/office/drawing/2014/main" id="{BEE687A3-9CD1-4DFD-A7FF-5760ACBFAB59}"/>
              </a:ext>
            </a:extLst>
          </p:cNvPr>
          <p:cNvSpPr/>
          <p:nvPr/>
        </p:nvSpPr>
        <p:spPr>
          <a:xfrm>
            <a:off x="591078" y="2897330"/>
            <a:ext cx="7032130" cy="897754"/>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（現在は鳥から人への感染が殆ど）</a:t>
            </a:r>
          </a:p>
        </p:txBody>
      </p:sp>
    </p:spTree>
    <p:extLst>
      <p:ext uri="{BB962C8B-B14F-4D97-AF65-F5344CB8AC3E}">
        <p14:creationId xmlns:p14="http://schemas.microsoft.com/office/powerpoint/2010/main" val="20095317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1FE209E3-5051-4DA7-900B-89E8CC6BF909}"/>
              </a:ext>
            </a:extLst>
          </p:cNvPr>
          <p:cNvGrpSpPr/>
          <p:nvPr/>
        </p:nvGrpSpPr>
        <p:grpSpPr>
          <a:xfrm>
            <a:off x="206361" y="2468196"/>
            <a:ext cx="3219498" cy="3874971"/>
            <a:chOff x="215598" y="1121688"/>
            <a:chExt cx="3219498" cy="3874971"/>
          </a:xfrm>
        </p:grpSpPr>
        <p:pic>
          <p:nvPicPr>
            <p:cNvPr id="8" name="図 7" descr="画面の領域">
              <a:extLst>
                <a:ext uri="{FF2B5EF4-FFF2-40B4-BE49-F238E27FC236}">
                  <a16:creationId xmlns:a16="http://schemas.microsoft.com/office/drawing/2014/main" id="{C06FB102-C43A-4CBC-9101-B77884DC649B}"/>
                </a:ext>
              </a:extLst>
            </p:cNvPr>
            <p:cNvPicPr>
              <a:picLocks noChangeAspect="1"/>
            </p:cNvPicPr>
            <p:nvPr/>
          </p:nvPicPr>
          <p:blipFill rotWithShape="1">
            <a:blip r:embed="rId2">
              <a:extLst>
                <a:ext uri="{28A0092B-C50C-407E-A947-70E740481C1C}">
                  <a14:useLocalDpi xmlns:a14="http://schemas.microsoft.com/office/drawing/2010/main" val="0"/>
                </a:ext>
              </a:extLst>
            </a:blip>
            <a:srcRect t="3825"/>
            <a:stretch/>
          </p:blipFill>
          <p:spPr>
            <a:xfrm flipH="1">
              <a:off x="215598" y="1121688"/>
              <a:ext cx="3219498" cy="3874971"/>
            </a:xfrm>
            <a:prstGeom prst="rect">
              <a:avLst/>
            </a:prstGeom>
            <a:ln w="28575">
              <a:solidFill>
                <a:schemeClr val="accent3">
                  <a:lumMod val="50000"/>
                </a:schemeClr>
              </a:solidFill>
            </a:ln>
            <a:effectLst>
              <a:outerShdw blurRad="50800" dist="127000" dir="2700000" algn="tl" rotWithShape="0">
                <a:prstClr val="black">
                  <a:alpha val="40000"/>
                </a:prstClr>
              </a:outerShdw>
            </a:effectLst>
          </p:spPr>
        </p:pic>
        <p:sp>
          <p:nvSpPr>
            <p:cNvPr id="15" name="星: 32 pt 14">
              <a:extLst>
                <a:ext uri="{FF2B5EF4-FFF2-40B4-BE49-F238E27FC236}">
                  <a16:creationId xmlns:a16="http://schemas.microsoft.com/office/drawing/2014/main" id="{82131A94-2725-44DE-8856-AC8405721DF7}"/>
                </a:ext>
              </a:extLst>
            </p:cNvPr>
            <p:cNvSpPr/>
            <p:nvPr/>
          </p:nvSpPr>
          <p:spPr>
            <a:xfrm>
              <a:off x="1369030" y="2982665"/>
              <a:ext cx="912635" cy="902491"/>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正方形/長方形 15">
            <a:extLst>
              <a:ext uri="{FF2B5EF4-FFF2-40B4-BE49-F238E27FC236}">
                <a16:creationId xmlns:a16="http://schemas.microsoft.com/office/drawing/2014/main" id="{3D8F1352-D58F-4A6C-AFF1-AE3ED0A5A231}"/>
              </a:ext>
            </a:extLst>
          </p:cNvPr>
          <p:cNvSpPr/>
          <p:nvPr/>
        </p:nvSpPr>
        <p:spPr>
          <a:xfrm>
            <a:off x="4004774" y="4560070"/>
            <a:ext cx="4694106" cy="1085888"/>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鳥インフルエンザウイルスは</a:t>
            </a:r>
            <a:endParaRPr kumimoji="1" lang="en-US" altLang="ja-JP" sz="2800" dirty="0">
              <a:solidFill>
                <a:schemeClr val="tx1"/>
              </a:solidFill>
            </a:endParaRPr>
          </a:p>
          <a:p>
            <a:r>
              <a:rPr kumimoji="1" lang="ja-JP" altLang="en-US" sz="2800" dirty="0">
                <a:solidFill>
                  <a:schemeClr val="tx1"/>
                </a:solidFill>
              </a:rPr>
              <a:t>腸管に寄生している</a:t>
            </a:r>
          </a:p>
        </p:txBody>
      </p:sp>
      <p:sp>
        <p:nvSpPr>
          <p:cNvPr id="19" name="正方形/長方形 18">
            <a:extLst>
              <a:ext uri="{FF2B5EF4-FFF2-40B4-BE49-F238E27FC236}">
                <a16:creationId xmlns:a16="http://schemas.microsoft.com/office/drawing/2014/main" id="{6758F557-EE90-4773-8415-A8EB73C4AFDC}"/>
              </a:ext>
            </a:extLst>
          </p:cNvPr>
          <p:cNvSpPr/>
          <p:nvPr/>
        </p:nvSpPr>
        <p:spPr>
          <a:xfrm>
            <a:off x="1674564" y="181275"/>
            <a:ext cx="4942119" cy="592667"/>
          </a:xfrm>
          <a:prstGeom prst="rect">
            <a:avLst/>
          </a:prstGeom>
          <a:solidFill>
            <a:schemeClr val="accent1">
              <a:lumMod val="20000"/>
              <a:lumOff val="80000"/>
            </a:schemeClr>
          </a:solidFill>
          <a:ln w="19050">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鳥インフルエンザとは？</a:t>
            </a:r>
          </a:p>
        </p:txBody>
      </p:sp>
      <p:sp>
        <p:nvSpPr>
          <p:cNvPr id="20" name="正方形/長方形 19">
            <a:extLst>
              <a:ext uri="{FF2B5EF4-FFF2-40B4-BE49-F238E27FC236}">
                <a16:creationId xmlns:a16="http://schemas.microsoft.com/office/drawing/2014/main" id="{E3A38044-89EE-45F1-968B-E90F1D81EFE2}"/>
              </a:ext>
            </a:extLst>
          </p:cNvPr>
          <p:cNvSpPr/>
          <p:nvPr/>
        </p:nvSpPr>
        <p:spPr>
          <a:xfrm>
            <a:off x="1099596" y="1056881"/>
            <a:ext cx="6114586" cy="592667"/>
          </a:xfrm>
          <a:prstGeom prst="rect">
            <a:avLst/>
          </a:prstGeom>
          <a:solidFill>
            <a:schemeClr val="accent4">
              <a:lumMod val="20000"/>
              <a:lumOff val="80000"/>
            </a:schemeClr>
          </a:solidFill>
          <a:ln w="19050">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rgbClr val="FF0000"/>
                </a:solidFill>
              </a:rPr>
              <a:t>高病原</a:t>
            </a:r>
            <a:r>
              <a:rPr kumimoji="1" lang="ja-JP" altLang="en-US" sz="2800" dirty="0">
                <a:solidFill>
                  <a:schemeClr val="tx1"/>
                </a:solidFill>
              </a:rPr>
              <a:t>ウイルス→鶏の死亡率が高い</a:t>
            </a:r>
          </a:p>
        </p:txBody>
      </p:sp>
      <p:grpSp>
        <p:nvGrpSpPr>
          <p:cNvPr id="28" name="グループ化 27">
            <a:extLst>
              <a:ext uri="{FF2B5EF4-FFF2-40B4-BE49-F238E27FC236}">
                <a16:creationId xmlns:a16="http://schemas.microsoft.com/office/drawing/2014/main" id="{B7BE7E43-26BC-4AEE-8742-279D156BE77F}"/>
              </a:ext>
            </a:extLst>
          </p:cNvPr>
          <p:cNvGrpSpPr/>
          <p:nvPr/>
        </p:nvGrpSpPr>
        <p:grpSpPr>
          <a:xfrm>
            <a:off x="3018634" y="246768"/>
            <a:ext cx="5590422" cy="2556716"/>
            <a:chOff x="3018634" y="246768"/>
            <a:chExt cx="5590422" cy="2556716"/>
          </a:xfrm>
        </p:grpSpPr>
        <p:grpSp>
          <p:nvGrpSpPr>
            <p:cNvPr id="26" name="グループ化 25">
              <a:extLst>
                <a:ext uri="{FF2B5EF4-FFF2-40B4-BE49-F238E27FC236}">
                  <a16:creationId xmlns:a16="http://schemas.microsoft.com/office/drawing/2014/main" id="{0E1F22C9-8A49-43AF-A9EC-3228F454E49B}"/>
                </a:ext>
              </a:extLst>
            </p:cNvPr>
            <p:cNvGrpSpPr/>
            <p:nvPr/>
          </p:nvGrpSpPr>
          <p:grpSpPr>
            <a:xfrm>
              <a:off x="3018634" y="488432"/>
              <a:ext cx="4430872" cy="2315052"/>
              <a:chOff x="1129222" y="126199"/>
              <a:chExt cx="4430872" cy="2315052"/>
            </a:xfrm>
          </p:grpSpPr>
          <p:sp>
            <p:nvSpPr>
              <p:cNvPr id="12" name="正方形/長方形 11">
                <a:extLst>
                  <a:ext uri="{FF2B5EF4-FFF2-40B4-BE49-F238E27FC236}">
                    <a16:creationId xmlns:a16="http://schemas.microsoft.com/office/drawing/2014/main" id="{10671D71-0824-4DE8-8AF6-3A09AE4485D1}"/>
                  </a:ext>
                </a:extLst>
              </p:cNvPr>
              <p:cNvSpPr/>
              <p:nvPr/>
            </p:nvSpPr>
            <p:spPr>
              <a:xfrm rot="20284285">
                <a:off x="1129222" y="1757760"/>
                <a:ext cx="1208704" cy="683491"/>
              </a:xfrm>
              <a:prstGeom prst="rect">
                <a:avLst/>
              </a:prstGeom>
              <a:noFill/>
              <a:ln>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4400" dirty="0">
                    <a:solidFill>
                      <a:schemeClr val="accent3">
                        <a:lumMod val="50000"/>
                      </a:schemeClr>
                    </a:solidFill>
                  </a:rPr>
                  <a:t>コ</a:t>
                </a:r>
              </a:p>
            </p:txBody>
          </p:sp>
          <p:grpSp>
            <p:nvGrpSpPr>
              <p:cNvPr id="13" name="グループ化 12">
                <a:extLst>
                  <a:ext uri="{FF2B5EF4-FFF2-40B4-BE49-F238E27FC236}">
                    <a16:creationId xmlns:a16="http://schemas.microsoft.com/office/drawing/2014/main" id="{F24B8C7E-857B-4610-A31A-7F62C09067C8}"/>
                  </a:ext>
                </a:extLst>
              </p:cNvPr>
              <p:cNvGrpSpPr/>
              <p:nvPr/>
            </p:nvGrpSpPr>
            <p:grpSpPr>
              <a:xfrm>
                <a:off x="1572305" y="126199"/>
                <a:ext cx="3987789" cy="1759875"/>
                <a:chOff x="2932595" y="-7252"/>
                <a:chExt cx="3987789" cy="1759875"/>
              </a:xfrm>
            </p:grpSpPr>
            <p:sp>
              <p:nvSpPr>
                <p:cNvPr id="21" name="正方形/長方形 20">
                  <a:extLst>
                    <a:ext uri="{FF2B5EF4-FFF2-40B4-BE49-F238E27FC236}">
                      <a16:creationId xmlns:a16="http://schemas.microsoft.com/office/drawing/2014/main" id="{E975F7CD-F694-42B3-A366-545433DDBD75}"/>
                    </a:ext>
                  </a:extLst>
                </p:cNvPr>
                <p:cNvSpPr/>
                <p:nvPr/>
              </p:nvSpPr>
              <p:spPr>
                <a:xfrm rot="19754859">
                  <a:off x="2932595" y="1069132"/>
                  <a:ext cx="1208704" cy="683491"/>
                </a:xfrm>
                <a:prstGeom prst="rect">
                  <a:avLst/>
                </a:prstGeom>
                <a:noFill/>
                <a:ln>
                  <a:no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en-US" altLang="ja-JP" sz="4400" dirty="0">
                    <a:solidFill>
                      <a:schemeClr val="accent1">
                        <a:lumMod val="75000"/>
                      </a:schemeClr>
                    </a:solidFill>
                  </a:endParaRPr>
                </a:p>
                <a:p>
                  <a:pPr algn="ctr"/>
                  <a:r>
                    <a:rPr kumimoji="1" lang="ja-JP" altLang="en-US" sz="5400" dirty="0">
                      <a:solidFill>
                        <a:schemeClr val="accent2">
                          <a:lumMod val="50000"/>
                        </a:schemeClr>
                      </a:solidFill>
                    </a:rPr>
                    <a:t>ケ</a:t>
                  </a:r>
                </a:p>
              </p:txBody>
            </p:sp>
            <p:sp>
              <p:nvSpPr>
                <p:cNvPr id="22" name="正方形/長方形 21">
                  <a:extLst>
                    <a:ext uri="{FF2B5EF4-FFF2-40B4-BE49-F238E27FC236}">
                      <a16:creationId xmlns:a16="http://schemas.microsoft.com/office/drawing/2014/main" id="{3F718310-A0D2-4246-8BB1-5ED62788DC01}"/>
                    </a:ext>
                  </a:extLst>
                </p:cNvPr>
                <p:cNvSpPr/>
                <p:nvPr/>
              </p:nvSpPr>
              <p:spPr>
                <a:xfrm rot="19891774">
                  <a:off x="3717591" y="964056"/>
                  <a:ext cx="1208704" cy="683491"/>
                </a:xfrm>
                <a:prstGeom prst="rect">
                  <a:avLst/>
                </a:prstGeom>
                <a:noFill/>
                <a:ln>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6600" dirty="0">
                      <a:solidFill>
                        <a:schemeClr val="accent2">
                          <a:lumMod val="50000"/>
                        </a:schemeClr>
                      </a:solidFill>
                    </a:rPr>
                    <a:t>コ</a:t>
                  </a:r>
                </a:p>
              </p:txBody>
            </p:sp>
            <p:sp>
              <p:nvSpPr>
                <p:cNvPr id="23" name="正方形/長方形 22">
                  <a:extLst>
                    <a:ext uri="{FF2B5EF4-FFF2-40B4-BE49-F238E27FC236}">
                      <a16:creationId xmlns:a16="http://schemas.microsoft.com/office/drawing/2014/main" id="{B6BD0209-0793-418B-B9B6-D9C43C77A941}"/>
                    </a:ext>
                  </a:extLst>
                </p:cNvPr>
                <p:cNvSpPr/>
                <p:nvPr/>
              </p:nvSpPr>
              <p:spPr>
                <a:xfrm rot="19891774">
                  <a:off x="4789033" y="474623"/>
                  <a:ext cx="1208704" cy="683491"/>
                </a:xfrm>
                <a:prstGeom prst="rect">
                  <a:avLst/>
                </a:prstGeom>
                <a:noFill/>
                <a:ln>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7200" dirty="0">
                      <a:solidFill>
                        <a:schemeClr val="accent3">
                          <a:lumMod val="75000"/>
                        </a:schemeClr>
                      </a:solidFill>
                    </a:rPr>
                    <a:t>コ</a:t>
                  </a:r>
                </a:p>
              </p:txBody>
            </p:sp>
            <p:sp>
              <p:nvSpPr>
                <p:cNvPr id="24" name="正方形/長方形 23">
                  <a:extLst>
                    <a:ext uri="{FF2B5EF4-FFF2-40B4-BE49-F238E27FC236}">
                      <a16:creationId xmlns:a16="http://schemas.microsoft.com/office/drawing/2014/main" id="{7AC033D0-EF70-442D-91CC-D6E0956DCAAC}"/>
                    </a:ext>
                  </a:extLst>
                </p:cNvPr>
                <p:cNvSpPr/>
                <p:nvPr/>
              </p:nvSpPr>
              <p:spPr>
                <a:xfrm rot="19891774">
                  <a:off x="4323330" y="964057"/>
                  <a:ext cx="1208704" cy="683491"/>
                </a:xfrm>
                <a:prstGeom prst="rect">
                  <a:avLst/>
                </a:prstGeom>
                <a:noFill/>
                <a:ln>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600" dirty="0">
                      <a:solidFill>
                        <a:schemeClr val="accent3">
                          <a:lumMod val="50000"/>
                        </a:schemeClr>
                      </a:solidFill>
                    </a:rPr>
                    <a:t>ツ</a:t>
                  </a:r>
                </a:p>
              </p:txBody>
            </p:sp>
            <p:sp>
              <p:nvSpPr>
                <p:cNvPr id="25" name="正方形/長方形 24">
                  <a:extLst>
                    <a:ext uri="{FF2B5EF4-FFF2-40B4-BE49-F238E27FC236}">
                      <a16:creationId xmlns:a16="http://schemas.microsoft.com/office/drawing/2014/main" id="{E467FCB9-64ED-4639-A8D4-9FE3AB4480D7}"/>
                    </a:ext>
                  </a:extLst>
                </p:cNvPr>
                <p:cNvSpPr/>
                <p:nvPr/>
              </p:nvSpPr>
              <p:spPr>
                <a:xfrm rot="19891774">
                  <a:off x="5711680" y="-7252"/>
                  <a:ext cx="1208704" cy="683491"/>
                </a:xfrm>
                <a:prstGeom prst="rect">
                  <a:avLst/>
                </a:prstGeom>
                <a:noFill/>
                <a:ln>
                  <a:no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6600" dirty="0" err="1">
                      <a:solidFill>
                        <a:schemeClr val="accent3">
                          <a:lumMod val="50000"/>
                        </a:schemeClr>
                      </a:solidFill>
                    </a:rPr>
                    <a:t>ー</a:t>
                  </a:r>
                  <a:endParaRPr kumimoji="1" lang="ja-JP" altLang="en-US" sz="6600" dirty="0">
                    <a:solidFill>
                      <a:schemeClr val="accent3">
                        <a:lumMod val="50000"/>
                      </a:schemeClr>
                    </a:solidFill>
                  </a:endParaRPr>
                </a:p>
              </p:txBody>
            </p:sp>
          </p:grpSp>
        </p:grpSp>
        <p:sp>
          <p:nvSpPr>
            <p:cNvPr id="27" name="正方形/長方形 26">
              <a:extLst>
                <a:ext uri="{FF2B5EF4-FFF2-40B4-BE49-F238E27FC236}">
                  <a16:creationId xmlns:a16="http://schemas.microsoft.com/office/drawing/2014/main" id="{E994FBAB-3AE1-4286-89E8-9F602A82C362}"/>
                </a:ext>
              </a:extLst>
            </p:cNvPr>
            <p:cNvSpPr/>
            <p:nvPr/>
          </p:nvSpPr>
          <p:spPr>
            <a:xfrm rot="19891774">
              <a:off x="7400352" y="246768"/>
              <a:ext cx="1208704" cy="683491"/>
            </a:xfrm>
            <a:prstGeom prst="rect">
              <a:avLst/>
            </a:prstGeom>
            <a:noFill/>
            <a:ln>
              <a:noFill/>
            </a:ln>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8000" dirty="0">
                  <a:solidFill>
                    <a:srgbClr val="FF0000"/>
                  </a:solidFill>
                </a:rPr>
                <a:t>♪</a:t>
              </a:r>
            </a:p>
          </p:txBody>
        </p:sp>
      </p:grpSp>
      <p:sp>
        <p:nvSpPr>
          <p:cNvPr id="29" name="矢印: 左 28">
            <a:extLst>
              <a:ext uri="{FF2B5EF4-FFF2-40B4-BE49-F238E27FC236}">
                <a16:creationId xmlns:a16="http://schemas.microsoft.com/office/drawing/2014/main" id="{0EA03E60-B32B-418B-94A1-58D1CB56AEBB}"/>
              </a:ext>
            </a:extLst>
          </p:cNvPr>
          <p:cNvSpPr/>
          <p:nvPr/>
        </p:nvSpPr>
        <p:spPr>
          <a:xfrm>
            <a:off x="2462929" y="4762718"/>
            <a:ext cx="1405620" cy="452213"/>
          </a:xfrm>
          <a:prstGeom prst="leftArrow">
            <a:avLst/>
          </a:prstGeom>
          <a:solidFill>
            <a:srgbClr val="FF0000"/>
          </a:solidFill>
          <a:ln>
            <a:solidFill>
              <a:srgbClr val="FFFFCC"/>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83D5DE25-1FEC-4260-83F5-1F48102A9BCC}"/>
              </a:ext>
            </a:extLst>
          </p:cNvPr>
          <p:cNvSpPr/>
          <p:nvPr/>
        </p:nvSpPr>
        <p:spPr>
          <a:xfrm>
            <a:off x="1099596" y="1902388"/>
            <a:ext cx="6018240" cy="592667"/>
          </a:xfrm>
          <a:prstGeom prst="rect">
            <a:avLst/>
          </a:prstGeom>
          <a:solidFill>
            <a:schemeClr val="accent4">
              <a:lumMod val="20000"/>
              <a:lumOff val="80000"/>
            </a:schemeClr>
          </a:solidFill>
          <a:ln w="19050">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rgbClr val="FF0000"/>
                </a:solidFill>
              </a:rPr>
              <a:t>低病原</a:t>
            </a:r>
            <a:r>
              <a:rPr kumimoji="1" lang="ja-JP" altLang="en-US" sz="2800" dirty="0">
                <a:solidFill>
                  <a:schemeClr val="tx1"/>
                </a:solidFill>
              </a:rPr>
              <a:t>ウイルス→鶏の死亡率が低い</a:t>
            </a:r>
          </a:p>
        </p:txBody>
      </p:sp>
      <p:sp>
        <p:nvSpPr>
          <p:cNvPr id="36" name="正方形/長方形 35">
            <a:extLst>
              <a:ext uri="{FF2B5EF4-FFF2-40B4-BE49-F238E27FC236}">
                <a16:creationId xmlns:a16="http://schemas.microsoft.com/office/drawing/2014/main" id="{434D2339-81B7-4005-B1CF-6B9EA21C3AF3}"/>
              </a:ext>
            </a:extLst>
          </p:cNvPr>
          <p:cNvSpPr/>
          <p:nvPr/>
        </p:nvSpPr>
        <p:spPr>
          <a:xfrm>
            <a:off x="1099596" y="1924282"/>
            <a:ext cx="6359983" cy="1039592"/>
          </a:xfrm>
          <a:prstGeom prst="rect">
            <a:avLst/>
          </a:prstGeom>
          <a:solidFill>
            <a:schemeClr val="accent1">
              <a:lumMod val="20000"/>
              <a:lumOff val="80000"/>
            </a:schemeClr>
          </a:solidFill>
          <a:ln w="19050">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ja-JP" altLang="en-US" sz="2800" dirty="0">
                <a:solidFill>
                  <a:schemeClr val="tx1"/>
                </a:solidFill>
              </a:rPr>
              <a:t>高病原ウイルスという名前だが人に感染</a:t>
            </a:r>
            <a:endParaRPr kumimoji="1" lang="en-US" altLang="ja-JP" sz="2800" dirty="0">
              <a:solidFill>
                <a:schemeClr val="tx1"/>
              </a:solidFill>
            </a:endParaRPr>
          </a:p>
          <a:p>
            <a:r>
              <a:rPr kumimoji="1" lang="ja-JP" altLang="en-US" sz="2800" dirty="0">
                <a:solidFill>
                  <a:schemeClr val="tx1"/>
                </a:solidFill>
              </a:rPr>
              <a:t>しやすいという意味では無い。</a:t>
            </a:r>
            <a:endParaRPr kumimoji="1" lang="en-US" altLang="ja-JP" sz="2800" dirty="0">
              <a:solidFill>
                <a:schemeClr val="tx1"/>
              </a:solidFill>
            </a:endParaRPr>
          </a:p>
          <a:p>
            <a:endParaRPr kumimoji="1" lang="ja-JP" altLang="en-US" sz="2800" dirty="0">
              <a:solidFill>
                <a:schemeClr val="tx1"/>
              </a:solidFill>
            </a:endParaRPr>
          </a:p>
        </p:txBody>
      </p:sp>
      <p:sp>
        <p:nvSpPr>
          <p:cNvPr id="37" name="正方形/長方形 36">
            <a:extLst>
              <a:ext uri="{FF2B5EF4-FFF2-40B4-BE49-F238E27FC236}">
                <a16:creationId xmlns:a16="http://schemas.microsoft.com/office/drawing/2014/main" id="{F3D10274-A196-47AA-90B9-7D3CD5C467BE}"/>
              </a:ext>
            </a:extLst>
          </p:cNvPr>
          <p:cNvSpPr/>
          <p:nvPr/>
        </p:nvSpPr>
        <p:spPr>
          <a:xfrm>
            <a:off x="1053012" y="1885886"/>
            <a:ext cx="6696586" cy="1069922"/>
          </a:xfrm>
          <a:prstGeom prst="rect">
            <a:avLst/>
          </a:prstGeom>
          <a:solidFill>
            <a:schemeClr val="accent2">
              <a:lumMod val="20000"/>
              <a:lumOff val="80000"/>
            </a:schemeClr>
          </a:solidFill>
          <a:ln w="19050">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日本でも高病原ウイルス鳥インフルエンザが見られたが、人への感染報告例は無い。</a:t>
            </a:r>
          </a:p>
        </p:txBody>
      </p:sp>
    </p:spTree>
    <p:extLst>
      <p:ext uri="{BB962C8B-B14F-4D97-AF65-F5344CB8AC3E}">
        <p14:creationId xmlns:p14="http://schemas.microsoft.com/office/powerpoint/2010/main" val="105146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0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right)">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P spid="29" grpId="0" animBg="1"/>
      <p:bldP spid="35" grpId="0" animBg="1"/>
      <p:bldP spid="36" grpId="0" animBg="1"/>
      <p:bldP spid="3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42453AAD-3C0A-44E8-B8B4-4EB788C20361}"/>
              </a:ext>
            </a:extLst>
          </p:cNvPr>
          <p:cNvSpPr/>
          <p:nvPr/>
        </p:nvSpPr>
        <p:spPr>
          <a:xfrm>
            <a:off x="347133" y="296332"/>
            <a:ext cx="8483600" cy="592667"/>
          </a:xfrm>
          <a:prstGeom prst="rect">
            <a:avLst/>
          </a:prstGeom>
          <a:solidFill>
            <a:schemeClr val="accent1">
              <a:lumMod val="20000"/>
              <a:lumOff val="80000"/>
            </a:schemeClr>
          </a:solidFill>
          <a:ln w="19050">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中国で発生している鳥インフルエンザウイルスについて</a:t>
            </a:r>
          </a:p>
        </p:txBody>
      </p:sp>
      <p:sp>
        <p:nvSpPr>
          <p:cNvPr id="10" name="正方形/長方形 9">
            <a:extLst>
              <a:ext uri="{FF2B5EF4-FFF2-40B4-BE49-F238E27FC236}">
                <a16:creationId xmlns:a16="http://schemas.microsoft.com/office/drawing/2014/main" id="{C5276691-1497-45D6-A520-69A8DF218138}"/>
              </a:ext>
            </a:extLst>
          </p:cNvPr>
          <p:cNvSpPr/>
          <p:nvPr/>
        </p:nvSpPr>
        <p:spPr>
          <a:xfrm>
            <a:off x="335513" y="2585451"/>
            <a:ext cx="8159702" cy="1129058"/>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rPr>
              <a:t>人から人への感染は希だが、人から人への</a:t>
            </a:r>
            <a:endParaRPr kumimoji="1" lang="en-US" altLang="ja-JP" sz="3200" dirty="0">
              <a:solidFill>
                <a:schemeClr val="tx1"/>
              </a:solidFill>
            </a:endParaRPr>
          </a:p>
          <a:p>
            <a:r>
              <a:rPr kumimoji="1" lang="ja-JP" altLang="en-US" sz="3200" dirty="0">
                <a:solidFill>
                  <a:schemeClr val="tx1"/>
                </a:solidFill>
              </a:rPr>
              <a:t>感染を起こす</a:t>
            </a:r>
            <a:r>
              <a:rPr kumimoji="1" lang="ja-JP" altLang="en-US" sz="3200" dirty="0">
                <a:solidFill>
                  <a:srgbClr val="FF0000"/>
                </a:solidFill>
              </a:rPr>
              <a:t>変異</a:t>
            </a:r>
            <a:r>
              <a:rPr kumimoji="1" lang="ja-JP" altLang="en-US" sz="3200" dirty="0">
                <a:solidFill>
                  <a:schemeClr val="tx1"/>
                </a:solidFill>
              </a:rPr>
              <a:t>が既に認められている。</a:t>
            </a:r>
          </a:p>
        </p:txBody>
      </p:sp>
      <p:grpSp>
        <p:nvGrpSpPr>
          <p:cNvPr id="2" name="グループ化 1">
            <a:extLst>
              <a:ext uri="{FF2B5EF4-FFF2-40B4-BE49-F238E27FC236}">
                <a16:creationId xmlns:a16="http://schemas.microsoft.com/office/drawing/2014/main" id="{05801E85-59B9-4F01-B4AE-DD985811B7E7}"/>
              </a:ext>
            </a:extLst>
          </p:cNvPr>
          <p:cNvGrpSpPr/>
          <p:nvPr/>
        </p:nvGrpSpPr>
        <p:grpSpPr>
          <a:xfrm>
            <a:off x="335513" y="1204541"/>
            <a:ext cx="8344842" cy="1111282"/>
            <a:chOff x="185136" y="930559"/>
            <a:chExt cx="8344842" cy="1111282"/>
          </a:xfrm>
        </p:grpSpPr>
        <p:sp>
          <p:nvSpPr>
            <p:cNvPr id="14" name="正方形/長方形 13">
              <a:extLst>
                <a:ext uri="{FF2B5EF4-FFF2-40B4-BE49-F238E27FC236}">
                  <a16:creationId xmlns:a16="http://schemas.microsoft.com/office/drawing/2014/main" id="{074A3926-A8EA-452E-B88B-BFAB44852946}"/>
                </a:ext>
              </a:extLst>
            </p:cNvPr>
            <p:cNvSpPr/>
            <p:nvPr/>
          </p:nvSpPr>
          <p:spPr>
            <a:xfrm>
              <a:off x="3631343" y="1449174"/>
              <a:ext cx="4898635" cy="592667"/>
            </a:xfrm>
            <a:prstGeom prst="rect">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（日本では</a:t>
              </a:r>
              <a:r>
                <a:rPr kumimoji="1" lang="en-US" altLang="ja-JP" sz="3200" dirty="0">
                  <a:solidFill>
                    <a:schemeClr val="tx1"/>
                  </a:solidFill>
                </a:rPr>
                <a:t>H7N9</a:t>
              </a:r>
              <a:r>
                <a:rPr kumimoji="1" lang="ja-JP" altLang="en-US" sz="3200" dirty="0">
                  <a:solidFill>
                    <a:schemeClr val="tx1"/>
                  </a:solidFill>
                </a:rPr>
                <a:t>検出無し）</a:t>
              </a:r>
            </a:p>
          </p:txBody>
        </p:sp>
        <p:sp>
          <p:nvSpPr>
            <p:cNvPr id="3" name="正方形/長方形 2">
              <a:extLst>
                <a:ext uri="{FF2B5EF4-FFF2-40B4-BE49-F238E27FC236}">
                  <a16:creationId xmlns:a16="http://schemas.microsoft.com/office/drawing/2014/main" id="{21554FB8-FC62-4004-84B4-577C0DEB6F16}"/>
                </a:ext>
              </a:extLst>
            </p:cNvPr>
            <p:cNvSpPr/>
            <p:nvPr/>
          </p:nvSpPr>
          <p:spPr>
            <a:xfrm>
              <a:off x="185136" y="930559"/>
              <a:ext cx="8182845" cy="592667"/>
            </a:xfrm>
            <a:prstGeom prst="rect">
              <a:avLst/>
            </a:prstGeom>
            <a:solidFill>
              <a:schemeClr val="accent4">
                <a:lumMod val="20000"/>
                <a:lumOff val="80000"/>
              </a:schemeClr>
            </a:solidFill>
            <a:ln w="19050">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中国の鳥インフルエンザウイルスの型は</a:t>
              </a:r>
              <a:r>
                <a:rPr kumimoji="1" lang="en-US" altLang="ja-JP" sz="3200" dirty="0" err="1">
                  <a:solidFill>
                    <a:srgbClr val="FF0000"/>
                  </a:solidFill>
                </a:rPr>
                <a:t>H7N9</a:t>
              </a:r>
              <a:endParaRPr kumimoji="1" lang="ja-JP" altLang="en-US" sz="3200" dirty="0">
                <a:solidFill>
                  <a:schemeClr val="tx1"/>
                </a:solidFill>
              </a:endParaRPr>
            </a:p>
          </p:txBody>
        </p:sp>
      </p:grpSp>
      <p:sp>
        <p:nvSpPr>
          <p:cNvPr id="8" name="矢印: 下 7">
            <a:extLst>
              <a:ext uri="{FF2B5EF4-FFF2-40B4-BE49-F238E27FC236}">
                <a16:creationId xmlns:a16="http://schemas.microsoft.com/office/drawing/2014/main" id="{C26D36E5-933E-4FC4-868E-542EEAFB41EA}"/>
              </a:ext>
            </a:extLst>
          </p:cNvPr>
          <p:cNvSpPr/>
          <p:nvPr/>
        </p:nvSpPr>
        <p:spPr>
          <a:xfrm>
            <a:off x="4215223" y="3874024"/>
            <a:ext cx="588622" cy="1012854"/>
          </a:xfrm>
          <a:prstGeom prst="downArrow">
            <a:avLst/>
          </a:prstGeom>
          <a:solidFill>
            <a:srgbClr val="FF0000"/>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B6A9F7E8-6638-47BD-A49B-9091134020FD}"/>
              </a:ext>
            </a:extLst>
          </p:cNvPr>
          <p:cNvSpPr/>
          <p:nvPr/>
        </p:nvSpPr>
        <p:spPr>
          <a:xfrm>
            <a:off x="264543" y="4984843"/>
            <a:ext cx="8781244" cy="756373"/>
          </a:xfrm>
          <a:prstGeom prst="rect">
            <a:avLst/>
          </a:prstGeom>
          <a:solidFill>
            <a:schemeClr val="accent4">
              <a:lumMod val="20000"/>
              <a:lumOff val="80000"/>
            </a:schemeClr>
          </a:solidFill>
          <a:ln w="19050">
            <a:no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rPr>
              <a:t>今後、</a:t>
            </a:r>
            <a:r>
              <a:rPr kumimoji="1" lang="ja-JP" altLang="en-US" sz="3200" dirty="0">
                <a:solidFill>
                  <a:srgbClr val="FF0000"/>
                </a:solidFill>
              </a:rPr>
              <a:t>パンデミック</a:t>
            </a:r>
            <a:r>
              <a:rPr kumimoji="1" lang="ja-JP" altLang="en-US" sz="3200" dirty="0">
                <a:solidFill>
                  <a:schemeClr val="tx1"/>
                </a:solidFill>
              </a:rPr>
              <a:t>（大流行）を起こす可能性もある</a:t>
            </a:r>
          </a:p>
        </p:txBody>
      </p:sp>
    </p:spTree>
    <p:extLst>
      <p:ext uri="{BB962C8B-B14F-4D97-AF65-F5344CB8AC3E}">
        <p14:creationId xmlns:p14="http://schemas.microsoft.com/office/powerpoint/2010/main" val="246236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0B437E7D-0CE6-43CB-893D-14568D1392AB}"/>
              </a:ext>
            </a:extLst>
          </p:cNvPr>
          <p:cNvPicPr>
            <a:picLocks noChangeAspect="1"/>
          </p:cNvPicPr>
          <p:nvPr/>
        </p:nvPicPr>
        <p:blipFill rotWithShape="1">
          <a:blip r:embed="rId2">
            <a:extLst>
              <a:ext uri="{28A0092B-C50C-407E-A947-70E740481C1C}">
                <a14:useLocalDpi xmlns:a14="http://schemas.microsoft.com/office/drawing/2010/main" val="0"/>
              </a:ext>
            </a:extLst>
          </a:blip>
          <a:srcRect l="14576" r="16304" b="12331"/>
          <a:stretch/>
        </p:blipFill>
        <p:spPr>
          <a:xfrm>
            <a:off x="541869" y="2194560"/>
            <a:ext cx="4394696" cy="4385784"/>
          </a:xfrm>
          <a:prstGeom prst="rect">
            <a:avLst/>
          </a:prstGeom>
          <a:effectLst>
            <a:outerShdw blurRad="50800" dist="127000" dir="2700000" algn="tl" rotWithShape="0">
              <a:prstClr val="black">
                <a:alpha val="40000"/>
              </a:prstClr>
            </a:outerShdw>
          </a:effectLst>
        </p:spPr>
      </p:pic>
      <p:sp>
        <p:nvSpPr>
          <p:cNvPr id="10" name="正方形/長方形 9">
            <a:extLst>
              <a:ext uri="{FF2B5EF4-FFF2-40B4-BE49-F238E27FC236}">
                <a16:creationId xmlns:a16="http://schemas.microsoft.com/office/drawing/2014/main" id="{3295E8F1-7796-4B26-8736-EC2C7955ADB2}"/>
              </a:ext>
            </a:extLst>
          </p:cNvPr>
          <p:cNvSpPr/>
          <p:nvPr/>
        </p:nvSpPr>
        <p:spPr>
          <a:xfrm>
            <a:off x="541868" y="110067"/>
            <a:ext cx="6645741" cy="589999"/>
          </a:xfrm>
          <a:prstGeom prst="rect">
            <a:avLst/>
          </a:prstGeom>
          <a:solidFill>
            <a:schemeClr val="bg2">
              <a:lumMod val="20000"/>
              <a:lumOff val="80000"/>
            </a:schemeClr>
          </a:solidFill>
          <a:ln w="19050"/>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インフルエンザウイルスの構造について</a:t>
            </a:r>
          </a:p>
        </p:txBody>
      </p:sp>
      <p:sp>
        <p:nvSpPr>
          <p:cNvPr id="4" name="四角形: 角を丸くする 3">
            <a:extLst>
              <a:ext uri="{FF2B5EF4-FFF2-40B4-BE49-F238E27FC236}">
                <a16:creationId xmlns:a16="http://schemas.microsoft.com/office/drawing/2014/main" id="{5D213FCA-B355-4DF5-A495-B78E4ED27388}"/>
              </a:ext>
            </a:extLst>
          </p:cNvPr>
          <p:cNvSpPr/>
          <p:nvPr/>
        </p:nvSpPr>
        <p:spPr>
          <a:xfrm>
            <a:off x="571849" y="1126032"/>
            <a:ext cx="7770444" cy="1178989"/>
          </a:xfrm>
          <a:prstGeom prst="roundRect">
            <a:avLst/>
          </a:prstGeom>
          <a:solidFill>
            <a:schemeClr val="accent4">
              <a:lumMod val="20000"/>
              <a:lumOff val="80000"/>
            </a:schemeClr>
          </a:solidFill>
          <a:ln w="19050">
            <a:solidFill>
              <a:schemeClr val="accent4">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solidFill>
                  <a:srgbClr val="FF0000"/>
                </a:solidFill>
              </a:rPr>
              <a:t>ヘマグルチニン</a:t>
            </a:r>
            <a:r>
              <a:rPr kumimoji="1" lang="ja-JP" altLang="en-US" sz="2800" dirty="0">
                <a:solidFill>
                  <a:schemeClr val="tx1"/>
                </a:solidFill>
              </a:rPr>
              <a:t>（</a:t>
            </a:r>
            <a:r>
              <a:rPr kumimoji="1" lang="en-US" altLang="ja-JP" sz="2800" dirty="0">
                <a:solidFill>
                  <a:schemeClr val="tx1"/>
                </a:solidFill>
              </a:rPr>
              <a:t>HA)</a:t>
            </a:r>
            <a:r>
              <a:rPr kumimoji="1" lang="ja-JP" altLang="en-US" sz="2800" dirty="0">
                <a:solidFill>
                  <a:schemeClr val="tx1"/>
                </a:solidFill>
              </a:rPr>
              <a:t>という突起は</a:t>
            </a:r>
            <a:endParaRPr kumimoji="1" lang="en-US" altLang="ja-JP" sz="2800" dirty="0">
              <a:solidFill>
                <a:schemeClr val="tx1"/>
              </a:solidFill>
            </a:endParaRPr>
          </a:p>
          <a:p>
            <a:r>
              <a:rPr kumimoji="1" lang="ja-JP" altLang="en-US" sz="2800" dirty="0">
                <a:solidFill>
                  <a:srgbClr val="FF0000"/>
                </a:solidFill>
              </a:rPr>
              <a:t>鼻、咽喉頭、気管支</a:t>
            </a:r>
            <a:r>
              <a:rPr kumimoji="1" lang="ja-JP" altLang="en-US" sz="2800" dirty="0">
                <a:solidFill>
                  <a:schemeClr val="tx1"/>
                </a:solidFill>
              </a:rPr>
              <a:t>などに侵入する時に使われる</a:t>
            </a:r>
          </a:p>
        </p:txBody>
      </p:sp>
      <p:sp>
        <p:nvSpPr>
          <p:cNvPr id="19" name="四角形: 角を丸くする 18">
            <a:extLst>
              <a:ext uri="{FF2B5EF4-FFF2-40B4-BE49-F238E27FC236}">
                <a16:creationId xmlns:a16="http://schemas.microsoft.com/office/drawing/2014/main" id="{84EE9C8C-44F9-4F44-9F11-CB6B25719B3B}"/>
              </a:ext>
            </a:extLst>
          </p:cNvPr>
          <p:cNvSpPr/>
          <p:nvPr/>
        </p:nvSpPr>
        <p:spPr>
          <a:xfrm>
            <a:off x="4936565" y="2812622"/>
            <a:ext cx="3405728" cy="555445"/>
          </a:xfrm>
          <a:prstGeom prst="roundRect">
            <a:avLst/>
          </a:prstGeom>
          <a:solidFill>
            <a:schemeClr val="accent4">
              <a:lumMod val="20000"/>
              <a:lumOff val="80000"/>
            </a:schemeClr>
          </a:solidFill>
          <a:ln w="28575">
            <a:solidFill>
              <a:schemeClr val="accent4">
                <a:lumMod val="5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ヘマグルチニン（</a:t>
            </a:r>
            <a:r>
              <a:rPr kumimoji="1" lang="en-US" altLang="ja-JP" sz="2800" b="1" dirty="0">
                <a:solidFill>
                  <a:schemeClr val="tx1"/>
                </a:solidFill>
              </a:rPr>
              <a:t>HA)</a:t>
            </a:r>
            <a:endParaRPr kumimoji="1" lang="ja-JP" altLang="en-US" sz="2800" b="1" dirty="0">
              <a:solidFill>
                <a:schemeClr val="tx1"/>
              </a:solidFill>
            </a:endParaRPr>
          </a:p>
        </p:txBody>
      </p:sp>
      <p:sp>
        <p:nvSpPr>
          <p:cNvPr id="6" name="四角形: 角を丸くする 5">
            <a:extLst>
              <a:ext uri="{FF2B5EF4-FFF2-40B4-BE49-F238E27FC236}">
                <a16:creationId xmlns:a16="http://schemas.microsoft.com/office/drawing/2014/main" id="{D2FB1A5D-8887-49BF-9DA7-21DC5559D87E}"/>
              </a:ext>
            </a:extLst>
          </p:cNvPr>
          <p:cNvSpPr/>
          <p:nvPr/>
        </p:nvSpPr>
        <p:spPr>
          <a:xfrm>
            <a:off x="541868" y="3714166"/>
            <a:ext cx="7213600" cy="1778627"/>
          </a:xfrm>
          <a:prstGeom prst="roundRect">
            <a:avLst/>
          </a:prstGeom>
          <a:solidFill>
            <a:srgbClr val="DBE7FD"/>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ja-JP" altLang="en-US" sz="3200" dirty="0">
                <a:solidFill>
                  <a:srgbClr val="FF0000"/>
                </a:solidFill>
              </a:rPr>
              <a:t>ヘマグルチニン</a:t>
            </a:r>
            <a:r>
              <a:rPr kumimoji="1" lang="ja-JP" altLang="en-US" sz="3200" dirty="0">
                <a:solidFill>
                  <a:schemeClr val="tx1"/>
                </a:solidFill>
              </a:rPr>
              <a:t>とは赤血球（</a:t>
            </a:r>
            <a:r>
              <a:rPr kumimoji="1" lang="en-US" altLang="ja-JP" sz="3200" dirty="0">
                <a:solidFill>
                  <a:srgbClr val="FF0000"/>
                </a:solidFill>
              </a:rPr>
              <a:t>hem</a:t>
            </a:r>
            <a:r>
              <a:rPr kumimoji="1" lang="ja-JP" altLang="en-US" sz="3200" dirty="0">
                <a:solidFill>
                  <a:schemeClr val="tx1"/>
                </a:solidFill>
              </a:rPr>
              <a:t>；ヘム）を固まらせて凝集させる（</a:t>
            </a:r>
            <a:r>
              <a:rPr kumimoji="1" lang="en-US" altLang="ja-JP" sz="3200" dirty="0">
                <a:solidFill>
                  <a:srgbClr val="FF0000"/>
                </a:solidFill>
              </a:rPr>
              <a:t>agglutinate</a:t>
            </a:r>
            <a:r>
              <a:rPr kumimoji="1" lang="en-US" altLang="ja-JP" sz="3200" dirty="0">
                <a:solidFill>
                  <a:schemeClr val="tx1"/>
                </a:solidFill>
              </a:rPr>
              <a:t>)</a:t>
            </a:r>
            <a:r>
              <a:rPr kumimoji="1" lang="ja-JP" altLang="en-US" sz="3200" dirty="0">
                <a:solidFill>
                  <a:schemeClr val="tx1"/>
                </a:solidFill>
              </a:rPr>
              <a:t>という意味</a:t>
            </a:r>
            <a:endParaRPr kumimoji="1" lang="en-US" altLang="ja-JP" sz="3200" dirty="0">
              <a:solidFill>
                <a:schemeClr val="tx1"/>
              </a:solidFill>
            </a:endParaRPr>
          </a:p>
          <a:p>
            <a:pPr algn="ctr"/>
            <a:endParaRPr kumimoji="1" lang="ja-JP" altLang="en-US" sz="2800" dirty="0">
              <a:solidFill>
                <a:schemeClr val="tx1"/>
              </a:solidFill>
            </a:endParaRPr>
          </a:p>
        </p:txBody>
      </p:sp>
      <p:sp>
        <p:nvSpPr>
          <p:cNvPr id="3" name="正方形/長方形 2">
            <a:extLst>
              <a:ext uri="{FF2B5EF4-FFF2-40B4-BE49-F238E27FC236}">
                <a16:creationId xmlns:a16="http://schemas.microsoft.com/office/drawing/2014/main" id="{283A518C-B084-440C-BD06-AC5CAC88D8E7}"/>
              </a:ext>
            </a:extLst>
          </p:cNvPr>
          <p:cNvSpPr/>
          <p:nvPr/>
        </p:nvSpPr>
        <p:spPr>
          <a:xfrm>
            <a:off x="4816612" y="4777212"/>
            <a:ext cx="2447636" cy="581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アグルチネイト</a:t>
            </a:r>
          </a:p>
        </p:txBody>
      </p:sp>
      <p:cxnSp>
        <p:nvCxnSpPr>
          <p:cNvPr id="11" name="直線矢印コネクタ 10">
            <a:extLst>
              <a:ext uri="{FF2B5EF4-FFF2-40B4-BE49-F238E27FC236}">
                <a16:creationId xmlns:a16="http://schemas.microsoft.com/office/drawing/2014/main" id="{DE8E2D40-2024-4264-B158-C3BE6082429E}"/>
              </a:ext>
            </a:extLst>
          </p:cNvPr>
          <p:cNvCxnSpPr>
            <a:cxnSpLocks/>
          </p:cNvCxnSpPr>
          <p:nvPr/>
        </p:nvCxnSpPr>
        <p:spPr>
          <a:xfrm flipH="1">
            <a:off x="4273617" y="3159436"/>
            <a:ext cx="662948" cy="375516"/>
          </a:xfrm>
          <a:prstGeom prst="straightConnector1">
            <a:avLst/>
          </a:prstGeom>
          <a:ln w="98425">
            <a:solidFill>
              <a:srgbClr val="FFFF00"/>
            </a:solidFill>
            <a:tailEnd type="triangle"/>
          </a:ln>
          <a:effectLst>
            <a:outerShdw blurRad="50800" dist="139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40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91791E71-D7B9-4958-BF6E-222D7857423F}"/>
              </a:ext>
            </a:extLst>
          </p:cNvPr>
          <p:cNvSpPr/>
          <p:nvPr/>
        </p:nvSpPr>
        <p:spPr>
          <a:xfrm>
            <a:off x="347133" y="3887772"/>
            <a:ext cx="8113474" cy="1024467"/>
          </a:xfrm>
          <a:prstGeom prst="rect">
            <a:avLst/>
          </a:prstGeom>
          <a:solidFill>
            <a:schemeClr val="bg2">
              <a:lumMod val="20000"/>
              <a:lumOff val="80000"/>
            </a:schemeClr>
          </a:solidFill>
          <a:ln w="19050">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昨年から今年にかけて患者が急増、鶏を販売している</a:t>
            </a:r>
            <a:r>
              <a:rPr kumimoji="1" lang="ja-JP" altLang="en-US" sz="2800" dirty="0">
                <a:solidFill>
                  <a:srgbClr val="FF0000"/>
                </a:solidFill>
              </a:rPr>
              <a:t>市場を歩いただけで感染</a:t>
            </a:r>
            <a:r>
              <a:rPr kumimoji="1" lang="ja-JP" altLang="en-US" sz="2800" dirty="0">
                <a:solidFill>
                  <a:schemeClr val="tx1"/>
                </a:solidFill>
              </a:rPr>
              <a:t>した患者の報告もある。</a:t>
            </a:r>
          </a:p>
        </p:txBody>
      </p:sp>
      <p:sp>
        <p:nvSpPr>
          <p:cNvPr id="6" name="正方形/長方形 5">
            <a:extLst>
              <a:ext uri="{FF2B5EF4-FFF2-40B4-BE49-F238E27FC236}">
                <a16:creationId xmlns:a16="http://schemas.microsoft.com/office/drawing/2014/main" id="{1B283089-AE06-4E97-9984-42DE542385B7}"/>
              </a:ext>
            </a:extLst>
          </p:cNvPr>
          <p:cNvSpPr/>
          <p:nvPr/>
        </p:nvSpPr>
        <p:spPr>
          <a:xfrm>
            <a:off x="244018" y="5856754"/>
            <a:ext cx="8396706" cy="569568"/>
          </a:xfrm>
          <a:prstGeom prst="rect">
            <a:avLst/>
          </a:prstGeom>
          <a:solidFill>
            <a:schemeClr val="accent3">
              <a:lumMod val="20000"/>
              <a:lumOff val="80000"/>
            </a:schemeClr>
          </a:solidFill>
          <a:ln w="3175">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中国に旅行する場合、市場には立ち寄らない方が良い。</a:t>
            </a:r>
          </a:p>
        </p:txBody>
      </p:sp>
      <p:sp>
        <p:nvSpPr>
          <p:cNvPr id="7" name="正方形/長方形 6">
            <a:extLst>
              <a:ext uri="{FF2B5EF4-FFF2-40B4-BE49-F238E27FC236}">
                <a16:creationId xmlns:a16="http://schemas.microsoft.com/office/drawing/2014/main" id="{42453AAD-3C0A-44E8-B8B4-4EB788C20361}"/>
              </a:ext>
            </a:extLst>
          </p:cNvPr>
          <p:cNvSpPr/>
          <p:nvPr/>
        </p:nvSpPr>
        <p:spPr>
          <a:xfrm>
            <a:off x="244018" y="207035"/>
            <a:ext cx="8483600" cy="592667"/>
          </a:xfrm>
          <a:prstGeom prst="rect">
            <a:avLst/>
          </a:prstGeom>
          <a:solidFill>
            <a:schemeClr val="accent1">
              <a:lumMod val="20000"/>
              <a:lumOff val="80000"/>
            </a:schemeClr>
          </a:solidFill>
          <a:ln w="19050">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中国で発生している鳥インフルエンザウイルスについて</a:t>
            </a:r>
          </a:p>
        </p:txBody>
      </p:sp>
      <p:sp>
        <p:nvSpPr>
          <p:cNvPr id="4" name="矢印: 下 3">
            <a:extLst>
              <a:ext uri="{FF2B5EF4-FFF2-40B4-BE49-F238E27FC236}">
                <a16:creationId xmlns:a16="http://schemas.microsoft.com/office/drawing/2014/main" id="{5289A598-CCC0-4AFC-9DB2-30B7BD7F8231}"/>
              </a:ext>
            </a:extLst>
          </p:cNvPr>
          <p:cNvSpPr/>
          <p:nvPr/>
        </p:nvSpPr>
        <p:spPr>
          <a:xfrm>
            <a:off x="4321743" y="5024387"/>
            <a:ext cx="548640" cy="720219"/>
          </a:xfrm>
          <a:prstGeom prst="downArrow">
            <a:avLst/>
          </a:prstGeom>
          <a:solidFill>
            <a:srgbClr val="FF0000"/>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3392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D5C352B-2D1B-403C-8496-039EBD173E61}"/>
              </a:ext>
            </a:extLst>
          </p:cNvPr>
          <p:cNvSpPr/>
          <p:nvPr/>
        </p:nvSpPr>
        <p:spPr>
          <a:xfrm>
            <a:off x="231473" y="142623"/>
            <a:ext cx="8509538" cy="1052624"/>
          </a:xfrm>
          <a:prstGeom prst="rect">
            <a:avLst/>
          </a:prstGeom>
          <a:solidFill>
            <a:schemeClr val="accent4">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インフルエンザ患者が発生したときの</a:t>
            </a:r>
            <a:r>
              <a:rPr kumimoji="1" lang="ja-JP" altLang="en-US" sz="3200" dirty="0">
                <a:solidFill>
                  <a:srgbClr val="FF0000"/>
                </a:solidFill>
              </a:rPr>
              <a:t>院内対策</a:t>
            </a:r>
            <a:endParaRPr kumimoji="1" lang="en-US" altLang="ja-JP" sz="3200" dirty="0">
              <a:solidFill>
                <a:srgbClr val="FF0000"/>
              </a:solidFill>
            </a:endParaRPr>
          </a:p>
          <a:p>
            <a:r>
              <a:rPr kumimoji="1" lang="ja-JP" altLang="en-US" sz="3200" dirty="0"/>
              <a:t>（日本感染症学会提言；</a:t>
            </a:r>
            <a:r>
              <a:rPr kumimoji="1" lang="en-US" altLang="ja-JP" sz="3200" dirty="0"/>
              <a:t>2012</a:t>
            </a:r>
            <a:r>
              <a:rPr kumimoji="1" lang="ja-JP" altLang="en-US" sz="3200" dirty="0"/>
              <a:t>）</a:t>
            </a:r>
          </a:p>
        </p:txBody>
      </p:sp>
      <p:sp>
        <p:nvSpPr>
          <p:cNvPr id="3" name="正方形/長方形 2">
            <a:extLst>
              <a:ext uri="{FF2B5EF4-FFF2-40B4-BE49-F238E27FC236}">
                <a16:creationId xmlns:a16="http://schemas.microsoft.com/office/drawing/2014/main" id="{A52D8C73-CAD5-4198-8DA4-1BE895112F3B}"/>
              </a:ext>
            </a:extLst>
          </p:cNvPr>
          <p:cNvSpPr/>
          <p:nvPr/>
        </p:nvSpPr>
        <p:spPr>
          <a:xfrm>
            <a:off x="573459" y="2135359"/>
            <a:ext cx="7656837" cy="1815142"/>
          </a:xfrm>
          <a:prstGeom prst="rect">
            <a:avLst/>
          </a:prstGeom>
          <a:solidFill>
            <a:schemeClr val="bg2">
              <a:lumMod val="20000"/>
              <a:lumOff val="80000"/>
            </a:schemeClr>
          </a:solidFill>
          <a:ln w="12700">
            <a:noFill/>
          </a:ln>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インフルエンザ様症状の患者が</a:t>
            </a:r>
            <a:r>
              <a:rPr kumimoji="1" lang="en-US" altLang="ja-JP" sz="3200" dirty="0"/>
              <a:t>2</a:t>
            </a:r>
            <a:r>
              <a:rPr kumimoji="1" lang="ja-JP" altLang="en-US" sz="3200" dirty="0"/>
              <a:t>～</a:t>
            </a:r>
            <a:r>
              <a:rPr kumimoji="1" lang="en-US" altLang="ja-JP" sz="3200" dirty="0"/>
              <a:t>3</a:t>
            </a:r>
            <a:r>
              <a:rPr kumimoji="1" lang="ja-JP" altLang="en-US" sz="3200" dirty="0"/>
              <a:t>日中に</a:t>
            </a:r>
            <a:r>
              <a:rPr kumimoji="1" lang="en-US" altLang="ja-JP" sz="3200" dirty="0"/>
              <a:t>2</a:t>
            </a:r>
            <a:r>
              <a:rPr kumimoji="1" lang="ja-JP" altLang="en-US" sz="3200" dirty="0"/>
              <a:t>名以上発生し、</a:t>
            </a:r>
            <a:r>
              <a:rPr kumimoji="1" lang="ja-JP" altLang="en-US" sz="3200" dirty="0">
                <a:solidFill>
                  <a:schemeClr val="tx1"/>
                </a:solidFill>
              </a:rPr>
              <a:t>インフルエンザと診断される患者が</a:t>
            </a:r>
            <a:r>
              <a:rPr kumimoji="1" lang="en-US" altLang="ja-JP" sz="3200" dirty="0">
                <a:solidFill>
                  <a:schemeClr val="tx1"/>
                </a:solidFill>
              </a:rPr>
              <a:t>1</a:t>
            </a:r>
            <a:r>
              <a:rPr kumimoji="1" lang="ja-JP" altLang="en-US" sz="3200" dirty="0">
                <a:solidFill>
                  <a:schemeClr val="tx1"/>
                </a:solidFill>
              </a:rPr>
              <a:t>名でも発生</a:t>
            </a:r>
          </a:p>
        </p:txBody>
      </p:sp>
      <p:sp>
        <p:nvSpPr>
          <p:cNvPr id="4" name="四角形: 角を丸くする 3">
            <a:extLst>
              <a:ext uri="{FF2B5EF4-FFF2-40B4-BE49-F238E27FC236}">
                <a16:creationId xmlns:a16="http://schemas.microsoft.com/office/drawing/2014/main" id="{A106ADE9-490C-4974-88A9-F538CAB9342A}"/>
              </a:ext>
            </a:extLst>
          </p:cNvPr>
          <p:cNvSpPr/>
          <p:nvPr/>
        </p:nvSpPr>
        <p:spPr>
          <a:xfrm>
            <a:off x="3580729" y="1300244"/>
            <a:ext cx="5160282" cy="643269"/>
          </a:xfrm>
          <a:prstGeom prst="roundRect">
            <a:avLst/>
          </a:prstGeom>
          <a:noFill/>
          <a:ln w="28575">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高齢者施設（当院も該当）の場合</a:t>
            </a:r>
          </a:p>
        </p:txBody>
      </p:sp>
      <p:sp>
        <p:nvSpPr>
          <p:cNvPr id="5" name="矢印: 下 4">
            <a:extLst>
              <a:ext uri="{FF2B5EF4-FFF2-40B4-BE49-F238E27FC236}">
                <a16:creationId xmlns:a16="http://schemas.microsoft.com/office/drawing/2014/main" id="{6A5831D2-3050-454C-A858-70DC30C5D760}"/>
              </a:ext>
            </a:extLst>
          </p:cNvPr>
          <p:cNvSpPr/>
          <p:nvPr/>
        </p:nvSpPr>
        <p:spPr>
          <a:xfrm>
            <a:off x="3688798" y="4055498"/>
            <a:ext cx="713079" cy="1014904"/>
          </a:xfrm>
          <a:prstGeom prst="downArrow">
            <a:avLst/>
          </a:prstGeom>
          <a:solidFill>
            <a:srgbClr val="FF0000"/>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25773248-03A4-4CFA-9848-9CAEF3CB1F95}"/>
              </a:ext>
            </a:extLst>
          </p:cNvPr>
          <p:cNvSpPr/>
          <p:nvPr/>
        </p:nvSpPr>
        <p:spPr>
          <a:xfrm>
            <a:off x="229122" y="5175399"/>
            <a:ext cx="8345510" cy="735020"/>
          </a:xfrm>
          <a:prstGeom prst="roundRect">
            <a:avLst/>
          </a:prstGeom>
          <a:solidFill>
            <a:schemeClr val="accent1">
              <a:lumMod val="20000"/>
              <a:lumOff val="80000"/>
            </a:schemeClr>
          </a:solidFill>
          <a:ln w="6350">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rgbClr val="FF0000"/>
                </a:solidFill>
              </a:rPr>
              <a:t>フロア全体での予防投与</a:t>
            </a:r>
            <a:r>
              <a:rPr kumimoji="1" lang="ja-JP" altLang="en-US" sz="2800" dirty="0">
                <a:solidFill>
                  <a:schemeClr val="tx1"/>
                </a:solidFill>
              </a:rPr>
              <a:t>を考慮（同意、承諾を得て）</a:t>
            </a:r>
          </a:p>
        </p:txBody>
      </p:sp>
    </p:spTree>
    <p:extLst>
      <p:ext uri="{BB962C8B-B14F-4D97-AF65-F5344CB8AC3E}">
        <p14:creationId xmlns:p14="http://schemas.microsoft.com/office/powerpoint/2010/main" val="314647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画面の領域">
            <a:extLst>
              <a:ext uri="{FF2B5EF4-FFF2-40B4-BE49-F238E27FC236}">
                <a16:creationId xmlns:a16="http://schemas.microsoft.com/office/drawing/2014/main" id="{7B23A327-93FE-45A9-8800-952174D93774}"/>
              </a:ext>
            </a:extLst>
          </p:cNvPr>
          <p:cNvPicPr>
            <a:picLocks noChangeAspect="1"/>
          </p:cNvPicPr>
          <p:nvPr/>
        </p:nvPicPr>
        <p:blipFill rotWithShape="1">
          <a:blip r:embed="rId2">
            <a:extLst>
              <a:ext uri="{28A0092B-C50C-407E-A947-70E740481C1C}">
                <a14:useLocalDpi xmlns:a14="http://schemas.microsoft.com/office/drawing/2010/main" val="0"/>
              </a:ext>
            </a:extLst>
          </a:blip>
          <a:srcRect l="12097"/>
          <a:stretch/>
        </p:blipFill>
        <p:spPr>
          <a:xfrm>
            <a:off x="1029498" y="1347909"/>
            <a:ext cx="6866021" cy="2035095"/>
          </a:xfrm>
          <a:prstGeom prst="rect">
            <a:avLst/>
          </a:prstGeom>
          <a:ln w="22225">
            <a:solidFill>
              <a:schemeClr val="tx1"/>
            </a:solidFill>
          </a:ln>
          <a:effectLst>
            <a:outerShdw blurRad="50800" dist="88900" dir="2700000" algn="tl" rotWithShape="0">
              <a:prstClr val="black">
                <a:alpha val="40000"/>
              </a:prstClr>
            </a:outerShdw>
          </a:effectLst>
        </p:spPr>
      </p:pic>
      <p:sp>
        <p:nvSpPr>
          <p:cNvPr id="11" name="正方形/長方形 10">
            <a:extLst>
              <a:ext uri="{FF2B5EF4-FFF2-40B4-BE49-F238E27FC236}">
                <a16:creationId xmlns:a16="http://schemas.microsoft.com/office/drawing/2014/main" id="{0394D259-1798-4E84-9147-210BC4F2459A}"/>
              </a:ext>
            </a:extLst>
          </p:cNvPr>
          <p:cNvSpPr/>
          <p:nvPr/>
        </p:nvSpPr>
        <p:spPr>
          <a:xfrm>
            <a:off x="348912" y="388279"/>
            <a:ext cx="8227197" cy="766753"/>
          </a:xfrm>
          <a:prstGeom prst="rect">
            <a:avLst/>
          </a:prstGeom>
          <a:solidFill>
            <a:schemeClr val="accent4">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インフルエンザ患者が発生したときの面会制限</a:t>
            </a:r>
          </a:p>
        </p:txBody>
      </p:sp>
      <p:sp>
        <p:nvSpPr>
          <p:cNvPr id="12" name="正方形/長方形 11">
            <a:extLst>
              <a:ext uri="{FF2B5EF4-FFF2-40B4-BE49-F238E27FC236}">
                <a16:creationId xmlns:a16="http://schemas.microsoft.com/office/drawing/2014/main" id="{36E31CC6-720D-4107-8EE4-F85822C8B625}"/>
              </a:ext>
            </a:extLst>
          </p:cNvPr>
          <p:cNvSpPr/>
          <p:nvPr/>
        </p:nvSpPr>
        <p:spPr>
          <a:xfrm>
            <a:off x="348912" y="4074297"/>
            <a:ext cx="8227197" cy="1461394"/>
          </a:xfrm>
          <a:prstGeom prst="rect">
            <a:avLst/>
          </a:prstGeom>
          <a:solidFill>
            <a:schemeClr val="accent4">
              <a:lumMod val="20000"/>
              <a:lumOff val="80000"/>
            </a:schemeClr>
          </a:solidFill>
          <a:ln w="12700">
            <a:solidFill>
              <a:schemeClr val="accent4">
                <a:lumMod val="50000"/>
              </a:schemeClr>
            </a:solid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施設、面会者、入所者の事情を踏まえた上で</a:t>
            </a:r>
            <a:endParaRPr kumimoji="1" lang="en-US" altLang="ja-JP" sz="3200" dirty="0"/>
          </a:p>
          <a:p>
            <a:r>
              <a:rPr kumimoji="1" lang="ja-JP" altLang="en-US" sz="3200" dirty="0"/>
              <a:t>必要に応じて制限することも検討する。</a:t>
            </a:r>
          </a:p>
        </p:txBody>
      </p:sp>
      <p:sp>
        <p:nvSpPr>
          <p:cNvPr id="13" name="正方形/長方形 12">
            <a:extLst>
              <a:ext uri="{FF2B5EF4-FFF2-40B4-BE49-F238E27FC236}">
                <a16:creationId xmlns:a16="http://schemas.microsoft.com/office/drawing/2014/main" id="{CCAF28E0-821D-4E80-B894-7E879C1B490C}"/>
              </a:ext>
            </a:extLst>
          </p:cNvPr>
          <p:cNvSpPr/>
          <p:nvPr/>
        </p:nvSpPr>
        <p:spPr>
          <a:xfrm>
            <a:off x="272709" y="4062515"/>
            <a:ext cx="8379597" cy="1853690"/>
          </a:xfrm>
          <a:prstGeom prst="rect">
            <a:avLst/>
          </a:prstGeom>
          <a:solidFill>
            <a:schemeClr val="accent1">
              <a:lumMod val="20000"/>
              <a:lumOff val="80000"/>
            </a:schemeClr>
          </a:solidFill>
          <a:ln w="1270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施設玄関に</a:t>
            </a:r>
            <a:r>
              <a:rPr kumimoji="1" lang="ja-JP" altLang="en-US" sz="3200" dirty="0">
                <a:solidFill>
                  <a:srgbClr val="FF0000"/>
                </a:solidFill>
              </a:rPr>
              <a:t>掲示</a:t>
            </a:r>
            <a:r>
              <a:rPr kumimoji="1" lang="ja-JP" altLang="en-US" sz="3200" dirty="0"/>
              <a:t>を行ったり、家族等にはあらかじめ説明を行うなど面会者に対して理解を求めるための活動が必要である。</a:t>
            </a:r>
          </a:p>
        </p:txBody>
      </p:sp>
      <p:sp>
        <p:nvSpPr>
          <p:cNvPr id="2" name="正方形/長方形 1">
            <a:extLst>
              <a:ext uri="{FF2B5EF4-FFF2-40B4-BE49-F238E27FC236}">
                <a16:creationId xmlns:a16="http://schemas.microsoft.com/office/drawing/2014/main" id="{711623BF-4562-4603-A9AF-F5F6358265D7}"/>
              </a:ext>
            </a:extLst>
          </p:cNvPr>
          <p:cNvSpPr/>
          <p:nvPr/>
        </p:nvSpPr>
        <p:spPr>
          <a:xfrm>
            <a:off x="6293721" y="2664252"/>
            <a:ext cx="1707279" cy="73202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a:t>
            </a:r>
            <a:r>
              <a:rPr kumimoji="1" lang="en-US" altLang="ja-JP" sz="2800" dirty="0"/>
              <a:t>8</a:t>
            </a:r>
            <a:r>
              <a:rPr kumimoji="1" lang="ja-JP" altLang="en-US" sz="2800" dirty="0"/>
              <a:t>～</a:t>
            </a:r>
            <a:r>
              <a:rPr kumimoji="1" lang="en-US" altLang="ja-JP" sz="2800" dirty="0"/>
              <a:t>9</a:t>
            </a:r>
            <a:r>
              <a:rPr kumimoji="1" lang="ja-JP" altLang="en-US" sz="2800" dirty="0"/>
              <a:t>頁）</a:t>
            </a:r>
          </a:p>
        </p:txBody>
      </p:sp>
    </p:spTree>
    <p:extLst>
      <p:ext uri="{BB962C8B-B14F-4D97-AF65-F5344CB8AC3E}">
        <p14:creationId xmlns:p14="http://schemas.microsoft.com/office/powerpoint/2010/main" val="228436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21AF2AD-7EA5-412F-82AC-1E256B052C35}"/>
              </a:ext>
            </a:extLst>
          </p:cNvPr>
          <p:cNvSpPr/>
          <p:nvPr/>
        </p:nvSpPr>
        <p:spPr>
          <a:xfrm>
            <a:off x="241117" y="109378"/>
            <a:ext cx="7469204" cy="951369"/>
          </a:xfrm>
          <a:prstGeom prst="rect">
            <a:avLst/>
          </a:prstGeom>
          <a:solidFill>
            <a:schemeClr val="accent1">
              <a:lumMod val="20000"/>
              <a:lumOff val="80000"/>
            </a:schemeClr>
          </a:solidFill>
          <a:ln>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a:t>
            </a:r>
            <a:r>
              <a:rPr kumimoji="1" lang="ja-JP" altLang="en-US" sz="2800" dirty="0">
                <a:solidFill>
                  <a:srgbClr val="FF0000"/>
                </a:solidFill>
              </a:rPr>
              <a:t>定点病院</a:t>
            </a:r>
            <a:r>
              <a:rPr kumimoji="1" lang="ja-JP" altLang="en-US" sz="2800" dirty="0"/>
              <a:t>とは？</a:t>
            </a:r>
            <a:endParaRPr kumimoji="1" lang="en-US" altLang="ja-JP" sz="2800" dirty="0"/>
          </a:p>
          <a:p>
            <a:r>
              <a:rPr kumimoji="1" lang="ja-JP" altLang="en-US" sz="2800" dirty="0"/>
              <a:t>インフルエンザ</a:t>
            </a:r>
            <a:r>
              <a:rPr kumimoji="1" lang="ja-JP" altLang="en-US" sz="2800" dirty="0">
                <a:solidFill>
                  <a:srgbClr val="FF0000"/>
                </a:solidFill>
              </a:rPr>
              <a:t>流行注意報</a:t>
            </a:r>
            <a:r>
              <a:rPr kumimoji="1" lang="ja-JP" altLang="en-US" sz="2800" dirty="0"/>
              <a:t>、</a:t>
            </a:r>
            <a:r>
              <a:rPr kumimoji="1" lang="ja-JP" altLang="en-US" sz="2800" dirty="0">
                <a:solidFill>
                  <a:srgbClr val="FF0000"/>
                </a:solidFill>
              </a:rPr>
              <a:t>警報</a:t>
            </a:r>
            <a:r>
              <a:rPr kumimoji="1" lang="ja-JP" altLang="en-US" sz="2800" dirty="0"/>
              <a:t>の目安とは？</a:t>
            </a:r>
          </a:p>
        </p:txBody>
      </p:sp>
      <p:pic>
        <p:nvPicPr>
          <p:cNvPr id="5" name="図 4" descr="画面の領域">
            <a:extLst>
              <a:ext uri="{FF2B5EF4-FFF2-40B4-BE49-F238E27FC236}">
                <a16:creationId xmlns:a16="http://schemas.microsoft.com/office/drawing/2014/main" id="{EAA47E45-804C-4DBE-A04C-6BBF8B1D38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17" y="1385454"/>
            <a:ext cx="3568096" cy="5297055"/>
          </a:xfrm>
          <a:prstGeom prst="rect">
            <a:avLst/>
          </a:prstGeom>
          <a:ln w="28575">
            <a:solidFill>
              <a:srgbClr val="FFFF00"/>
            </a:solidFill>
          </a:ln>
          <a:effectLst>
            <a:outerShdw blurRad="50800" dist="101600" dir="2700000" algn="tl" rotWithShape="0">
              <a:prstClr val="black">
                <a:alpha val="40000"/>
              </a:prstClr>
            </a:outerShdw>
          </a:effectLst>
        </p:spPr>
      </p:pic>
      <p:sp>
        <p:nvSpPr>
          <p:cNvPr id="8" name="矢印: 上 7">
            <a:extLst>
              <a:ext uri="{FF2B5EF4-FFF2-40B4-BE49-F238E27FC236}">
                <a16:creationId xmlns:a16="http://schemas.microsoft.com/office/drawing/2014/main" id="{646C46D3-D3FD-46EF-857C-0776DFACD380}"/>
              </a:ext>
            </a:extLst>
          </p:cNvPr>
          <p:cNvSpPr/>
          <p:nvPr/>
        </p:nvSpPr>
        <p:spPr>
          <a:xfrm rot="1799350">
            <a:off x="2798619" y="3392053"/>
            <a:ext cx="443345" cy="1283855"/>
          </a:xfrm>
          <a:prstGeom prst="upArrow">
            <a:avLst/>
          </a:prstGeom>
          <a:solidFill>
            <a:srgbClr val="FF0000"/>
          </a:solidFill>
          <a:ln>
            <a:solidFill>
              <a:srgbClr val="FFFF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3D2ABF67-B2A1-48C5-BCE1-A156DFE86F3D}"/>
              </a:ext>
            </a:extLst>
          </p:cNvPr>
          <p:cNvGrpSpPr/>
          <p:nvPr/>
        </p:nvGrpSpPr>
        <p:grpSpPr>
          <a:xfrm>
            <a:off x="1522211" y="4239491"/>
            <a:ext cx="1418318" cy="1126836"/>
            <a:chOff x="1522211" y="4239491"/>
            <a:chExt cx="1418318" cy="1126836"/>
          </a:xfrm>
        </p:grpSpPr>
        <p:sp>
          <p:nvSpPr>
            <p:cNvPr id="7" name="楕円 6">
              <a:extLst>
                <a:ext uri="{FF2B5EF4-FFF2-40B4-BE49-F238E27FC236}">
                  <a16:creationId xmlns:a16="http://schemas.microsoft.com/office/drawing/2014/main" id="{C6993B1F-F690-46DF-9157-ED9EC81F05FF}"/>
                </a:ext>
              </a:extLst>
            </p:cNvPr>
            <p:cNvSpPr/>
            <p:nvPr/>
          </p:nvSpPr>
          <p:spPr>
            <a:xfrm>
              <a:off x="1708727" y="4239491"/>
              <a:ext cx="1071418" cy="1126836"/>
            </a:xfrm>
            <a:prstGeom prst="ellipse">
              <a:avLst/>
            </a:prstGeom>
            <a:noFill/>
            <a:ln w="38100">
              <a:solidFill>
                <a:srgbClr val="FF00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8A82E42F-64BF-4659-B047-C709CA6C7684}"/>
                </a:ext>
              </a:extLst>
            </p:cNvPr>
            <p:cNvSpPr/>
            <p:nvPr/>
          </p:nvSpPr>
          <p:spPr>
            <a:xfrm>
              <a:off x="1522211" y="4520929"/>
              <a:ext cx="1418318" cy="563960"/>
            </a:xfrm>
            <a:prstGeom prst="roundRect">
              <a:avLst/>
            </a:prstGeom>
            <a:solidFill>
              <a:schemeClr val="accent3">
                <a:lumMod val="40000"/>
                <a:lumOff val="60000"/>
              </a:schemeClr>
            </a:solidFill>
            <a:ln>
              <a:solidFill>
                <a:schemeClr val="accent2">
                  <a:lumMod val="50000"/>
                </a:schemeClr>
              </a:solid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宮崎市</a:t>
              </a:r>
            </a:p>
          </p:txBody>
        </p:sp>
      </p:grpSp>
      <p:grpSp>
        <p:nvGrpSpPr>
          <p:cNvPr id="12" name="グループ化 11">
            <a:extLst>
              <a:ext uri="{FF2B5EF4-FFF2-40B4-BE49-F238E27FC236}">
                <a16:creationId xmlns:a16="http://schemas.microsoft.com/office/drawing/2014/main" id="{0B1C00A1-63F9-40C1-BFD2-E0AD20979BE2}"/>
              </a:ext>
            </a:extLst>
          </p:cNvPr>
          <p:cNvGrpSpPr/>
          <p:nvPr/>
        </p:nvGrpSpPr>
        <p:grpSpPr>
          <a:xfrm>
            <a:off x="2780145" y="1769574"/>
            <a:ext cx="6206836" cy="2102158"/>
            <a:chOff x="2780145" y="1769574"/>
            <a:chExt cx="6206836" cy="2102158"/>
          </a:xfrm>
        </p:grpSpPr>
        <p:sp>
          <p:nvSpPr>
            <p:cNvPr id="6" name="四角形: 角を丸くする 5">
              <a:extLst>
                <a:ext uri="{FF2B5EF4-FFF2-40B4-BE49-F238E27FC236}">
                  <a16:creationId xmlns:a16="http://schemas.microsoft.com/office/drawing/2014/main" id="{950014D3-782F-464E-BC20-5C5476C2921F}"/>
                </a:ext>
              </a:extLst>
            </p:cNvPr>
            <p:cNvSpPr/>
            <p:nvPr/>
          </p:nvSpPr>
          <p:spPr>
            <a:xfrm>
              <a:off x="2780145" y="1769574"/>
              <a:ext cx="6206836" cy="1363401"/>
            </a:xfrm>
            <a:prstGeom prst="roundRect">
              <a:avLst/>
            </a:prstGeom>
            <a:solidFill>
              <a:schemeClr val="accent4">
                <a:lumMod val="20000"/>
                <a:lumOff val="80000"/>
              </a:schemeClr>
            </a:solidFill>
            <a:ln>
              <a:solidFill>
                <a:schemeClr val="accent5">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rPr>
                <a:t>宮崎市内の定点病院は</a:t>
              </a:r>
              <a:endParaRPr kumimoji="1" lang="en-US" altLang="ja-JP" sz="3200" dirty="0">
                <a:solidFill>
                  <a:schemeClr val="tx1"/>
                </a:solidFill>
              </a:endParaRPr>
            </a:p>
            <a:p>
              <a:r>
                <a:rPr kumimoji="1" lang="ja-JP" altLang="en-US" sz="3200" dirty="0">
                  <a:solidFill>
                    <a:schemeClr val="tx1"/>
                  </a:solidFill>
                </a:rPr>
                <a:t>内科</a:t>
              </a:r>
              <a:r>
                <a:rPr kumimoji="1" lang="en-US" altLang="ja-JP" sz="3200" dirty="0">
                  <a:solidFill>
                    <a:srgbClr val="FF0000"/>
                  </a:solidFill>
                </a:rPr>
                <a:t>16</a:t>
              </a:r>
              <a:r>
                <a:rPr kumimoji="1" lang="ja-JP" altLang="en-US" sz="3200" dirty="0">
                  <a:solidFill>
                    <a:srgbClr val="FF0000"/>
                  </a:solidFill>
                </a:rPr>
                <a:t>　</a:t>
              </a:r>
              <a:r>
                <a:rPr kumimoji="1" lang="ja-JP" altLang="en-US" sz="3200" dirty="0">
                  <a:solidFill>
                    <a:schemeClr val="tx1"/>
                  </a:solidFill>
                </a:rPr>
                <a:t>小児科</a:t>
              </a:r>
              <a:r>
                <a:rPr kumimoji="1" lang="en-US" altLang="ja-JP" sz="3200" dirty="0">
                  <a:solidFill>
                    <a:srgbClr val="FF0000"/>
                  </a:solidFill>
                </a:rPr>
                <a:t>10</a:t>
              </a:r>
              <a:r>
                <a:rPr kumimoji="1" lang="ja-JP" altLang="en-US" sz="3200" dirty="0">
                  <a:solidFill>
                    <a:schemeClr val="tx1"/>
                  </a:solidFill>
                </a:rPr>
                <a:t>の合計</a:t>
              </a:r>
              <a:r>
                <a:rPr kumimoji="1" lang="en-US" altLang="ja-JP" sz="3200" dirty="0">
                  <a:solidFill>
                    <a:srgbClr val="FF0000"/>
                  </a:solidFill>
                </a:rPr>
                <a:t>26</a:t>
              </a:r>
              <a:r>
                <a:rPr kumimoji="1" lang="ja-JP" altLang="en-US" sz="3200" dirty="0">
                  <a:solidFill>
                    <a:schemeClr val="tx1"/>
                  </a:solidFill>
                </a:rPr>
                <a:t>カ所</a:t>
              </a:r>
            </a:p>
          </p:txBody>
        </p:sp>
        <p:sp>
          <p:nvSpPr>
            <p:cNvPr id="11" name="正方形/長方形 10">
              <a:extLst>
                <a:ext uri="{FF2B5EF4-FFF2-40B4-BE49-F238E27FC236}">
                  <a16:creationId xmlns:a16="http://schemas.microsoft.com/office/drawing/2014/main" id="{93DEAEF9-E67B-4D77-A0DB-7979631129DA}"/>
                </a:ext>
              </a:extLst>
            </p:cNvPr>
            <p:cNvSpPr/>
            <p:nvPr/>
          </p:nvSpPr>
          <p:spPr>
            <a:xfrm>
              <a:off x="5636756" y="3162457"/>
              <a:ext cx="3278909" cy="709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（病院名は非公表）</a:t>
              </a:r>
            </a:p>
          </p:txBody>
        </p:sp>
      </p:grpSp>
      <p:sp>
        <p:nvSpPr>
          <p:cNvPr id="14" name="四角形: 角を丸くする 13">
            <a:extLst>
              <a:ext uri="{FF2B5EF4-FFF2-40B4-BE49-F238E27FC236}">
                <a16:creationId xmlns:a16="http://schemas.microsoft.com/office/drawing/2014/main" id="{A27AF118-400C-4EF6-A857-5FEFF4A41EA3}"/>
              </a:ext>
            </a:extLst>
          </p:cNvPr>
          <p:cNvSpPr/>
          <p:nvPr/>
        </p:nvSpPr>
        <p:spPr>
          <a:xfrm>
            <a:off x="2708829" y="4234894"/>
            <a:ext cx="6206836" cy="1363401"/>
          </a:xfrm>
          <a:prstGeom prst="roundRect">
            <a:avLst/>
          </a:prstGeom>
          <a:solidFill>
            <a:schemeClr val="accent3">
              <a:lumMod val="20000"/>
              <a:lumOff val="80000"/>
            </a:schemeClr>
          </a:solidFill>
          <a:ln>
            <a:solidFill>
              <a:schemeClr val="accent3">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rPr>
              <a:t>定点病院は</a:t>
            </a:r>
            <a:r>
              <a:rPr kumimoji="1" lang="ja-JP" altLang="en-US" sz="3200" dirty="0">
                <a:solidFill>
                  <a:srgbClr val="FF0000"/>
                </a:solidFill>
              </a:rPr>
              <a:t>保健所管内の人口</a:t>
            </a:r>
            <a:r>
              <a:rPr kumimoji="1" lang="ja-JP" altLang="en-US" sz="3200" dirty="0">
                <a:solidFill>
                  <a:schemeClr val="tx1"/>
                </a:solidFill>
              </a:rPr>
              <a:t>に</a:t>
            </a:r>
            <a:endParaRPr kumimoji="1" lang="en-US" altLang="ja-JP" sz="3200" dirty="0">
              <a:solidFill>
                <a:schemeClr val="tx1"/>
              </a:solidFill>
            </a:endParaRPr>
          </a:p>
          <a:p>
            <a:r>
              <a:rPr kumimoji="1" lang="ja-JP" altLang="en-US" sz="3200" dirty="0">
                <a:solidFill>
                  <a:schemeClr val="tx1"/>
                </a:solidFill>
              </a:rPr>
              <a:t>よって決定される。</a:t>
            </a:r>
          </a:p>
        </p:txBody>
      </p:sp>
      <p:sp>
        <p:nvSpPr>
          <p:cNvPr id="16" name="四角形: 角を丸くする 15">
            <a:extLst>
              <a:ext uri="{FF2B5EF4-FFF2-40B4-BE49-F238E27FC236}">
                <a16:creationId xmlns:a16="http://schemas.microsoft.com/office/drawing/2014/main" id="{139F1582-A779-4B8C-86FF-EDF91F6DB367}"/>
              </a:ext>
            </a:extLst>
          </p:cNvPr>
          <p:cNvSpPr/>
          <p:nvPr/>
        </p:nvSpPr>
        <p:spPr>
          <a:xfrm>
            <a:off x="2247496" y="4232786"/>
            <a:ext cx="6778520" cy="1363401"/>
          </a:xfrm>
          <a:prstGeom prst="roundRect">
            <a:avLst/>
          </a:prstGeom>
          <a:solidFill>
            <a:schemeClr val="accent1">
              <a:lumMod val="20000"/>
              <a:lumOff val="80000"/>
            </a:schemeClr>
          </a:solidFill>
          <a:ln>
            <a:solidFill>
              <a:schemeClr val="accent1">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rPr>
              <a:t>例えば、内科定点病院は保健所管内の人口</a:t>
            </a:r>
            <a:r>
              <a:rPr kumimoji="1" lang="en-US" altLang="ja-JP" sz="3200" dirty="0">
                <a:solidFill>
                  <a:srgbClr val="FF0000"/>
                </a:solidFill>
              </a:rPr>
              <a:t>7</a:t>
            </a:r>
            <a:r>
              <a:rPr kumimoji="1" lang="ja-JP" altLang="en-US" sz="3200" dirty="0">
                <a:solidFill>
                  <a:srgbClr val="FF0000"/>
                </a:solidFill>
              </a:rPr>
              <a:t>万</a:t>
            </a:r>
            <a:r>
              <a:rPr kumimoji="1" lang="en-US" altLang="ja-JP" sz="3200" dirty="0">
                <a:solidFill>
                  <a:srgbClr val="FF0000"/>
                </a:solidFill>
              </a:rPr>
              <a:t>5</a:t>
            </a:r>
            <a:r>
              <a:rPr kumimoji="1" lang="ja-JP" altLang="en-US" sz="3200" dirty="0">
                <a:solidFill>
                  <a:srgbClr val="FF0000"/>
                </a:solidFill>
              </a:rPr>
              <a:t>千人以下</a:t>
            </a:r>
            <a:r>
              <a:rPr kumimoji="1" lang="ja-JP" altLang="en-US" sz="3200" dirty="0">
                <a:solidFill>
                  <a:schemeClr val="tx1"/>
                </a:solidFill>
              </a:rPr>
              <a:t>なら</a:t>
            </a:r>
            <a:r>
              <a:rPr kumimoji="1" lang="en-US" altLang="ja-JP" sz="3200" dirty="0">
                <a:solidFill>
                  <a:srgbClr val="FF0000"/>
                </a:solidFill>
              </a:rPr>
              <a:t>1</a:t>
            </a:r>
            <a:r>
              <a:rPr kumimoji="1" lang="ja-JP" altLang="en-US" sz="3200" dirty="0">
                <a:solidFill>
                  <a:srgbClr val="FF0000"/>
                </a:solidFill>
              </a:rPr>
              <a:t>カ所</a:t>
            </a:r>
            <a:r>
              <a:rPr kumimoji="1" lang="ja-JP" altLang="en-US" sz="3200" dirty="0">
                <a:solidFill>
                  <a:schemeClr val="tx1"/>
                </a:solidFill>
              </a:rPr>
              <a:t>設置。</a:t>
            </a:r>
          </a:p>
        </p:txBody>
      </p:sp>
    </p:spTree>
    <p:extLst>
      <p:ext uri="{BB962C8B-B14F-4D97-AF65-F5344CB8AC3E}">
        <p14:creationId xmlns:p14="http://schemas.microsoft.com/office/powerpoint/2010/main" val="139605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64C1879-03C4-44F5-8BCA-1CBB078C35BD}"/>
              </a:ext>
            </a:extLst>
          </p:cNvPr>
          <p:cNvSpPr/>
          <p:nvPr/>
        </p:nvSpPr>
        <p:spPr>
          <a:xfrm>
            <a:off x="287297" y="618836"/>
            <a:ext cx="7979247" cy="663583"/>
          </a:xfrm>
          <a:prstGeom prst="rect">
            <a:avLst/>
          </a:prstGeom>
          <a:solidFill>
            <a:schemeClr val="accent1">
              <a:lumMod val="20000"/>
              <a:lumOff val="80000"/>
            </a:schemeClr>
          </a:solidFill>
          <a:ln>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a:t>
            </a:r>
            <a:r>
              <a:rPr kumimoji="1" lang="ja-JP" altLang="en-US" sz="2800" dirty="0">
                <a:solidFill>
                  <a:srgbClr val="FF0000"/>
                </a:solidFill>
              </a:rPr>
              <a:t>流行注意報</a:t>
            </a:r>
            <a:r>
              <a:rPr kumimoji="1" lang="ja-JP" altLang="en-US" sz="2800" dirty="0"/>
              <a:t>、</a:t>
            </a:r>
            <a:r>
              <a:rPr kumimoji="1" lang="ja-JP" altLang="en-US" sz="2800" dirty="0">
                <a:solidFill>
                  <a:srgbClr val="FF0000"/>
                </a:solidFill>
              </a:rPr>
              <a:t>警報</a:t>
            </a:r>
            <a:r>
              <a:rPr kumimoji="1" lang="ja-JP" altLang="en-US" sz="2800" dirty="0">
                <a:solidFill>
                  <a:schemeClr val="tx1"/>
                </a:solidFill>
              </a:rPr>
              <a:t>発令</a:t>
            </a:r>
            <a:r>
              <a:rPr kumimoji="1" lang="ja-JP" altLang="en-US" sz="2800" dirty="0"/>
              <a:t>の目安とは？</a:t>
            </a:r>
          </a:p>
        </p:txBody>
      </p:sp>
      <p:sp>
        <p:nvSpPr>
          <p:cNvPr id="4" name="正方形/長方形 3">
            <a:extLst>
              <a:ext uri="{FF2B5EF4-FFF2-40B4-BE49-F238E27FC236}">
                <a16:creationId xmlns:a16="http://schemas.microsoft.com/office/drawing/2014/main" id="{12061FDB-7605-4043-8271-C9D4EBBC4FB7}"/>
              </a:ext>
            </a:extLst>
          </p:cNvPr>
          <p:cNvSpPr/>
          <p:nvPr/>
        </p:nvSpPr>
        <p:spPr>
          <a:xfrm>
            <a:off x="287296" y="4524327"/>
            <a:ext cx="7979247" cy="1371600"/>
          </a:xfrm>
          <a:prstGeom prst="rect">
            <a:avLst/>
          </a:prstGeom>
          <a:solidFill>
            <a:schemeClr val="accent2">
              <a:lumMod val="20000"/>
              <a:lumOff val="80000"/>
            </a:schemeClr>
          </a:solidFill>
          <a:ln>
            <a:solidFill>
              <a:schemeClr val="accent5">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a:t>
            </a:r>
            <a:r>
              <a:rPr kumimoji="1" lang="ja-JP" altLang="en-US" sz="2800" dirty="0">
                <a:solidFill>
                  <a:srgbClr val="FF0000"/>
                </a:solidFill>
              </a:rPr>
              <a:t>流行警報</a:t>
            </a:r>
            <a:r>
              <a:rPr kumimoji="1" lang="ja-JP" altLang="en-US" sz="2800" dirty="0">
                <a:solidFill>
                  <a:schemeClr val="tx1"/>
                </a:solidFill>
              </a:rPr>
              <a:t>は</a:t>
            </a:r>
            <a:r>
              <a:rPr kumimoji="1" lang="en-US" altLang="ja-JP" sz="2800" dirty="0">
                <a:solidFill>
                  <a:schemeClr val="tx1"/>
                </a:solidFill>
              </a:rPr>
              <a:t>1</a:t>
            </a:r>
            <a:r>
              <a:rPr kumimoji="1" lang="ja-JP" altLang="en-US" sz="2800" dirty="0">
                <a:solidFill>
                  <a:schemeClr val="tx1"/>
                </a:solidFill>
              </a:rPr>
              <a:t>定点病院の患者数が</a:t>
            </a:r>
            <a:endParaRPr kumimoji="1" lang="en-US" altLang="ja-JP" sz="2800" dirty="0">
              <a:solidFill>
                <a:schemeClr val="tx1"/>
              </a:solidFill>
            </a:endParaRPr>
          </a:p>
          <a:p>
            <a:r>
              <a:rPr kumimoji="1" lang="en-US" altLang="ja-JP" sz="2800" dirty="0">
                <a:solidFill>
                  <a:srgbClr val="FF0000"/>
                </a:solidFill>
              </a:rPr>
              <a:t>30</a:t>
            </a:r>
            <a:r>
              <a:rPr kumimoji="1" lang="ja-JP" altLang="en-US" sz="2800" dirty="0">
                <a:solidFill>
                  <a:srgbClr val="FF0000"/>
                </a:solidFill>
              </a:rPr>
              <a:t>人</a:t>
            </a:r>
            <a:r>
              <a:rPr kumimoji="1" lang="ja-JP" altLang="en-US" sz="2800" dirty="0">
                <a:solidFill>
                  <a:schemeClr val="tx1"/>
                </a:solidFill>
              </a:rPr>
              <a:t>を超えた時。</a:t>
            </a:r>
          </a:p>
        </p:txBody>
      </p:sp>
      <p:grpSp>
        <p:nvGrpSpPr>
          <p:cNvPr id="7" name="グループ化 6">
            <a:extLst>
              <a:ext uri="{FF2B5EF4-FFF2-40B4-BE49-F238E27FC236}">
                <a16:creationId xmlns:a16="http://schemas.microsoft.com/office/drawing/2014/main" id="{1D1718E8-B8F5-4AF0-A906-1C94801771AC}"/>
              </a:ext>
            </a:extLst>
          </p:cNvPr>
          <p:cNvGrpSpPr/>
          <p:nvPr/>
        </p:nvGrpSpPr>
        <p:grpSpPr>
          <a:xfrm>
            <a:off x="287296" y="1598937"/>
            <a:ext cx="7979247" cy="2800685"/>
            <a:chOff x="287296" y="1598937"/>
            <a:chExt cx="7979247" cy="2800685"/>
          </a:xfrm>
        </p:grpSpPr>
        <p:sp>
          <p:nvSpPr>
            <p:cNvPr id="3" name="正方形/長方形 2">
              <a:extLst>
                <a:ext uri="{FF2B5EF4-FFF2-40B4-BE49-F238E27FC236}">
                  <a16:creationId xmlns:a16="http://schemas.microsoft.com/office/drawing/2014/main" id="{B1648B12-2CFA-405B-B4D1-9DF29CD6BB56}"/>
                </a:ext>
              </a:extLst>
            </p:cNvPr>
            <p:cNvSpPr/>
            <p:nvPr/>
          </p:nvSpPr>
          <p:spPr>
            <a:xfrm>
              <a:off x="287296" y="1598937"/>
              <a:ext cx="7979247" cy="1371600"/>
            </a:xfrm>
            <a:prstGeom prst="rect">
              <a:avLst/>
            </a:prstGeom>
            <a:solidFill>
              <a:schemeClr val="accent4">
                <a:lumMod val="20000"/>
                <a:lumOff val="80000"/>
              </a:schemeClr>
            </a:solidFill>
            <a:ln>
              <a:solidFill>
                <a:schemeClr val="accent5">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a:t>
              </a:r>
              <a:r>
                <a:rPr kumimoji="1" lang="ja-JP" altLang="en-US" sz="2800" dirty="0">
                  <a:solidFill>
                    <a:srgbClr val="FF0000"/>
                  </a:solidFill>
                </a:rPr>
                <a:t>流行注意報</a:t>
              </a:r>
              <a:r>
                <a:rPr kumimoji="1" lang="ja-JP" altLang="en-US" sz="2800" dirty="0">
                  <a:solidFill>
                    <a:schemeClr val="tx1"/>
                  </a:solidFill>
                </a:rPr>
                <a:t>は</a:t>
              </a:r>
              <a:r>
                <a:rPr kumimoji="1" lang="en-US" altLang="ja-JP" sz="2800" dirty="0">
                  <a:solidFill>
                    <a:schemeClr val="tx1"/>
                  </a:solidFill>
                </a:rPr>
                <a:t>1</a:t>
              </a:r>
              <a:r>
                <a:rPr kumimoji="1" lang="ja-JP" altLang="en-US" sz="2800" dirty="0">
                  <a:solidFill>
                    <a:schemeClr val="tx1"/>
                  </a:solidFill>
                </a:rPr>
                <a:t>定点病院の患者数が</a:t>
              </a:r>
              <a:endParaRPr kumimoji="1" lang="en-US" altLang="ja-JP" sz="2800" dirty="0">
                <a:solidFill>
                  <a:schemeClr val="tx1"/>
                </a:solidFill>
              </a:endParaRPr>
            </a:p>
            <a:p>
              <a:r>
                <a:rPr kumimoji="1" lang="en-US" altLang="ja-JP" sz="2800" dirty="0">
                  <a:solidFill>
                    <a:srgbClr val="FF0000"/>
                  </a:solidFill>
                </a:rPr>
                <a:t>10</a:t>
              </a:r>
              <a:r>
                <a:rPr kumimoji="1" lang="ja-JP" altLang="en-US" sz="2800" dirty="0">
                  <a:solidFill>
                    <a:srgbClr val="FF0000"/>
                  </a:solidFill>
                </a:rPr>
                <a:t>人</a:t>
              </a:r>
              <a:r>
                <a:rPr kumimoji="1" lang="ja-JP" altLang="en-US" sz="2800" dirty="0">
                  <a:solidFill>
                    <a:schemeClr val="tx1"/>
                  </a:solidFill>
                </a:rPr>
                <a:t>を超えた時。</a:t>
              </a:r>
            </a:p>
          </p:txBody>
        </p:sp>
        <p:pic>
          <p:nvPicPr>
            <p:cNvPr id="6" name="図 5" descr="画面の領域">
              <a:extLst>
                <a:ext uri="{FF2B5EF4-FFF2-40B4-BE49-F238E27FC236}">
                  <a16:creationId xmlns:a16="http://schemas.microsoft.com/office/drawing/2014/main" id="{EC399D89-19BF-4E2D-AA6E-D360665B9256}"/>
                </a:ext>
              </a:extLst>
            </p:cNvPr>
            <p:cNvPicPr>
              <a:picLocks noChangeAspect="1"/>
            </p:cNvPicPr>
            <p:nvPr/>
          </p:nvPicPr>
          <p:blipFill rotWithShape="1">
            <a:blip r:embed="rId2">
              <a:extLst>
                <a:ext uri="{28A0092B-C50C-407E-A947-70E740481C1C}">
                  <a14:useLocalDpi xmlns:a14="http://schemas.microsoft.com/office/drawing/2010/main" val="0"/>
                </a:ext>
              </a:extLst>
            </a:blip>
            <a:srcRect t="16502"/>
            <a:stretch/>
          </p:blipFill>
          <p:spPr>
            <a:xfrm>
              <a:off x="6308100" y="3095242"/>
              <a:ext cx="1847945" cy="1304380"/>
            </a:xfrm>
            <a:prstGeom prst="rect">
              <a:avLst/>
            </a:prstGeom>
            <a:ln w="41275">
              <a:solidFill>
                <a:schemeClr val="tx2">
                  <a:lumMod val="75000"/>
                </a:schemeClr>
              </a:solidFill>
            </a:ln>
            <a:effectLst>
              <a:outerShdw blurRad="50800" dist="101600" dir="2700000" algn="tl" rotWithShape="0">
                <a:prstClr val="black">
                  <a:alpha val="40000"/>
                </a:prstClr>
              </a:outerShdw>
            </a:effectLst>
          </p:spPr>
        </p:pic>
      </p:grpSp>
    </p:spTree>
    <p:extLst>
      <p:ext uri="{BB962C8B-B14F-4D97-AF65-F5344CB8AC3E}">
        <p14:creationId xmlns:p14="http://schemas.microsoft.com/office/powerpoint/2010/main" val="379661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544D83A-8E10-4B46-90ED-4A591F638C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64" y="766239"/>
            <a:ext cx="8682182" cy="5117321"/>
          </a:xfrm>
          <a:prstGeom prst="rect">
            <a:avLst/>
          </a:prstGeom>
          <a:effectLst>
            <a:outerShdw blurRad="50800" dist="139700" dir="2700000" algn="tl" rotWithShape="0">
              <a:prstClr val="black">
                <a:alpha val="40000"/>
              </a:prstClr>
            </a:outerShdw>
          </a:effectLst>
        </p:spPr>
      </p:pic>
      <p:pic>
        <p:nvPicPr>
          <p:cNvPr id="7" name="図 6" descr="画面の領域">
            <a:extLst>
              <a:ext uri="{FF2B5EF4-FFF2-40B4-BE49-F238E27FC236}">
                <a16:creationId xmlns:a16="http://schemas.microsoft.com/office/drawing/2014/main" id="{F94A5192-DFE3-45B1-A22C-5AE319722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2859" y="4031743"/>
            <a:ext cx="2082316" cy="2007406"/>
          </a:xfrm>
          <a:prstGeom prst="rect">
            <a:avLst/>
          </a:prstGeom>
          <a:ln w="19050">
            <a:solidFill>
              <a:schemeClr val="tx2">
                <a:lumMod val="50000"/>
              </a:schemeClr>
            </a:solidFill>
          </a:ln>
          <a:effectLst>
            <a:outerShdw blurRad="50800" dist="101600" dir="2700000" algn="tl" rotWithShape="0">
              <a:prstClr val="black">
                <a:alpha val="40000"/>
              </a:prstClr>
            </a:outerShdw>
          </a:effectLst>
        </p:spPr>
      </p:pic>
      <p:sp>
        <p:nvSpPr>
          <p:cNvPr id="8" name="正方形/長方形 7">
            <a:extLst>
              <a:ext uri="{FF2B5EF4-FFF2-40B4-BE49-F238E27FC236}">
                <a16:creationId xmlns:a16="http://schemas.microsoft.com/office/drawing/2014/main" id="{17B04D66-5297-4927-BAD3-C5D9D9C0B3F6}"/>
              </a:ext>
            </a:extLst>
          </p:cNvPr>
          <p:cNvSpPr/>
          <p:nvPr/>
        </p:nvSpPr>
        <p:spPr>
          <a:xfrm>
            <a:off x="674255" y="1172828"/>
            <a:ext cx="6114472" cy="739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600" dirty="0"/>
          </a:p>
          <a:p>
            <a:pPr algn="ctr"/>
            <a:r>
              <a:rPr kumimoji="1" lang="ja-JP" altLang="en-US" sz="3600" dirty="0"/>
              <a:t>今日の講義はこれでおしまい。</a:t>
            </a:r>
            <a:endParaRPr kumimoji="1" lang="en-US" altLang="ja-JP" sz="3600" dirty="0"/>
          </a:p>
          <a:p>
            <a:pPr algn="ctr"/>
            <a:endParaRPr kumimoji="1" lang="ja-JP" altLang="en-US" sz="2800" dirty="0"/>
          </a:p>
        </p:txBody>
      </p:sp>
      <p:sp>
        <p:nvSpPr>
          <p:cNvPr id="9" name="正方形/長方形 8">
            <a:extLst>
              <a:ext uri="{FF2B5EF4-FFF2-40B4-BE49-F238E27FC236}">
                <a16:creationId xmlns:a16="http://schemas.microsoft.com/office/drawing/2014/main" id="{F17F8967-4736-444E-89CD-3C1A1A1E1AEE}"/>
              </a:ext>
            </a:extLst>
          </p:cNvPr>
          <p:cNvSpPr/>
          <p:nvPr/>
        </p:nvSpPr>
        <p:spPr>
          <a:xfrm>
            <a:off x="166253" y="2003014"/>
            <a:ext cx="7513297" cy="801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600" dirty="0"/>
          </a:p>
          <a:p>
            <a:pPr algn="ctr"/>
            <a:endParaRPr kumimoji="1" lang="en-US" altLang="ja-JP" sz="3600" dirty="0">
              <a:solidFill>
                <a:srgbClr val="FFFF00"/>
              </a:solidFill>
            </a:endParaRPr>
          </a:p>
          <a:p>
            <a:pPr algn="ctr"/>
            <a:r>
              <a:rPr kumimoji="1" lang="ja-JP" altLang="en-US" sz="3600" dirty="0">
                <a:solidFill>
                  <a:srgbClr val="FFFF00"/>
                </a:solidFill>
              </a:rPr>
              <a:t>講義内容を</a:t>
            </a:r>
            <a:r>
              <a:rPr kumimoji="1" lang="en-US" altLang="ja-JP" sz="3600" dirty="0">
                <a:solidFill>
                  <a:srgbClr val="FFFF00"/>
                </a:solidFill>
              </a:rPr>
              <a:t>USB</a:t>
            </a:r>
            <a:r>
              <a:rPr kumimoji="1" lang="ja-JP" altLang="en-US" sz="3600" dirty="0">
                <a:solidFill>
                  <a:srgbClr val="FFFF00"/>
                </a:solidFill>
              </a:rPr>
              <a:t>に入れています。</a:t>
            </a:r>
            <a:endParaRPr kumimoji="1" lang="en-US" altLang="ja-JP" sz="3600" dirty="0">
              <a:solidFill>
                <a:srgbClr val="FFFF00"/>
              </a:solidFill>
            </a:endParaRPr>
          </a:p>
          <a:p>
            <a:pPr algn="ctr"/>
            <a:endParaRPr kumimoji="1" lang="en-US" altLang="ja-JP" sz="3600" dirty="0">
              <a:solidFill>
                <a:srgbClr val="FFFF00"/>
              </a:solidFill>
            </a:endParaRPr>
          </a:p>
          <a:p>
            <a:pPr algn="ctr"/>
            <a:endParaRPr kumimoji="1" lang="ja-JP" altLang="en-US" sz="2800" dirty="0"/>
          </a:p>
        </p:txBody>
      </p:sp>
      <p:sp>
        <p:nvSpPr>
          <p:cNvPr id="10" name="正方形/長方形 9">
            <a:extLst>
              <a:ext uri="{FF2B5EF4-FFF2-40B4-BE49-F238E27FC236}">
                <a16:creationId xmlns:a16="http://schemas.microsoft.com/office/drawing/2014/main" id="{F9CB2DEA-2EAC-4DD5-8E16-6D45E3622F44}"/>
              </a:ext>
            </a:extLst>
          </p:cNvPr>
          <p:cNvSpPr/>
          <p:nvPr/>
        </p:nvSpPr>
        <p:spPr>
          <a:xfrm>
            <a:off x="258617" y="2763253"/>
            <a:ext cx="7513297" cy="801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600" dirty="0"/>
          </a:p>
          <a:p>
            <a:pPr algn="ctr"/>
            <a:r>
              <a:rPr kumimoji="1" lang="ja-JP" altLang="en-US" sz="3600" dirty="0">
                <a:solidFill>
                  <a:schemeClr val="accent1">
                    <a:lumMod val="60000"/>
                    <a:lumOff val="40000"/>
                  </a:schemeClr>
                </a:solidFill>
              </a:rPr>
              <a:t>必要な人は私に申し出てください。</a:t>
            </a:r>
            <a:endParaRPr kumimoji="1" lang="en-US" altLang="ja-JP" sz="3600" dirty="0">
              <a:solidFill>
                <a:schemeClr val="accent1">
                  <a:lumMod val="60000"/>
                  <a:lumOff val="40000"/>
                </a:schemeClr>
              </a:solidFill>
            </a:endParaRPr>
          </a:p>
          <a:p>
            <a:pPr algn="ctr"/>
            <a:endParaRPr kumimoji="1" lang="ja-JP" altLang="en-US" sz="2800" dirty="0"/>
          </a:p>
        </p:txBody>
      </p:sp>
      <p:sp>
        <p:nvSpPr>
          <p:cNvPr id="11" name="正方形/長方形 10">
            <a:extLst>
              <a:ext uri="{FF2B5EF4-FFF2-40B4-BE49-F238E27FC236}">
                <a16:creationId xmlns:a16="http://schemas.microsoft.com/office/drawing/2014/main" id="{E86BF433-3ACF-4BC2-8AB9-649DE6D7D517}"/>
              </a:ext>
            </a:extLst>
          </p:cNvPr>
          <p:cNvSpPr/>
          <p:nvPr/>
        </p:nvSpPr>
        <p:spPr>
          <a:xfrm>
            <a:off x="680939" y="3665935"/>
            <a:ext cx="6107788" cy="1179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600" dirty="0"/>
          </a:p>
          <a:p>
            <a:r>
              <a:rPr kumimoji="1" lang="ja-JP" altLang="en-US" sz="3600" dirty="0">
                <a:solidFill>
                  <a:srgbClr val="EC8CA7"/>
                </a:solidFill>
              </a:rPr>
              <a:t>他施設でも講義を希望すれば</a:t>
            </a:r>
            <a:endParaRPr kumimoji="1" lang="en-US" altLang="ja-JP" sz="3600" dirty="0">
              <a:solidFill>
                <a:srgbClr val="EC8CA7"/>
              </a:solidFill>
            </a:endParaRPr>
          </a:p>
          <a:p>
            <a:r>
              <a:rPr kumimoji="1" lang="ja-JP" altLang="en-US" sz="3600" dirty="0">
                <a:solidFill>
                  <a:srgbClr val="EC8CA7"/>
                </a:solidFill>
              </a:rPr>
              <a:t>出張講義しますよ！</a:t>
            </a:r>
            <a:endParaRPr kumimoji="1" lang="en-US" altLang="ja-JP" sz="3600" dirty="0">
              <a:solidFill>
                <a:srgbClr val="EC8CA7"/>
              </a:solidFill>
            </a:endParaRPr>
          </a:p>
          <a:p>
            <a:pPr algn="ctr"/>
            <a:endParaRPr kumimoji="1" lang="ja-JP" altLang="en-US" sz="2800" dirty="0"/>
          </a:p>
        </p:txBody>
      </p:sp>
    </p:spTree>
    <p:extLst>
      <p:ext uri="{BB962C8B-B14F-4D97-AF65-F5344CB8AC3E}">
        <p14:creationId xmlns:p14="http://schemas.microsoft.com/office/powerpoint/2010/main" val="15337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6A976865-6F00-433C-B9F8-97D3D397E799}"/>
              </a:ext>
            </a:extLst>
          </p:cNvPr>
          <p:cNvPicPr>
            <a:picLocks noChangeAspect="1"/>
          </p:cNvPicPr>
          <p:nvPr/>
        </p:nvPicPr>
        <p:blipFill rotWithShape="1">
          <a:blip r:embed="rId2">
            <a:extLst>
              <a:ext uri="{28A0092B-C50C-407E-A947-70E740481C1C}">
                <a14:useLocalDpi xmlns:a14="http://schemas.microsoft.com/office/drawing/2010/main" val="0"/>
              </a:ext>
            </a:extLst>
          </a:blip>
          <a:srcRect l="14576" r="16304" b="12331"/>
          <a:stretch/>
        </p:blipFill>
        <p:spPr>
          <a:xfrm>
            <a:off x="878520" y="1654709"/>
            <a:ext cx="5040439" cy="5030218"/>
          </a:xfrm>
          <a:prstGeom prst="rect">
            <a:avLst/>
          </a:prstGeom>
          <a:effectLst>
            <a:outerShdw blurRad="50800" dist="127000" dir="2700000" algn="tl" rotWithShape="0">
              <a:prstClr val="black">
                <a:alpha val="40000"/>
              </a:prstClr>
            </a:outerShdw>
          </a:effectLst>
        </p:spPr>
      </p:pic>
      <p:sp>
        <p:nvSpPr>
          <p:cNvPr id="14" name="四角形: 角を丸くする 13">
            <a:extLst>
              <a:ext uri="{FF2B5EF4-FFF2-40B4-BE49-F238E27FC236}">
                <a16:creationId xmlns:a16="http://schemas.microsoft.com/office/drawing/2014/main" id="{E9680442-3FDE-4014-B08C-8B82641AD73F}"/>
              </a:ext>
            </a:extLst>
          </p:cNvPr>
          <p:cNvSpPr/>
          <p:nvPr/>
        </p:nvSpPr>
        <p:spPr>
          <a:xfrm>
            <a:off x="202301" y="262359"/>
            <a:ext cx="8253749" cy="1365682"/>
          </a:xfrm>
          <a:prstGeom prst="roundRect">
            <a:avLst/>
          </a:prstGeom>
          <a:solidFill>
            <a:schemeClr val="bg2">
              <a:lumMod val="20000"/>
              <a:lumOff val="80000"/>
            </a:schemeClr>
          </a:solidFill>
          <a:ln w="19050">
            <a:solidFill>
              <a:schemeClr val="accent4">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solidFill>
                  <a:srgbClr val="FF0000"/>
                </a:solidFill>
              </a:rPr>
              <a:t>ノイラミニダーゼ（</a:t>
            </a:r>
            <a:r>
              <a:rPr kumimoji="1" lang="en-US" altLang="ja-JP" sz="3200" dirty="0">
                <a:solidFill>
                  <a:srgbClr val="FF0000"/>
                </a:solidFill>
              </a:rPr>
              <a:t>NA)</a:t>
            </a:r>
            <a:r>
              <a:rPr kumimoji="1" lang="ja-JP" altLang="en-US" sz="3200" dirty="0">
                <a:solidFill>
                  <a:schemeClr val="tx1"/>
                </a:solidFill>
              </a:rPr>
              <a:t>という突起はウイルス</a:t>
            </a:r>
            <a:r>
              <a:rPr kumimoji="1" lang="ja-JP" altLang="en-US" sz="3200" b="1" dirty="0">
                <a:solidFill>
                  <a:schemeClr val="tx1"/>
                </a:solidFill>
              </a:rPr>
              <a:t>が</a:t>
            </a:r>
            <a:r>
              <a:rPr kumimoji="1" lang="ja-JP" altLang="en-US" sz="3200" b="1" dirty="0">
                <a:solidFill>
                  <a:srgbClr val="FF0000"/>
                </a:solidFill>
              </a:rPr>
              <a:t>細胞から出る</a:t>
            </a:r>
            <a:r>
              <a:rPr kumimoji="1" lang="ja-JP" altLang="en-US" sz="3200" b="1" dirty="0">
                <a:solidFill>
                  <a:schemeClr val="tx1"/>
                </a:solidFill>
              </a:rPr>
              <a:t>時に使われる</a:t>
            </a:r>
          </a:p>
        </p:txBody>
      </p:sp>
      <p:sp>
        <p:nvSpPr>
          <p:cNvPr id="13" name="四角形: 角を丸くする 12">
            <a:extLst>
              <a:ext uri="{FF2B5EF4-FFF2-40B4-BE49-F238E27FC236}">
                <a16:creationId xmlns:a16="http://schemas.microsoft.com/office/drawing/2014/main" id="{6728B845-F761-4A85-87CE-7631CC6FB534}"/>
              </a:ext>
            </a:extLst>
          </p:cNvPr>
          <p:cNvSpPr/>
          <p:nvPr/>
        </p:nvSpPr>
        <p:spPr>
          <a:xfrm>
            <a:off x="5337315" y="2195812"/>
            <a:ext cx="3679806" cy="555445"/>
          </a:xfrm>
          <a:prstGeom prst="roundRect">
            <a:avLst/>
          </a:prstGeom>
          <a:solidFill>
            <a:schemeClr val="accent4">
              <a:lumMod val="20000"/>
              <a:lumOff val="80000"/>
            </a:schemeClr>
          </a:solidFill>
          <a:ln w="28575">
            <a:solidFill>
              <a:schemeClr val="accent4">
                <a:lumMod val="5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ノイラミニダーゼ（</a:t>
            </a:r>
            <a:r>
              <a:rPr kumimoji="1" lang="en-US" altLang="ja-JP" sz="2800" b="1" dirty="0">
                <a:solidFill>
                  <a:schemeClr val="tx1"/>
                </a:solidFill>
              </a:rPr>
              <a:t>NA)</a:t>
            </a:r>
            <a:endParaRPr kumimoji="1" lang="ja-JP" altLang="en-US" sz="2800" b="1" dirty="0">
              <a:solidFill>
                <a:schemeClr val="tx1"/>
              </a:solidFill>
            </a:endParaRPr>
          </a:p>
        </p:txBody>
      </p:sp>
      <p:cxnSp>
        <p:nvCxnSpPr>
          <p:cNvPr id="17" name="直線矢印コネクタ 16">
            <a:extLst>
              <a:ext uri="{FF2B5EF4-FFF2-40B4-BE49-F238E27FC236}">
                <a16:creationId xmlns:a16="http://schemas.microsoft.com/office/drawing/2014/main" id="{DF944C05-642E-4102-9E66-3BE275D0399C}"/>
              </a:ext>
            </a:extLst>
          </p:cNvPr>
          <p:cNvCxnSpPr>
            <a:cxnSpLocks/>
          </p:cNvCxnSpPr>
          <p:nvPr/>
        </p:nvCxnSpPr>
        <p:spPr>
          <a:xfrm flipH="1">
            <a:off x="5507421" y="2751257"/>
            <a:ext cx="575032" cy="680971"/>
          </a:xfrm>
          <a:prstGeom prst="straightConnector1">
            <a:avLst/>
          </a:prstGeom>
          <a:ln w="104775">
            <a:solidFill>
              <a:srgbClr val="FF0000"/>
            </a:solidFill>
            <a:tailEnd type="triangle"/>
          </a:ln>
          <a:effectLst>
            <a:outerShdw blurRad="50800" dist="1016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四角形: 角を丸くする 20">
            <a:extLst>
              <a:ext uri="{FF2B5EF4-FFF2-40B4-BE49-F238E27FC236}">
                <a16:creationId xmlns:a16="http://schemas.microsoft.com/office/drawing/2014/main" id="{EC2084DB-2BEA-4C99-ABDF-257F69B724E9}"/>
              </a:ext>
            </a:extLst>
          </p:cNvPr>
          <p:cNvSpPr/>
          <p:nvPr/>
        </p:nvSpPr>
        <p:spPr>
          <a:xfrm>
            <a:off x="202301" y="244183"/>
            <a:ext cx="8268698" cy="1365682"/>
          </a:xfrm>
          <a:prstGeom prst="roundRect">
            <a:avLst/>
          </a:prstGeom>
          <a:solidFill>
            <a:schemeClr val="bg2">
              <a:lumMod val="20000"/>
              <a:lumOff val="8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ja-JP" altLang="en-US" sz="3200" dirty="0">
                <a:solidFill>
                  <a:srgbClr val="FF0000"/>
                </a:solidFill>
              </a:rPr>
              <a:t>ノイラミニダーゼ</a:t>
            </a:r>
            <a:r>
              <a:rPr kumimoji="1" lang="ja-JP" altLang="en-US" sz="3200" dirty="0">
                <a:solidFill>
                  <a:schemeClr val="tx1"/>
                </a:solidFill>
              </a:rPr>
              <a:t>は細胞膜の</a:t>
            </a:r>
            <a:r>
              <a:rPr kumimoji="1" lang="ja-JP" altLang="en-US" sz="3200" dirty="0">
                <a:solidFill>
                  <a:srgbClr val="FF0000"/>
                </a:solidFill>
              </a:rPr>
              <a:t>ノイラミン酸</a:t>
            </a:r>
            <a:r>
              <a:rPr kumimoji="1" lang="ja-JP" altLang="en-US" sz="3200" dirty="0">
                <a:solidFill>
                  <a:schemeClr val="tx1"/>
                </a:solidFill>
              </a:rPr>
              <a:t>を</a:t>
            </a:r>
            <a:endParaRPr kumimoji="1" lang="en-US" altLang="ja-JP" sz="3200" dirty="0">
              <a:solidFill>
                <a:schemeClr val="tx1"/>
              </a:solidFill>
            </a:endParaRPr>
          </a:p>
          <a:p>
            <a:r>
              <a:rPr kumimoji="1" lang="ja-JP" altLang="en-US" sz="3200" dirty="0">
                <a:solidFill>
                  <a:schemeClr val="tx1"/>
                </a:solidFill>
              </a:rPr>
              <a:t>分解する酵素。</a:t>
            </a:r>
            <a:endParaRPr kumimoji="1" lang="en-US" altLang="ja-JP" sz="3200" dirty="0">
              <a:solidFill>
                <a:schemeClr val="tx1"/>
              </a:solidFill>
            </a:endParaRPr>
          </a:p>
          <a:p>
            <a:pPr algn="ctr"/>
            <a:endParaRPr kumimoji="1" lang="ja-JP" altLang="en-US" sz="2800" dirty="0">
              <a:solidFill>
                <a:schemeClr val="tx1"/>
              </a:solidFill>
            </a:endParaRPr>
          </a:p>
        </p:txBody>
      </p:sp>
      <p:sp>
        <p:nvSpPr>
          <p:cNvPr id="22" name="四角形: 角を丸くする 21">
            <a:extLst>
              <a:ext uri="{FF2B5EF4-FFF2-40B4-BE49-F238E27FC236}">
                <a16:creationId xmlns:a16="http://schemas.microsoft.com/office/drawing/2014/main" id="{CAD0C33F-ED69-4DF1-97EC-AACDCFB71C11}"/>
              </a:ext>
            </a:extLst>
          </p:cNvPr>
          <p:cNvSpPr/>
          <p:nvPr/>
        </p:nvSpPr>
        <p:spPr>
          <a:xfrm>
            <a:off x="878520" y="4705921"/>
            <a:ext cx="8059055" cy="1246415"/>
          </a:xfrm>
          <a:prstGeom prst="roundRect">
            <a:avLst/>
          </a:prstGeom>
          <a:solidFill>
            <a:schemeClr val="accent1">
              <a:lumMod val="20000"/>
              <a:lumOff val="8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ja-JP" altLang="en-US" sz="3200" dirty="0">
                <a:solidFill>
                  <a:srgbClr val="FF0000"/>
                </a:solidFill>
              </a:rPr>
              <a:t>〇〇ーゼ</a:t>
            </a:r>
            <a:r>
              <a:rPr kumimoji="1" lang="ja-JP" altLang="en-US" sz="3200" dirty="0">
                <a:solidFill>
                  <a:schemeClr val="tx1"/>
                </a:solidFill>
              </a:rPr>
              <a:t>は分解するという意味。</a:t>
            </a:r>
            <a:r>
              <a:rPr kumimoji="1" lang="ja-JP" altLang="en-US" sz="3200" dirty="0">
                <a:solidFill>
                  <a:srgbClr val="FF0000"/>
                </a:solidFill>
              </a:rPr>
              <a:t>アミラーゼ</a:t>
            </a:r>
            <a:r>
              <a:rPr kumimoji="1" lang="ja-JP" altLang="en-US" sz="3200" dirty="0">
                <a:solidFill>
                  <a:schemeClr val="tx1"/>
                </a:solidFill>
              </a:rPr>
              <a:t>（ジアスターゼ）はデンプンを分解。</a:t>
            </a:r>
            <a:endParaRPr kumimoji="1" lang="en-US" altLang="ja-JP" sz="3200" dirty="0">
              <a:solidFill>
                <a:schemeClr val="tx1"/>
              </a:solidFill>
            </a:endParaRPr>
          </a:p>
          <a:p>
            <a:pPr algn="ctr"/>
            <a:endParaRPr kumimoji="1" lang="ja-JP" altLang="en-US" sz="2800" dirty="0">
              <a:solidFill>
                <a:schemeClr val="tx1"/>
              </a:solidFill>
            </a:endParaRPr>
          </a:p>
        </p:txBody>
      </p:sp>
    </p:spTree>
    <p:extLst>
      <p:ext uri="{BB962C8B-B14F-4D97-AF65-F5344CB8AC3E}">
        <p14:creationId xmlns:p14="http://schemas.microsoft.com/office/powerpoint/2010/main" val="151620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theme/theme1.xml><?xml version="1.0" encoding="utf-8"?>
<a:theme xmlns:a="http://schemas.openxmlformats.org/drawingml/2006/main" name="しずく">
  <a:themeElements>
    <a:clrScheme name="しずく">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しずく">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しず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Office Theme</Template>
  <TotalTime>11522</TotalTime>
  <Words>5469</Words>
  <Application>Microsoft Office PowerPoint</Application>
  <PresentationFormat>画面に合わせる (4:3)</PresentationFormat>
  <Paragraphs>785</Paragraphs>
  <Slides>85</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85</vt:i4>
      </vt:variant>
    </vt:vector>
  </HeadingPairs>
  <TitlesOfParts>
    <vt:vector size="90" baseType="lpstr">
      <vt:lpstr>AR浪漫明朝体U</vt:lpstr>
      <vt:lpstr>ＭＳ Ｐゴシック</vt:lpstr>
      <vt:lpstr>Arial</vt:lpstr>
      <vt:lpstr>Tw Cen MT</vt:lpstr>
      <vt:lpstr>しずく</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大塚伸昭</dc:creator>
  <cp:lastModifiedBy>tomoyoshiDr</cp:lastModifiedBy>
  <cp:revision>219</cp:revision>
  <dcterms:created xsi:type="dcterms:W3CDTF">2017-09-29T07:11:33Z</dcterms:created>
  <dcterms:modified xsi:type="dcterms:W3CDTF">2018-11-15T01:29:33Z</dcterms:modified>
</cp:coreProperties>
</file>